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1"/>
  </p:notesMasterIdLst>
  <p:sldIdLst>
    <p:sldId id="256" r:id="rId2"/>
    <p:sldId id="257" r:id="rId3"/>
    <p:sldId id="258" r:id="rId4"/>
    <p:sldId id="259" r:id="rId5"/>
    <p:sldId id="260" r:id="rId6"/>
    <p:sldId id="261" r:id="rId7"/>
    <p:sldId id="262" r:id="rId8"/>
    <p:sldId id="265" r:id="rId9"/>
    <p:sldId id="266" r:id="rId10"/>
    <p:sldId id="267" r:id="rId11"/>
    <p:sldId id="268" r:id="rId12"/>
    <p:sldId id="269" r:id="rId13"/>
    <p:sldId id="271" r:id="rId14"/>
    <p:sldId id="270" r:id="rId15"/>
    <p:sldId id="279" r:id="rId16"/>
    <p:sldId id="274" r:id="rId17"/>
    <p:sldId id="272" r:id="rId18"/>
    <p:sldId id="273" r:id="rId19"/>
    <p:sldId id="275" r:id="rId20"/>
    <p:sldId id="276" r:id="rId21"/>
    <p:sldId id="277" r:id="rId22"/>
    <p:sldId id="278" r:id="rId23"/>
    <p:sldId id="264" r:id="rId24"/>
    <p:sldId id="280" r:id="rId25"/>
    <p:sldId id="281" r:id="rId26"/>
    <p:sldId id="282" r:id="rId27"/>
    <p:sldId id="283" r:id="rId28"/>
    <p:sldId id="284" r:id="rId29"/>
    <p:sldId id="291" r:id="rId30"/>
    <p:sldId id="286" r:id="rId31"/>
    <p:sldId id="287" r:id="rId32"/>
    <p:sldId id="288" r:id="rId33"/>
    <p:sldId id="289" r:id="rId34"/>
    <p:sldId id="290" r:id="rId35"/>
    <p:sldId id="293" r:id="rId36"/>
    <p:sldId id="294" r:id="rId37"/>
    <p:sldId id="315" r:id="rId38"/>
    <p:sldId id="484" r:id="rId39"/>
    <p:sldId id="296" r:id="rId40"/>
    <p:sldId id="297" r:id="rId41"/>
    <p:sldId id="298" r:id="rId42"/>
    <p:sldId id="316" r:id="rId43"/>
    <p:sldId id="299" r:id="rId44"/>
    <p:sldId id="300" r:id="rId45"/>
    <p:sldId id="301" r:id="rId46"/>
    <p:sldId id="477" r:id="rId47"/>
    <p:sldId id="485" r:id="rId48"/>
    <p:sldId id="486" r:id="rId49"/>
    <p:sldId id="487" r:id="rId50"/>
    <p:sldId id="478" r:id="rId51"/>
    <p:sldId id="488" r:id="rId52"/>
    <p:sldId id="489" r:id="rId53"/>
    <p:sldId id="490" r:id="rId54"/>
    <p:sldId id="475" r:id="rId55"/>
    <p:sldId id="476" r:id="rId56"/>
    <p:sldId id="448" r:id="rId57"/>
    <p:sldId id="302" r:id="rId58"/>
    <p:sldId id="303" r:id="rId59"/>
    <p:sldId id="483" r:id="rId60"/>
    <p:sldId id="304" r:id="rId61"/>
    <p:sldId id="449" r:id="rId62"/>
    <p:sldId id="450" r:id="rId63"/>
    <p:sldId id="452" r:id="rId64"/>
    <p:sldId id="453" r:id="rId65"/>
    <p:sldId id="454" r:id="rId66"/>
    <p:sldId id="455" r:id="rId67"/>
    <p:sldId id="456" r:id="rId68"/>
    <p:sldId id="457" r:id="rId69"/>
    <p:sldId id="458" r:id="rId70"/>
    <p:sldId id="459" r:id="rId71"/>
    <p:sldId id="460" r:id="rId72"/>
    <p:sldId id="461" r:id="rId73"/>
    <p:sldId id="462" r:id="rId74"/>
    <p:sldId id="463" r:id="rId75"/>
    <p:sldId id="464" r:id="rId76"/>
    <p:sldId id="465" r:id="rId77"/>
    <p:sldId id="467" r:id="rId78"/>
    <p:sldId id="468" r:id="rId79"/>
    <p:sldId id="469" r:id="rId80"/>
    <p:sldId id="470" r:id="rId81"/>
    <p:sldId id="471" r:id="rId82"/>
    <p:sldId id="472" r:id="rId83"/>
    <p:sldId id="479" r:id="rId84"/>
    <p:sldId id="480" r:id="rId85"/>
    <p:sldId id="481" r:id="rId86"/>
    <p:sldId id="482" r:id="rId87"/>
    <p:sldId id="451" r:id="rId88"/>
    <p:sldId id="305" r:id="rId89"/>
    <p:sldId id="491" r:id="rId90"/>
    <p:sldId id="492" r:id="rId91"/>
    <p:sldId id="493" r:id="rId92"/>
    <p:sldId id="494" r:id="rId93"/>
    <p:sldId id="306" r:id="rId94"/>
    <p:sldId id="317" r:id="rId95"/>
    <p:sldId id="307" r:id="rId96"/>
    <p:sldId id="308" r:id="rId97"/>
    <p:sldId id="309" r:id="rId98"/>
    <p:sldId id="311" r:id="rId99"/>
    <p:sldId id="313" r:id="rId100"/>
    <p:sldId id="418" r:id="rId101"/>
    <p:sldId id="422" r:id="rId102"/>
    <p:sldId id="423" r:id="rId103"/>
    <p:sldId id="424" r:id="rId104"/>
    <p:sldId id="425" r:id="rId105"/>
    <p:sldId id="426" r:id="rId106"/>
    <p:sldId id="318" r:id="rId107"/>
    <p:sldId id="319" r:id="rId108"/>
    <p:sldId id="320" r:id="rId109"/>
    <p:sldId id="321" r:id="rId110"/>
    <p:sldId id="322" r:id="rId111"/>
    <p:sldId id="323" r:id="rId112"/>
    <p:sldId id="324" r:id="rId113"/>
    <p:sldId id="374" r:id="rId114"/>
    <p:sldId id="412" r:id="rId115"/>
    <p:sldId id="421" r:id="rId116"/>
    <p:sldId id="413" r:id="rId117"/>
    <p:sldId id="414" r:id="rId118"/>
    <p:sldId id="415" r:id="rId119"/>
    <p:sldId id="416" r:id="rId120"/>
    <p:sldId id="417" r:id="rId121"/>
    <p:sldId id="419" r:id="rId122"/>
    <p:sldId id="404" r:id="rId123"/>
    <p:sldId id="420" r:id="rId124"/>
    <p:sldId id="405" r:id="rId125"/>
    <p:sldId id="406" r:id="rId126"/>
    <p:sldId id="407" r:id="rId127"/>
    <p:sldId id="408" r:id="rId128"/>
    <p:sldId id="409" r:id="rId129"/>
    <p:sldId id="410" r:id="rId130"/>
    <p:sldId id="411" r:id="rId131"/>
    <p:sldId id="325" r:id="rId132"/>
    <p:sldId id="326" r:id="rId133"/>
    <p:sldId id="327" r:id="rId134"/>
    <p:sldId id="328" r:id="rId135"/>
    <p:sldId id="329" r:id="rId136"/>
    <p:sldId id="330" r:id="rId137"/>
    <p:sldId id="331" r:id="rId138"/>
    <p:sldId id="332" r:id="rId139"/>
    <p:sldId id="333" r:id="rId140"/>
    <p:sldId id="334" r:id="rId141"/>
    <p:sldId id="335" r:id="rId142"/>
    <p:sldId id="336" r:id="rId143"/>
    <p:sldId id="337" r:id="rId144"/>
    <p:sldId id="338" r:id="rId145"/>
    <p:sldId id="339" r:id="rId146"/>
    <p:sldId id="340" r:id="rId147"/>
    <p:sldId id="341" r:id="rId148"/>
    <p:sldId id="342" r:id="rId149"/>
    <p:sldId id="343" r:id="rId150"/>
    <p:sldId id="344" r:id="rId151"/>
    <p:sldId id="345" r:id="rId152"/>
    <p:sldId id="346" r:id="rId153"/>
    <p:sldId id="347" r:id="rId154"/>
    <p:sldId id="348" r:id="rId155"/>
    <p:sldId id="349" r:id="rId156"/>
    <p:sldId id="350" r:id="rId157"/>
    <p:sldId id="351" r:id="rId158"/>
    <p:sldId id="352" r:id="rId159"/>
    <p:sldId id="353" r:id="rId160"/>
    <p:sldId id="354" r:id="rId161"/>
    <p:sldId id="355" r:id="rId162"/>
    <p:sldId id="356" r:id="rId163"/>
    <p:sldId id="357" r:id="rId164"/>
    <p:sldId id="358" r:id="rId165"/>
    <p:sldId id="359" r:id="rId166"/>
    <p:sldId id="360" r:id="rId167"/>
    <p:sldId id="361" r:id="rId168"/>
    <p:sldId id="362" r:id="rId169"/>
    <p:sldId id="363" r:id="rId170"/>
    <p:sldId id="364" r:id="rId171"/>
    <p:sldId id="365" r:id="rId172"/>
    <p:sldId id="366" r:id="rId173"/>
    <p:sldId id="367" r:id="rId174"/>
    <p:sldId id="368" r:id="rId175"/>
    <p:sldId id="369" r:id="rId176"/>
    <p:sldId id="370" r:id="rId177"/>
    <p:sldId id="371" r:id="rId178"/>
    <p:sldId id="372" r:id="rId179"/>
    <p:sldId id="373" r:id="rId180"/>
    <p:sldId id="375" r:id="rId181"/>
    <p:sldId id="376" r:id="rId182"/>
    <p:sldId id="377" r:id="rId183"/>
    <p:sldId id="378" r:id="rId184"/>
    <p:sldId id="379" r:id="rId185"/>
    <p:sldId id="380" r:id="rId186"/>
    <p:sldId id="381" r:id="rId187"/>
    <p:sldId id="382" r:id="rId188"/>
    <p:sldId id="383" r:id="rId189"/>
    <p:sldId id="384" r:id="rId190"/>
    <p:sldId id="385" r:id="rId191"/>
    <p:sldId id="386" r:id="rId192"/>
    <p:sldId id="387" r:id="rId193"/>
    <p:sldId id="388" r:id="rId194"/>
    <p:sldId id="389" r:id="rId195"/>
    <p:sldId id="390" r:id="rId196"/>
    <p:sldId id="391" r:id="rId197"/>
    <p:sldId id="392" r:id="rId198"/>
    <p:sldId id="393" r:id="rId199"/>
    <p:sldId id="394" r:id="rId200"/>
    <p:sldId id="395" r:id="rId201"/>
    <p:sldId id="396" r:id="rId202"/>
    <p:sldId id="397" r:id="rId203"/>
    <p:sldId id="398" r:id="rId204"/>
    <p:sldId id="399" r:id="rId205"/>
    <p:sldId id="400" r:id="rId206"/>
    <p:sldId id="401" r:id="rId207"/>
    <p:sldId id="402" r:id="rId208"/>
    <p:sldId id="403" r:id="rId209"/>
    <p:sldId id="427" r:id="rId210"/>
    <p:sldId id="428" r:id="rId211"/>
    <p:sldId id="503" r:id="rId212"/>
    <p:sldId id="495" r:id="rId213"/>
    <p:sldId id="496" r:id="rId214"/>
    <p:sldId id="497" r:id="rId215"/>
    <p:sldId id="498" r:id="rId216"/>
    <p:sldId id="499" r:id="rId217"/>
    <p:sldId id="500" r:id="rId218"/>
    <p:sldId id="501" r:id="rId219"/>
    <p:sldId id="502" r:id="rId220"/>
    <p:sldId id="430" r:id="rId221"/>
    <p:sldId id="431" r:id="rId222"/>
    <p:sldId id="432" r:id="rId223"/>
    <p:sldId id="433" r:id="rId224"/>
    <p:sldId id="434" r:id="rId225"/>
    <p:sldId id="518" r:id="rId226"/>
    <p:sldId id="435" r:id="rId227"/>
    <p:sldId id="436" r:id="rId228"/>
    <p:sldId id="437" r:id="rId229"/>
    <p:sldId id="438" r:id="rId230"/>
    <p:sldId id="504" r:id="rId231"/>
    <p:sldId id="505" r:id="rId232"/>
    <p:sldId id="506" r:id="rId233"/>
    <p:sldId id="507" r:id="rId234"/>
    <p:sldId id="508" r:id="rId235"/>
    <p:sldId id="509" r:id="rId236"/>
    <p:sldId id="510" r:id="rId237"/>
    <p:sldId id="511" r:id="rId238"/>
    <p:sldId id="512" r:id="rId239"/>
    <p:sldId id="513" r:id="rId240"/>
    <p:sldId id="514" r:id="rId241"/>
    <p:sldId id="515" r:id="rId242"/>
    <p:sldId id="516" r:id="rId243"/>
    <p:sldId id="517" r:id="rId244"/>
    <p:sldId id="519" r:id="rId245"/>
    <p:sldId id="520" r:id="rId246"/>
    <p:sldId id="521" r:id="rId247"/>
    <p:sldId id="522" r:id="rId248"/>
    <p:sldId id="527" r:id="rId249"/>
    <p:sldId id="526" r:id="rId250"/>
    <p:sldId id="523" r:id="rId251"/>
    <p:sldId id="525" r:id="rId252"/>
    <p:sldId id="524" r:id="rId253"/>
    <p:sldId id="554" r:id="rId254"/>
    <p:sldId id="555" r:id="rId255"/>
    <p:sldId id="556" r:id="rId256"/>
    <p:sldId id="568" r:id="rId257"/>
    <p:sldId id="557" r:id="rId258"/>
    <p:sldId id="558" r:id="rId259"/>
    <p:sldId id="560" r:id="rId260"/>
    <p:sldId id="561" r:id="rId261"/>
    <p:sldId id="562" r:id="rId262"/>
    <p:sldId id="563" r:id="rId263"/>
    <p:sldId id="564" r:id="rId264"/>
    <p:sldId id="565" r:id="rId265"/>
    <p:sldId id="566" r:id="rId266"/>
    <p:sldId id="567" r:id="rId267"/>
    <p:sldId id="544" r:id="rId268"/>
    <p:sldId id="546" r:id="rId269"/>
    <p:sldId id="528" r:id="rId270"/>
    <p:sldId id="529" r:id="rId271"/>
    <p:sldId id="530" r:id="rId272"/>
    <p:sldId id="531" r:id="rId273"/>
    <p:sldId id="532" r:id="rId274"/>
    <p:sldId id="533" r:id="rId275"/>
    <p:sldId id="534" r:id="rId276"/>
    <p:sldId id="535" r:id="rId277"/>
    <p:sldId id="536" r:id="rId278"/>
    <p:sldId id="537" r:id="rId279"/>
    <p:sldId id="538" r:id="rId280"/>
    <p:sldId id="539" r:id="rId281"/>
    <p:sldId id="540" r:id="rId282"/>
    <p:sldId id="541" r:id="rId283"/>
    <p:sldId id="548" r:id="rId284"/>
    <p:sldId id="551" r:id="rId285"/>
    <p:sldId id="549" r:id="rId286"/>
    <p:sldId id="547" r:id="rId287"/>
    <p:sldId id="550" r:id="rId288"/>
    <p:sldId id="553" r:id="rId289"/>
    <p:sldId id="552" r:id="rId2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43" autoAdjust="0"/>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notesMaster" Target="notesMasters/notesMaster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05:58.55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1EBCA8E-C10E-4E5A-BE65-F5280D277B4B}" emma:medium="tactile" emma:mode="ink">
          <msink:context xmlns:msink="http://schemas.microsoft.com/ink/2010/main" type="inkDrawing" rotatedBoundingBox="1266,4953 9805,4718 9813,5002 1274,5237" shapeName="None"/>
        </emma:interpretation>
      </emma:emma>
    </inkml:annotationXML>
    <inkml:trace contextRef="#ctx0" brushRef="#br0">0 285 0,'39'0'110,"38"0"-95,-39 0 1,39 0-1,0 0-15,-38 0 16,38 0 0,38 0-1,39 0 1,77 38-16,-39-38 16,39 39-1,-38-39 1,76 0-16,-76 0 15,38 0 1,-39 0 0,39 0-1,-77 0-15,38 0 16,39 0 0,-38 0-1,37 0-15,-76 0 16,-38-39-1,-1 39 1,78 0 0,-1 0-16,1 0 15,-1-38 1,-77 38 0,1 0-1,-1-39-15,1 1 16,38 38-1,38-39 1,1 1 0,38-1-16,-78 39 15,-37-38 1,-1 38 0,78-39-16,-78 39 15,39 0 1,-77 0-1,39 0 1,-39 0-16,-39 0 16,39 0-1,39 0 1,-40 39 0,-37-1-16,38-38 15,0 39 1,38-39-1,-38 38 1,0-38-16,-38 0 16,38 0-1,-39 0 1,1 0 0,-1 0-16,1 0 31,-1 0 0,1 39-15,-1-39-1,1 0 17,38 0-1,-39 38-31,1-38 15,-1 0 17</inkml:trace>
  </inkml:traceGroup>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06:00.94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A206668-D85D-47BB-B332-D70B31E195E6}" emma:medium="tactile" emma:mode="ink">
          <msink:context xmlns:msink="http://schemas.microsoft.com/ink/2010/main" type="writingRegion" rotatedBoundingBox="10669,4658 12682,3686 13213,4787 11200,5758"/>
        </emma:interpretation>
      </emma:emma>
    </inkml:annotationXML>
    <inkml:traceGroup>
      <inkml:annotationXML>
        <emma:emma xmlns:emma="http://www.w3.org/2003/04/emma" version="1.0">
          <emma:interpretation id="{F465F3B3-4FB0-45E6-92FC-EB01F3404327}" emma:medium="tactile" emma:mode="ink">
            <msink:context xmlns:msink="http://schemas.microsoft.com/ink/2010/main" type="paragraph" rotatedBoundingBox="10669,4658 12682,3686 13213,4787 11200,5758" alignmentLevel="1"/>
          </emma:interpretation>
        </emma:emma>
      </inkml:annotationXML>
      <inkml:traceGroup>
        <inkml:annotationXML>
          <emma:emma xmlns:emma="http://www.w3.org/2003/04/emma" version="1.0">
            <emma:interpretation id="{06EB56DC-09A0-48CE-B920-A6469515B33C}" emma:medium="tactile" emma:mode="ink">
              <msink:context xmlns:msink="http://schemas.microsoft.com/ink/2010/main" type="line" rotatedBoundingBox="10669,4658 12682,3686 13213,4787 11200,5758"/>
            </emma:interpretation>
          </emma:emma>
        </inkml:annotationXML>
        <inkml:traceGroup>
          <inkml:annotationXML>
            <emma:emma xmlns:emma="http://www.w3.org/2003/04/emma" version="1.0">
              <emma:interpretation id="{2970814B-CD70-4C2A-8D6E-ECAA8D6F88FA}" emma:medium="tactile" emma:mode="ink">
                <msink:context xmlns:msink="http://schemas.microsoft.com/ink/2010/main" type="inkWord" rotatedBoundingBox="10669,4658 12682,3686 13213,4787 11200,5758"/>
              </emma:interpretation>
            </emma:emma>
          </inkml:annotationXML>
          <inkml:trace contextRef="#ctx0" brushRef="#br0">296 248 0,'0'38'63,"0"39"-48,0-39 1,0 78-1,0-39 1,0-39 0,-38 1-16,38 38 15,0-39 1,0 1 0,0-1 15,0 39 16,0 0-32,0-38 1,-39-1 0,39-76 109,0-1-110,0 1 16,0-1 1,0-38-17,0 39 1,0-39 0,0 38-1,0-38 1,0 39-1,0-1 32,0 1-47,0-1 16,0-38 0,0 1-1,77-1-15,-39 0 16,39 0-1,-77 38 1,39 1 0,-1 38-1,1 0 48,38 0-48,-39 0 1,39 0 0,-38 0-16,-1 0 31,-38 38-15,0 1-1,0-1 1,0 1-1,0 76 1,-77-76-16,77 76 16,-77-38-1,0 0 1,0 38-16,0-76 16,0-1-1,39 1 1,-77-1-1,76 1 1,1-39-16,-39 0 16,38 0-1,78 0 204,38 0-203,0 0-1,0 0-15,-1 0 16,1 0 0,0 0-1,0 0-15,-38 0 16,-1 0-1,1 0 1,-1 0 15</inkml:trace>
          <inkml:trace contextRef="#ctx0" brushRef="#br0" timeOffset="3957.6768">1297-60 0,'0'38'125,"0"1"-110,0-1 1,0 1-1,0-1 1,0 39-16,0 0 16,0-38-1,0-1 1,0 77-16,0-76 16,0-1-1,0 1 1,0-1-1,0 1 110,0-1 125,0 1-234,38-1 0,-38 39-16,0-38 15,0-78 173,0 1-157,0-1-15,0 1 15,0-1-15,0 1-1,0-1 1,0-76-1,0 76-15,0 1 32,-38-1-17,38 1 1,0-39 15,0 39 0,0-1-15,0 1 15,0-39-15,0 38 0,0 1-1,0-39 1,0 38-16,0 1 15,0-1 1,0 1 15,0-1-31,38 1 16,39 38 0,-38-39-1,38-38-15,-39 77 16,0 0 15,1 0-15,-1 0-1,1 0 1,-1 0 0,1 39-16,-1-39 31,-38 38-16,39 1 1,-1-1 15,-38 1-15,0-1 0,0 1-1,0-1 16,0 39-15,-38 0-16,-1 0 16,-38 0-1,0 39-15,39-78 16,-39 0 0,0 1-1,39-39 1,-1 0-1,1 0-15,-1 38 16,1-38 0,-1 0-1,1 0 1,-1 0 15,78 0 172,38 0-171,-39 0-17,1 0-15,-1 0 16,1 0-1,-1 0 1,1 0 0,76 0-16,-38 39 15,0-39 1,-39 0 0,1 38-1,-1-38 1,39 0 15,-38 0-15,-1 0 15,-38 39-15</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23:21.697"/>
    </inkml:context>
    <inkml:brush xml:id="br0">
      <inkml:brushProperty name="width" value="0.05292" units="cm"/>
      <inkml:brushProperty name="height" value="0.05292" units="cm"/>
      <inkml:brushProperty name="color" value="#FF0000"/>
    </inkml:brush>
  </inkml:definitions>
  <inkml:trace contextRef="#ctx0" brushRef="#br0">5409 10034 0,'39'0'94,"1"-39"-63,-1 39-31,0-39 16,39-1-1,1 1 1,-1 0-1,1 0-15,-1 39 16,-39-39 0,39-1-1</inkml:trace>
  <inkml:trace contextRef="#ctx0" brushRef="#br0" timeOffset="4508.0193">5135 11759 0,'0'-39'15,"0"-1"32,0 1-16,0 0-15,0 0 31,0 0 0,0-1-32,0 1 1,-39 0 15,-1 0 16,1 0 0,0 39-31,39-40-1,-39 40 17,0 0-17,-1 0 16,1 0-15,39-39-16,-39 39 16,0 0 31,39-39-16,-39 39-16,-1 0 1,1 0 31,0 0 0,0 0-16,0 0-15,-1 0-1,1 0 48,0 0-1,0 0-15,39 39-31,-39-39-1,39 39 17,0 1-1,-40-40-15,40 39 15,0 0 16,0 0 0,-39 0-32,39 1 16,0-1 1,0 0 15,-39 0-47,39 0 31,0 1 0,0-1-15,-39 0-1,39 0 17,0 0-1,0 0 47,0 1-62,0-1 46</inkml:trace>
  <inkml:trace contextRef="#ctx0" brushRef="#br0" timeOffset="6339.8818">3998 11602 0,'0'39'172,"0"0"-141,0 1 0,39-40 1,-39 39-17,0 0 1,39-39 0,-39 39-1,40 0 157,-1 40-156,-39-40 15,39-39 0,-39-39 266,39-1-266,-39 1 1,39 39-32,-39-39 15,40 39 1,-1-39 15,0 39-15,-39-39-1,39 39 1,0 0 0,-39-39-16,40 39 15,-40-40 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05:23.54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43954EE-86D3-424F-AB26-F2B914D5E8F3}" emma:medium="tactile" emma:mode="ink">
          <msink:context xmlns:msink="http://schemas.microsoft.com/ink/2010/main" type="inkDrawing" rotatedBoundingBox="2693,2611 10236,2617 10235,2698 2692,2692" shapeName="Other"/>
        </emma:interpretation>
      </emma:emma>
    </inkml:annotationXML>
    <inkml:trace contextRef="#ctx0" brushRef="#br0">0 50 0,'270'0'141,"-155"0"-126,-38 0 1,77 39 0,0-39-16,38 38 15,-76-38 1,-1 0-1,1 0 1,-39 0-16,38 0 16,-38 0-1,0 0-15,0 0 16,0 0 0,0 0-1,-38 0 1,-1 0-1,39 0-15,-38 0 16,-1 0 0,39 0-1,0 0-15,-39 0 16,1 0 0,38 0-1,0 0 1,0 0-16,-39 0 15,1 0 1,38 0 0,-39 0-1,39 0-15,-38 0 16,38 0 0,0 0-1,-39 0 1,39 0-16,39 0 15,-39 0 1,0 0 0,-39 0-16,0 0 31,1 0-15,-1 0-1,39 0-15,0-38 16,0 38-1,-38 0 1,38 0 484,38 0-484,1-39-1,38 39-15,38 0 16,39 0 0,-77 0-1,77 0-15,-77 0 16,77 0-1,-116 0 1,78 0 0,-78 39-16,0-1 15,1-38 1,-39 0 0,0 0-1,0 0-15,38 0 16,-38 0-1,77 0 1,-77 0-16,39 0 16,-1 0-1,1 0 1,-39 0 0,-1 0-16,-37 0 15,-1 0 1,1 0-1,-1 0-15,1 0 16,-1 0 93</inkml:trace>
  </inkml:traceGroup>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05:24.81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F677FCD-AED2-400B-81C9-65CC791F223C}" emma:medium="tactile" emma:mode="ink">
          <msink:context xmlns:msink="http://schemas.microsoft.com/ink/2010/main" type="inkDrawing" rotatedBoundingBox="7932,1014 8389,1615 8028,1889 7572,1287" semanticType="callout" shapeName="Other">
            <msink:sourceLink direction="with" ref="{A0392760-E38C-4509-B543-80AFAC208181}"/>
          </msink:context>
        </emma:interpretation>
      </emma:emma>
    </inkml:annotationXML>
    <inkml:trace contextRef="#ctx0" brushRef="#br0">0 0 0,'0'38'78,"0"1"-62,0 38 30,0-39-30,0 1 0,0 38-16,0-39 15,0 39 1,0-38-16,0-1 16,0 1 15,0-1 16,39-38 171,38 0-202,0 0 0,38-38-16,-38 38 15,0 0 1,0 0 0</inkml:trace>
  </inkml:traceGroup>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05:27.05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0392760-E38C-4509-B543-80AFAC208181}" emma:medium="tactile" emma:mode="ink">
          <msink:context xmlns:msink="http://schemas.microsoft.com/ink/2010/main" type="inkDrawing" rotatedBoundingBox="8735,961 9358,1569 9050,1884 8427,1276" shapeName="Other">
            <msink:destinationLink direction="with" ref="{9F677FCD-AED2-400B-81C9-65CC791F223C}"/>
          </msink:context>
        </emma:interpretation>
      </emma:emma>
    </inkml:annotationXML>
    <inkml:trace contextRef="#ctx0" brushRef="#br0">0 0 0,'0'39'94,"0"-1"-63,0 1-15,0-1-1,0 1 1,0 76-16,0-38 31,0 0-15,0-38-16,0-1 15,0 39-15,77-77 313,0 0-297,39 0-1,-1 0-15,-38 0 16,-38 0-1,-1 0 1,1 0-16,-1 0 31</inkml:trace>
  </inkml:traceGroup>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28:28.159"/>
    </inkml:context>
    <inkml:brush xml:id="br0">
      <inkml:brushProperty name="width" value="0.05292" units="cm"/>
      <inkml:brushProperty name="height" value="0.05292" units="cm"/>
      <inkml:brushProperty name="color" value="#FF0000"/>
    </inkml:brush>
  </inkml:definitions>
  <inkml:trace contextRef="#ctx0" brushRef="#br0">5684 9368 0,'0'-40'109,"78"-38"-93,40-40-16,117-78 16,-39 40-1,-40 77 1,-38-38-16,-79 78 16,0 39-1</inkml:trace>
  <inkml:trace contextRef="#ctx0" brushRef="#br0" timeOffset="4008.0541">2587 11876 0,'0'-39'125,"0"0"-94,78 0-31,-38 0 16,-1-1 0,39 1-1,-78 0 1,78 0-16,-38 0 15,38-40 1,0 40 0,-38-39-1,-1 38 1,0 40-16,-39-39 16,39 39 62,0-39-63</inkml:trace>
  <inkml:trace contextRef="#ctx0" brushRef="#br0" timeOffset="13816.0511">5527 12895 0,'0'-39'63,"0"-39"-32,39 39-15,79-40-16,38-38 15,1-40 1,0 39-1,-79 40 1,1-1-16,-1 40 16,-39 39 15,-39-39-31</inkml:trace>
  <inkml:trace contextRef="#ctx0" brushRef="#br0" timeOffset="24692.4228">6036 2978 0,'0'-39'62,"39"39"-31,1 0-15,38 0 0,79 0-1,78 0 1,0 0-16,79 0 15,-40 0 1,40 0 0,-1 39-1,40 1-15,-39-40 16,-1 0 0,-117 0-1,-39 0-15,-79 0 16,-38 0-1,-40 39 17</inkml:trace>
  <inkml:trace contextRef="#ctx0" brushRef="#br0" timeOffset="42714.0282">4037 13091 0,'0'-39'110,"0"0"-63,0 0-32,0 0 32,0-1-16,0 1-15,0 0 0,0 0-1,-39 39-15,39-39 16,0-1 15,-39 40-15,39-39-1,-39 39 1,-1 0 0,40-39-16,-39 39 15,39-39 1,-39 39 0,39-39-1,-39 39-15,0-40 16,-1 40 15,1 0-15,-39 0 15,39 0-15,-1 0-16,1 0 15,-39 0 1,39 0-1,-1 0 1,1 0-16,39-39 16,-39 39-1,0 0 1,0 0 0,-1 0 30,40 39 17,-39-39-47,39 40-1,0-1 1,-39 0-1,39 0 17,-39 40-17,0-40-15,39 39 16,-40-78 0,40 39-1,0 1-15,0-1 16,-39 0 15,39 0-15,-39 0-1,39 1 1,0-1 15,0 39-15,0 1-1,0 38 1,0-38 0,0-40-1,-39-39 79,39-39-31,0-40-48,0 40 16,-39 0-15,39 0-16,0-1 31,-39 1 1,39 0-17,-40 0 1,40 0-1,0-1 17,0 80 155,0-1-171,0 39-1,0-39 1,0 40 0,0-1-1,40 1-15,-1-79 16,-39 39 0,39 0-1,0-39 157,-39 39-141,39-39 32,0 0 15,1-78-62,38-40-16,40 1 15,-79 38 1,39 1-1,-39 39-15,1 39 32,-40-40 93</inkml:trace>
  <inkml:trace contextRef="#ctx0" brushRef="#br0" timeOffset="46302.0315">4508 11092 0,'0'-39'16,"0"0"15,0 0 1,0 0-1,0-1-16,0 1 1,39 39 0,0-39-1,-39 0 48,39 39-63,-39-39 15,39 39 17,1 0-17,-1-40 1,0 40 0,0-39-1,40 0-15,-40 0 31,0 39-15,0 0-16,0 0 31,1-39 1,38 39-17,-39 0 16,0 0-15,1 0-16,-1 0 16,0 0 15,0 0-15,0 0-1,-39 39 1,40-39-1,-40 39-15,39-39 16,-39 39 0,0 0-1,39 1 17,-39-1-32,39 0 15,-39 0 1,0 0-1,0 1 1,0-1 0,0 0-1,0 0-15,0 40 16,0-40 15,0 39-15,0-39 15,0 1-15,0-80 171,0 1-156,-39 0-15,39 0 0,-39 0-1,0 39 1,39-40 0,0 1-16,-40 39 15,40-39 32,0 78 109,0 0-124,0 1 30,0 38-31,0-39 32,40-39-63,-40 39 47,39-39-32,0 0 267,39 0-251,1-78-16,-1 0 1,40-1-16,-1 1 16,-78-1-1,40 40 1,-79 0 0</inkml:trace>
  <inkml:trace contextRef="#ctx0" brushRef="#br0" timeOffset="57144.0761">12621 14111 0,'40'0'0,"-1"0"47,0 0 16,0 0-48,0 0 1,79 0 0,-40 0-1,1 0-15,38 0 16,40 0-1,0 0 1,0 0 0,0 0-16,-1 0 15,1 0 1,39 0 0,-117 0-1,38 0-15,-78 0 16</inkml:trace>
  <inkml:trace contextRef="#ctx0" brushRef="#br0" timeOffset="131200.0208">7879 15090 0,'39'0'16,"0"0"0,0 0 15,0 0-16,1 0-15,38 0 16,79 0 0,117 0-1,79 0-15,39 0 16,-39 0 0,-79 40-1,-78-40 1,0 0-16,-157 39 15,0 0 1,-39 0 15</inkml:trace>
  <inkml:trace contextRef="#ctx0" brushRef="#br0" timeOffset="132353.9589">13876 15208 0,'78'0'31,"40"0"-31,39 0 16,156 0-1,79 0 1,79 0 0,-1 0-16,0 78 15,-156-78 1,-197 0-1,-38 40 1,-40-40-16,-39 39 47</inkml:trace>
  <inkml:trace contextRef="#ctx0" brushRef="#br0" timeOffset="151299.0138">22656 13013 0,'39'78'109,"0"-78"-109,-39 79 16,0-40 0,40-39-1,-40 39 1,0 0-16,0 1 16,39-40 30,0 0-46,0 0 47,0-40-47,40-38 16,117-157 0,117-118-1,40-39 1,0 0-16,-157 118 15,-118 195 1,1 79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13793" units="1/cm"/>
          <inkml:channelProperty channel="T" name="resolution" value="1" units="1/dev"/>
        </inkml:channelProperties>
      </inkml:inkSource>
      <inkml:timestamp xml:id="ts0" timeString="2019-04-15T08:31:16.917"/>
    </inkml:context>
    <inkml:brush xml:id="br0">
      <inkml:brushProperty name="width" value="0.05292" units="cm"/>
      <inkml:brushProperty name="height" value="0.05292" units="cm"/>
      <inkml:brushProperty name="color" value="#FF0000"/>
    </inkml:brush>
  </inkml:definitions>
  <inkml:trace contextRef="#ctx0" brushRef="#br0">4390 13091 0,'0'-39'47,"0"0"-16,0 0 0,0 0-15,0-1 0,39 1 15,0 0-15,40 0-1,-1 0 1,1-1-16,-1 1 15,79-39 1,-79 39 0,-39 39-1,40-40-15,-40 40 16,0 0 0,0 0-1,1 0 1,-1 0-16,0 79 15,0-1 1,0 1 0,1-1-16,-1-39 15,-39 79 1,39-79 0,-39 0-1,39 0-15,-39 1 31,0-1-15,0 0 15,0 0 16,0 0-16</inkml:trace>
  <inkml:trace contextRef="#ctx0" brushRef="#br0" timeOffset="994.0819">5370 13052 0,'0'39'0,"39"-39"16,0 40 15,-39-1-31,40-39 31,-40 39-15,39-39 0,0 0 15,0 39-15,0 0 15,-39 1-16,0-80 64,40 1-64,-40-39 1,0 39-1,39-40 1,-39-38-16,39 77 16,-39 1 15,39 39-31,-39-39 78,0 0-31,0 0-31</inkml:trace>
  <inkml:trace contextRef="#ctx0" brushRef="#br0" timeOffset="3121.9314">3998 10975 0,'0'-39'125,"0"-1"-109,-39-38-16,39 0 16,-39 38-1,-1 1 1,40 0-1,-78 0-15,78 0 16,-78-1 0,38 40-1,1-39 1,0 39-16,0-39 16,0 39-1,-1-39 1,1 39-16,-39 0 15,-1 0 17,40 0-17,-78 0-15,38 39 16,1-39 0,39 39-1,-40 0 1,40 1-16,0-40 15,39 39 1,-39-39 0,0 78-1,-1-39 1,40 1 15,0-1-31,0 0 16,0 0 15,0 0-31,0 1 31,0-1-15,0 0 15,0 0 0,0 0 1,0 1 15</inkml:trace>
  <inkml:trace contextRef="#ctx0" brushRef="#br0" timeOffset="4658.2362">2665 11132 0,'0'0'0,"-39"-79"15,0 40 1,39 0 0,-39 0-1,39-1 17,-39 40-32,39-39 15,-40 0 1,40 0-1,-39 39 1,39-39 0,0-1 15,0 80 78,0-1-93,0 0-16,0 0 31,39-39-15,1 39-1,-1 40 1,0-79 15,-39 39-31,39 0 47,-39 0-31,39-39-1,-39 40 1,40-40 78,-1 0-32,-39-40-46,39-38 0,-39 39-1,39-40-15,0 40 31,0 39-15,-39-39 0,40 0 46,-40 0-15,39 39-47,-39-40 47,39 40-31,-39 40 30,-78-1-30,78 0 0,-40 0-1</inkml:trace>
  <inkml:trace contextRef="#ctx0" brushRef="#br0" timeOffset="12538.8928">15091 13091 0,'0'40'93,"0"-1"-93,0 0 16,0 39 15,39-38-15,40 38 0,-40-39-1,39 40 1,40-79-16,-40 0 15,40 0 1,-1 0 0,1 0-1,-1-79-15,40-78 16,-78 40 0,77-40-1,1 79-15,-39-40 16,-1 40-1,-38-1 1,-40 40 0,-39 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6DC3D-3A71-4503-8775-B8A2C7F5649D}" type="datetimeFigureOut">
              <a:rPr lang="en-US" smtClean="0"/>
              <a:t>4/16/2019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8EFC8-1D0C-4422-81D9-F048BAB8B5A0}" type="slidenum">
              <a:rPr lang="en-US" smtClean="0"/>
              <a:t>‹#›</a:t>
            </a:fld>
            <a:endParaRPr lang="en-US"/>
          </a:p>
        </p:txBody>
      </p:sp>
    </p:spTree>
    <p:extLst>
      <p:ext uri="{BB962C8B-B14F-4D97-AF65-F5344CB8AC3E}">
        <p14:creationId xmlns:p14="http://schemas.microsoft.com/office/powerpoint/2010/main" val="106548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This lecture introduces hash tables, which are an array-based method for implementing a Dictionary. You should recall that we have seen dictionaries implemented in other ways, for example with a binary search tree. The abstract properties of a dictionary remain the same: We can insert items in the dictionary, and each item has a key associated with it. When we want to retrieve an item, we specify only the key, and the retrieval process finds the associated data.</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What we do now is use an array to implement the dictionary. The array is an array of records. In this example, we could store up to 701 records in the array.</a:t>
            </a:r>
          </a:p>
        </p:txBody>
      </p:sp>
      <p:sp>
        <p:nvSpPr>
          <p:cNvPr id="614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6796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Sometimes, two different records might end up with the same hash value.</a:t>
            </a:r>
          </a:p>
        </p:txBody>
      </p:sp>
      <p:sp>
        <p:nvSpPr>
          <p:cNvPr id="24579"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6013718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FDFA5A0-6A2C-4663-AE71-CE95FD82E199}" type="slidenum">
              <a:rPr lang="en-US" altLang="en-US" sz="1000" b="0" smtClean="0"/>
              <a:pPr/>
              <a:t>203</a:t>
            </a:fld>
            <a:endParaRPr lang="en-US" altLang="en-US" sz="1000" b="0" smtClean="0"/>
          </a:p>
        </p:txBody>
      </p:sp>
      <p:sp>
        <p:nvSpPr>
          <p:cNvPr id="360451" name="Rectangle 2"/>
          <p:cNvSpPr>
            <a:spLocks noGrp="1" noRot="1" noChangeAspect="1" noChangeArrowheads="1" noTextEdit="1"/>
          </p:cNvSpPr>
          <p:nvPr>
            <p:ph type="sldImg"/>
          </p:nvPr>
        </p:nvSpPr>
        <p:spPr>
          <a:ln/>
        </p:spPr>
      </p:sp>
      <p:sp>
        <p:nvSpPr>
          <p:cNvPr id="3604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438549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8BD37247-EB56-48CA-A6C4-3D21EC323B1F}" type="slidenum">
              <a:rPr lang="en-US" altLang="en-US" sz="1000" b="0" smtClean="0"/>
              <a:pPr/>
              <a:t>204</a:t>
            </a:fld>
            <a:endParaRPr lang="en-US" altLang="en-US" sz="1000" b="0" smtClean="0"/>
          </a:p>
        </p:txBody>
      </p:sp>
      <p:sp>
        <p:nvSpPr>
          <p:cNvPr id="362499" name="Rectangle 2"/>
          <p:cNvSpPr>
            <a:spLocks noGrp="1" noRot="1" noChangeAspect="1" noChangeArrowheads="1" noTextEdit="1"/>
          </p:cNvSpPr>
          <p:nvPr>
            <p:ph type="sldImg"/>
          </p:nvPr>
        </p:nvSpPr>
        <p:spPr>
          <a:ln/>
        </p:spPr>
      </p:sp>
      <p:sp>
        <p:nvSpPr>
          <p:cNvPr id="3625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483868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EAFDEF7-3810-4029-B325-F33D482B33EF}" type="slidenum">
              <a:rPr lang="en-US" altLang="en-US" sz="1000" b="0" smtClean="0"/>
              <a:pPr/>
              <a:t>205</a:t>
            </a:fld>
            <a:endParaRPr lang="en-US" altLang="en-US" sz="1000" b="0" smtClean="0"/>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3254041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CC1DA370-66B6-4E7C-9BD4-0954D8097A98}" type="slidenum">
              <a:rPr lang="en-US" altLang="en-US" sz="1000" b="0" smtClean="0"/>
              <a:pPr/>
              <a:t>206</a:t>
            </a:fld>
            <a:endParaRPr lang="en-US" altLang="en-US" sz="1000" b="0" smtClean="0"/>
          </a:p>
        </p:txBody>
      </p:sp>
      <p:sp>
        <p:nvSpPr>
          <p:cNvPr id="366595" name="Rectangle 2"/>
          <p:cNvSpPr>
            <a:spLocks noGrp="1" noRot="1" noChangeAspect="1" noChangeArrowheads="1" noTextEdit="1"/>
          </p:cNvSpPr>
          <p:nvPr>
            <p:ph type="sldImg"/>
          </p:nvPr>
        </p:nvSpPr>
        <p:spPr>
          <a:ln/>
        </p:spPr>
      </p:sp>
      <p:sp>
        <p:nvSpPr>
          <p:cNvPr id="3665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298940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E352C1B2-1E6E-4E8F-96D8-F3EA25301084}" type="slidenum">
              <a:rPr lang="en-US" altLang="en-US" sz="1000" b="0" smtClean="0"/>
              <a:pPr/>
              <a:t>207</a:t>
            </a:fld>
            <a:endParaRPr lang="en-US" altLang="en-US" sz="1000" b="0" smtClean="0"/>
          </a:p>
        </p:txBody>
      </p:sp>
      <p:sp>
        <p:nvSpPr>
          <p:cNvPr id="368643" name="Rectangle 2"/>
          <p:cNvSpPr>
            <a:spLocks noGrp="1" noRot="1" noChangeAspect="1" noChangeArrowheads="1" noTextEdit="1"/>
          </p:cNvSpPr>
          <p:nvPr>
            <p:ph type="sldImg"/>
          </p:nvPr>
        </p:nvSpPr>
        <p:spPr>
          <a:ln/>
        </p:spPr>
      </p:sp>
      <p:sp>
        <p:nvSpPr>
          <p:cNvPr id="3686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0918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This is called a </a:t>
            </a:r>
            <a:r>
              <a:rPr lang="en-GB" altLang="en-US" u="sng" smtClean="0">
                <a:latin typeface="Arial" panose="020B0604020202020204" pitchFamily="34" charset="0"/>
                <a:cs typeface="Arial Unicode MS" charset="0"/>
              </a:rPr>
              <a:t>collision</a:t>
            </a:r>
            <a:r>
              <a:rPr lang="en-GB" altLang="en-US" smtClean="0">
                <a:latin typeface="Arial" panose="020B0604020202020204" pitchFamily="34" charset="0"/>
                <a:cs typeface="Arial Unicode MS" charset="0"/>
              </a:rPr>
              <a:t>.</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When a collision occurs, the insertion process will move forward through the array until an empty spot is found. Sometimes you will have a second collision...</a:t>
            </a:r>
          </a:p>
        </p:txBody>
      </p:sp>
      <p:sp>
        <p:nvSpPr>
          <p:cNvPr id="2662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69009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...and a third collision...</a:t>
            </a:r>
          </a:p>
        </p:txBody>
      </p:sp>
      <p:sp>
        <p:nvSpPr>
          <p:cNvPr id="28675"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953387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But if there are any empty spots, eventually you will reach an empty spot, and the new item is inserted here.</a:t>
            </a:r>
          </a:p>
        </p:txBody>
      </p:sp>
      <p:sp>
        <p:nvSpPr>
          <p:cNvPr id="30723"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210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The new record is always placed in the first available empty spot, after the hash value.</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p:txBody>
      </p:sp>
      <p:sp>
        <p:nvSpPr>
          <p:cNvPr id="32771"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67204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It is fairly easy to search for a particular item based on its key.</a:t>
            </a:r>
          </a:p>
        </p:txBody>
      </p:sp>
      <p:sp>
        <p:nvSpPr>
          <p:cNvPr id="3686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248770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Start by computing the hash value, which is 2 in this case. Then check location 2. If location 2 has a different key than the one you are looking for, then move forward...</a:t>
            </a:r>
          </a:p>
        </p:txBody>
      </p:sp>
      <p:sp>
        <p:nvSpPr>
          <p:cNvPr id="38915"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898176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...if the next location is not the one we are looking for, then keep moving forward...</a:t>
            </a:r>
          </a:p>
        </p:txBody>
      </p:sp>
      <p:sp>
        <p:nvSpPr>
          <p:cNvPr id="40963"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579604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Keep moving forward until you find the sought-after key...</a:t>
            </a:r>
          </a:p>
        </p:txBody>
      </p:sp>
      <p:sp>
        <p:nvSpPr>
          <p:cNvPr id="43011"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131644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In this case we find the key at location [5].</a:t>
            </a:r>
          </a:p>
        </p:txBody>
      </p:sp>
      <p:sp>
        <p:nvSpPr>
          <p:cNvPr id="45059"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94747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Each record in the array contains two parts. The first part is a number that we'll use for the key of the item. We could use something else for the keys, such as a string. But for a hash table, numbers make the most convenient keys.</a:t>
            </a:r>
          </a:p>
        </p:txBody>
      </p:sp>
      <p:sp>
        <p:nvSpPr>
          <p:cNvPr id="8195"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543315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The data from location [5] can then be copied to to provide the result of the search function.</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What happens if a search reaches an empty spot?  In that case, it can</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halt and indicate that the key was not in the hash table.</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p:txBody>
      </p:sp>
      <p:sp>
        <p:nvSpPr>
          <p:cNvPr id="4710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9417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05D213-94E1-44FC-A43B-BA0CE0A5ACE1}" type="slidenum">
              <a:rPr lang="en-US" altLang="en-US"/>
              <a:pPr/>
              <a:t>114</a:t>
            </a:fld>
            <a:endParaRPr lang="en-US" alt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5281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4E17C15-5BD0-4677-A140-7414590963A2}" type="slidenum">
              <a:rPr lang="en-US" altLang="en-US" sz="1000" b="0" smtClean="0"/>
              <a:pPr/>
              <a:t>122</a:t>
            </a:fld>
            <a:endParaRPr lang="en-US" altLang="en-US" sz="1000" b="0" smtClean="0"/>
          </a:p>
        </p:txBody>
      </p:sp>
      <p:sp>
        <p:nvSpPr>
          <p:cNvPr id="186371" name="Rectangle 2"/>
          <p:cNvSpPr>
            <a:spLocks noGrp="1" noRot="1" noChangeAspect="1" noChangeArrowheads="1" noTextEdit="1"/>
          </p:cNvSpPr>
          <p:nvPr>
            <p:ph type="sldImg"/>
          </p:nvPr>
        </p:nvSpPr>
        <p:spPr>
          <a:ln cap="flat"/>
        </p:spPr>
      </p:sp>
      <p:sp>
        <p:nvSpPr>
          <p:cNvPr id="18637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944857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C74C41D-24C8-4EBE-BFBE-5987433023AF}" type="slidenum">
              <a:rPr lang="en-US" altLang="en-US" sz="1000" b="0" smtClean="0"/>
              <a:pPr/>
              <a:t>124</a:t>
            </a:fld>
            <a:endParaRPr lang="en-US" altLang="en-US" sz="1000" b="0" smtClean="0"/>
          </a:p>
        </p:txBody>
      </p:sp>
      <p:sp>
        <p:nvSpPr>
          <p:cNvPr id="188419" name="Rectangle 2"/>
          <p:cNvSpPr>
            <a:spLocks noGrp="1" noRot="1" noChangeAspect="1" noChangeArrowheads="1" noTextEdit="1"/>
          </p:cNvSpPr>
          <p:nvPr>
            <p:ph type="sldImg"/>
          </p:nvPr>
        </p:nvSpPr>
        <p:spPr>
          <a:ln cap="flat"/>
        </p:spPr>
      </p:sp>
      <p:sp>
        <p:nvSpPr>
          <p:cNvPr id="18842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031140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0448F3CE-AF6F-439F-B89D-1F571B704EA2}" type="slidenum">
              <a:rPr lang="en-US" altLang="en-US" sz="1000" b="0" smtClean="0"/>
              <a:pPr/>
              <a:t>125</a:t>
            </a:fld>
            <a:endParaRPr lang="en-US" altLang="en-US" sz="1000" b="0" smtClean="0"/>
          </a:p>
        </p:txBody>
      </p:sp>
      <p:sp>
        <p:nvSpPr>
          <p:cNvPr id="190467" name="Rectangle 2"/>
          <p:cNvSpPr>
            <a:spLocks noGrp="1" noRot="1" noChangeAspect="1" noChangeArrowheads="1" noTextEdit="1"/>
          </p:cNvSpPr>
          <p:nvPr>
            <p:ph type="sldImg"/>
          </p:nvPr>
        </p:nvSpPr>
        <p:spPr>
          <a:ln cap="flat"/>
        </p:spPr>
      </p:sp>
      <p:sp>
        <p:nvSpPr>
          <p:cNvPr id="19046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4247771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0B52EB4C-9FDD-4D4F-90BF-7552240A2DE4}" type="slidenum">
              <a:rPr lang="en-US" altLang="en-US" sz="1000" b="0" smtClean="0"/>
              <a:pPr/>
              <a:t>126</a:t>
            </a:fld>
            <a:endParaRPr lang="en-US" altLang="en-US" sz="1000" b="0" smtClean="0"/>
          </a:p>
        </p:txBody>
      </p:sp>
      <p:sp>
        <p:nvSpPr>
          <p:cNvPr id="192515" name="Rectangle 2"/>
          <p:cNvSpPr>
            <a:spLocks noGrp="1" noRot="1" noChangeAspect="1" noChangeArrowheads="1" noTextEdit="1"/>
          </p:cNvSpPr>
          <p:nvPr>
            <p:ph type="sldImg"/>
          </p:nvPr>
        </p:nvSpPr>
        <p:spPr>
          <a:ln cap="flat"/>
        </p:spPr>
      </p:sp>
      <p:sp>
        <p:nvSpPr>
          <p:cNvPr id="19251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170893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A1EB314-0B5D-41DB-85B4-87C37EDB76CD}" type="slidenum">
              <a:rPr lang="en-US" altLang="en-US" sz="1000" b="0" smtClean="0"/>
              <a:pPr/>
              <a:t>127</a:t>
            </a:fld>
            <a:endParaRPr lang="en-US" altLang="en-US" sz="1000" b="0" smtClean="0"/>
          </a:p>
        </p:txBody>
      </p:sp>
      <p:sp>
        <p:nvSpPr>
          <p:cNvPr id="194563" name="Rectangle 2"/>
          <p:cNvSpPr>
            <a:spLocks noGrp="1" noRot="1" noChangeAspect="1" noChangeArrowheads="1" noTextEdit="1"/>
          </p:cNvSpPr>
          <p:nvPr>
            <p:ph type="sldImg"/>
          </p:nvPr>
        </p:nvSpPr>
        <p:spPr>
          <a:ln cap="flat"/>
        </p:spPr>
      </p:sp>
      <p:sp>
        <p:nvSpPr>
          <p:cNvPr id="19456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908189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840910D7-8A48-4E0E-BC5B-0E7F07C4AA28}" type="slidenum">
              <a:rPr lang="en-US" altLang="en-US" sz="1000" b="0" smtClean="0"/>
              <a:pPr/>
              <a:t>128</a:t>
            </a:fld>
            <a:endParaRPr lang="en-US" altLang="en-US" sz="1000" b="0" smtClean="0"/>
          </a:p>
        </p:txBody>
      </p:sp>
      <p:sp>
        <p:nvSpPr>
          <p:cNvPr id="196611" name="Rectangle 2"/>
          <p:cNvSpPr>
            <a:spLocks noGrp="1" noRot="1" noChangeAspect="1" noChangeArrowheads="1" noTextEdit="1"/>
          </p:cNvSpPr>
          <p:nvPr>
            <p:ph type="sldImg"/>
          </p:nvPr>
        </p:nvSpPr>
        <p:spPr>
          <a:ln cap="flat"/>
        </p:spPr>
      </p:sp>
      <p:sp>
        <p:nvSpPr>
          <p:cNvPr id="19661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370527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87A90626-F369-491F-8CE8-CAB315BF8387}" type="slidenum">
              <a:rPr lang="en-US" altLang="en-US" sz="1000" b="0" smtClean="0"/>
              <a:pPr/>
              <a:t>129</a:t>
            </a:fld>
            <a:endParaRPr lang="en-US" altLang="en-US" sz="1000" b="0" smtClean="0"/>
          </a:p>
        </p:txBody>
      </p:sp>
      <p:sp>
        <p:nvSpPr>
          <p:cNvPr id="198659" name="Rectangle 2"/>
          <p:cNvSpPr>
            <a:spLocks noGrp="1" noRot="1" noChangeAspect="1" noChangeArrowheads="1" noTextEdit="1"/>
          </p:cNvSpPr>
          <p:nvPr>
            <p:ph type="sldImg"/>
          </p:nvPr>
        </p:nvSpPr>
        <p:spPr>
          <a:ln cap="flat"/>
        </p:spPr>
      </p:sp>
      <p:sp>
        <p:nvSpPr>
          <p:cNvPr id="19866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965010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7B49675B-5F61-465F-98D1-68A9FD80B185}" type="slidenum">
              <a:rPr lang="en-US" altLang="en-US" sz="1000" b="0" smtClean="0"/>
              <a:pPr/>
              <a:t>130</a:t>
            </a:fld>
            <a:endParaRPr lang="en-US" altLang="en-US" sz="1000" b="0" smtClean="0"/>
          </a:p>
        </p:txBody>
      </p:sp>
      <p:sp>
        <p:nvSpPr>
          <p:cNvPr id="200707" name="Rectangle 2"/>
          <p:cNvSpPr>
            <a:spLocks noGrp="1" noRot="1" noChangeAspect="1" noChangeArrowheads="1" noTextEdit="1"/>
          </p:cNvSpPr>
          <p:nvPr>
            <p:ph type="sldImg"/>
          </p:nvPr>
        </p:nvSpPr>
        <p:spPr>
          <a:ln cap="flat"/>
        </p:spPr>
      </p:sp>
      <p:sp>
        <p:nvSpPr>
          <p:cNvPr id="20070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13661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The numbers might be identification numbers of some sort, and the rest of the record contains information about a person. So the pattern that you see here is the same pattern that you've seen in other dictionaries: Each entry in the dictionary has a key (in this case an identifying number) and some associated data.</a:t>
            </a:r>
          </a:p>
        </p:txBody>
      </p:sp>
      <p:sp>
        <p:nvSpPr>
          <p:cNvPr id="10243"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738762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FDCD4149-F08F-445D-9CBC-9C8EDC42DAD2}" type="slidenum">
              <a:rPr lang="en-US" altLang="en-US" sz="1000" b="0" smtClean="0"/>
              <a:pPr/>
              <a:t>131</a:t>
            </a:fld>
            <a:endParaRPr lang="en-US" altLang="en-US" sz="1000" b="0" smtClean="0"/>
          </a:p>
        </p:txBody>
      </p:sp>
      <p:sp>
        <p:nvSpPr>
          <p:cNvPr id="210947" name="Rectangle 2"/>
          <p:cNvSpPr>
            <a:spLocks noGrp="1" noRot="1" noChangeAspect="1" noChangeArrowheads="1" noTextEdit="1"/>
          </p:cNvSpPr>
          <p:nvPr>
            <p:ph type="sldImg"/>
          </p:nvPr>
        </p:nvSpPr>
        <p:spPr>
          <a:ln cap="flat"/>
        </p:spPr>
      </p:sp>
      <p:sp>
        <p:nvSpPr>
          <p:cNvPr id="21094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029294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24EC5E37-1853-4A19-AE22-E8BE4BB0FEC7}" type="slidenum">
              <a:rPr lang="en-US" altLang="en-US" sz="1000" b="0" smtClean="0"/>
              <a:pPr/>
              <a:t>132</a:t>
            </a:fld>
            <a:endParaRPr lang="en-US" altLang="en-US" sz="1000" b="0" smtClean="0"/>
          </a:p>
        </p:txBody>
      </p:sp>
      <p:sp>
        <p:nvSpPr>
          <p:cNvPr id="212995" name="Rectangle 2"/>
          <p:cNvSpPr>
            <a:spLocks noGrp="1" noRot="1" noChangeAspect="1" noChangeArrowheads="1" noTextEdit="1"/>
          </p:cNvSpPr>
          <p:nvPr>
            <p:ph type="sldImg"/>
          </p:nvPr>
        </p:nvSpPr>
        <p:spPr>
          <a:ln cap="flat"/>
        </p:spPr>
      </p:sp>
      <p:sp>
        <p:nvSpPr>
          <p:cNvPr id="21299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7191488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1EC2B7E8-BEA9-4344-8C68-07F1EF0209E6}" type="slidenum">
              <a:rPr lang="en-US" altLang="en-US" sz="1000" b="0" smtClean="0"/>
              <a:pPr/>
              <a:t>133</a:t>
            </a:fld>
            <a:endParaRPr lang="en-US" altLang="en-US" sz="1000" b="0" smtClean="0"/>
          </a:p>
        </p:txBody>
      </p:sp>
      <p:sp>
        <p:nvSpPr>
          <p:cNvPr id="215043" name="Rectangle 2"/>
          <p:cNvSpPr>
            <a:spLocks noGrp="1" noRot="1" noChangeAspect="1" noChangeArrowheads="1" noTextEdit="1"/>
          </p:cNvSpPr>
          <p:nvPr>
            <p:ph type="sldImg"/>
          </p:nvPr>
        </p:nvSpPr>
        <p:spPr>
          <a:ln cap="flat"/>
        </p:spPr>
      </p:sp>
      <p:sp>
        <p:nvSpPr>
          <p:cNvPr id="21504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170813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DDA0A95-801F-4D0A-89BC-FC0F6B7380F1}" type="slidenum">
              <a:rPr lang="en-US" altLang="en-US" sz="1000" b="0" smtClean="0"/>
              <a:pPr/>
              <a:t>134</a:t>
            </a:fld>
            <a:endParaRPr lang="en-US" altLang="en-US" sz="1000" b="0" smtClean="0"/>
          </a:p>
        </p:txBody>
      </p:sp>
      <p:sp>
        <p:nvSpPr>
          <p:cNvPr id="217091" name="Rectangle 2"/>
          <p:cNvSpPr>
            <a:spLocks noGrp="1" noRot="1" noChangeAspect="1" noChangeArrowheads="1" noTextEdit="1"/>
          </p:cNvSpPr>
          <p:nvPr>
            <p:ph type="sldImg"/>
          </p:nvPr>
        </p:nvSpPr>
        <p:spPr>
          <a:ln cap="flat"/>
        </p:spPr>
      </p:sp>
      <p:sp>
        <p:nvSpPr>
          <p:cNvPr id="21709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5733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61E3F65D-038E-4710-8991-78C450DC3C33}" type="slidenum">
              <a:rPr lang="en-US" altLang="en-US" sz="1000" b="0" smtClean="0"/>
              <a:pPr/>
              <a:t>135</a:t>
            </a:fld>
            <a:endParaRPr lang="en-US" altLang="en-US" sz="1000" b="0" smtClean="0"/>
          </a:p>
        </p:txBody>
      </p:sp>
      <p:sp>
        <p:nvSpPr>
          <p:cNvPr id="219139" name="Rectangle 2"/>
          <p:cNvSpPr>
            <a:spLocks noGrp="1" noRot="1" noChangeAspect="1" noChangeArrowheads="1" noTextEdit="1"/>
          </p:cNvSpPr>
          <p:nvPr>
            <p:ph type="sldImg"/>
          </p:nvPr>
        </p:nvSpPr>
        <p:spPr>
          <a:ln cap="flat"/>
        </p:spPr>
      </p:sp>
      <p:sp>
        <p:nvSpPr>
          <p:cNvPr id="21914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711756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ECA67CA-50A7-4234-86D3-96E9B142F82D}" type="slidenum">
              <a:rPr lang="en-US" altLang="en-US" sz="1000" b="0" smtClean="0"/>
              <a:pPr/>
              <a:t>136</a:t>
            </a:fld>
            <a:endParaRPr lang="en-US" altLang="en-US" sz="1000" b="0" smtClean="0"/>
          </a:p>
        </p:txBody>
      </p:sp>
      <p:sp>
        <p:nvSpPr>
          <p:cNvPr id="221187" name="Rectangle 2"/>
          <p:cNvSpPr>
            <a:spLocks noGrp="1" noRot="1" noChangeAspect="1" noChangeArrowheads="1" noTextEdit="1"/>
          </p:cNvSpPr>
          <p:nvPr>
            <p:ph type="sldImg"/>
          </p:nvPr>
        </p:nvSpPr>
        <p:spPr>
          <a:ln cap="flat"/>
        </p:spPr>
      </p:sp>
      <p:sp>
        <p:nvSpPr>
          <p:cNvPr id="22118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800909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ADF327F5-9DE5-4472-98E1-8BF4CBDA44C4}" type="slidenum">
              <a:rPr lang="en-US" altLang="en-US" sz="1000" b="0" smtClean="0"/>
              <a:pPr/>
              <a:t>137</a:t>
            </a:fld>
            <a:endParaRPr lang="en-US" altLang="en-US" sz="1000" b="0" smtClean="0"/>
          </a:p>
        </p:txBody>
      </p:sp>
      <p:sp>
        <p:nvSpPr>
          <p:cNvPr id="223235" name="Rectangle 2"/>
          <p:cNvSpPr>
            <a:spLocks noGrp="1" noRot="1" noChangeAspect="1" noChangeArrowheads="1" noTextEdit="1"/>
          </p:cNvSpPr>
          <p:nvPr>
            <p:ph type="sldImg"/>
          </p:nvPr>
        </p:nvSpPr>
        <p:spPr>
          <a:ln cap="flat"/>
        </p:spPr>
      </p:sp>
      <p:sp>
        <p:nvSpPr>
          <p:cNvPr id="22323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402035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74468C3D-4429-4801-B8CC-9DFA5950FE54}" type="slidenum">
              <a:rPr lang="en-US" altLang="en-US" sz="1000" b="0" smtClean="0"/>
              <a:pPr/>
              <a:t>138</a:t>
            </a:fld>
            <a:endParaRPr lang="en-US" altLang="en-US" sz="1000" b="0" smtClean="0"/>
          </a:p>
        </p:txBody>
      </p:sp>
      <p:sp>
        <p:nvSpPr>
          <p:cNvPr id="225283" name="Rectangle 2"/>
          <p:cNvSpPr>
            <a:spLocks noGrp="1" noRot="1" noChangeAspect="1" noChangeArrowheads="1" noTextEdit="1"/>
          </p:cNvSpPr>
          <p:nvPr>
            <p:ph type="sldImg"/>
          </p:nvPr>
        </p:nvSpPr>
        <p:spPr>
          <a:ln cap="flat"/>
        </p:spPr>
      </p:sp>
      <p:sp>
        <p:nvSpPr>
          <p:cNvPr id="22528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815606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CEBDE9D7-3AD7-4239-B791-A60DC2CFB9F7}" type="slidenum">
              <a:rPr lang="en-US" altLang="en-US" sz="1000" b="0" smtClean="0"/>
              <a:pPr/>
              <a:t>139</a:t>
            </a:fld>
            <a:endParaRPr lang="en-US" altLang="en-US" sz="1000" b="0" smtClean="0"/>
          </a:p>
        </p:txBody>
      </p:sp>
      <p:sp>
        <p:nvSpPr>
          <p:cNvPr id="227331" name="Rectangle 2"/>
          <p:cNvSpPr>
            <a:spLocks noGrp="1" noRot="1" noChangeAspect="1" noChangeArrowheads="1" noTextEdit="1"/>
          </p:cNvSpPr>
          <p:nvPr>
            <p:ph type="sldImg"/>
          </p:nvPr>
        </p:nvSpPr>
        <p:spPr>
          <a:ln cap="flat"/>
        </p:spPr>
      </p:sp>
      <p:sp>
        <p:nvSpPr>
          <p:cNvPr id="22733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495897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C249C6A1-1A39-40D9-8774-D4D377169983}" type="slidenum">
              <a:rPr lang="en-US" altLang="en-US" sz="1000" b="0" smtClean="0"/>
              <a:pPr/>
              <a:t>140</a:t>
            </a:fld>
            <a:endParaRPr lang="en-US" altLang="en-US" sz="1000" b="0" smtClean="0"/>
          </a:p>
        </p:txBody>
      </p:sp>
      <p:sp>
        <p:nvSpPr>
          <p:cNvPr id="229379" name="Rectangle 2"/>
          <p:cNvSpPr>
            <a:spLocks noGrp="1" noRot="1" noChangeAspect="1" noChangeArrowheads="1" noTextEdit="1"/>
          </p:cNvSpPr>
          <p:nvPr>
            <p:ph type="sldImg"/>
          </p:nvPr>
        </p:nvSpPr>
        <p:spPr>
          <a:ln cap="flat"/>
        </p:spPr>
      </p:sp>
      <p:sp>
        <p:nvSpPr>
          <p:cNvPr id="22938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006005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When a hash table is being used as a dictionary, some of the array locations are in use, and other spots are "empty", waiting for a new entry to come along.</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Oftentimes, the empty spots are identified by a special key. For example, if all our identification numbers are positive, then we could use 0 as the Number that indicates an empty spot.</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With this drawing, locations [0], [4], [6], and maybe some others would all have Number=0.</a:t>
            </a:r>
          </a:p>
        </p:txBody>
      </p:sp>
      <p:sp>
        <p:nvSpPr>
          <p:cNvPr id="12291"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004047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802016A-C6C6-46ED-B3CD-CAD40ADCAFDA}" type="slidenum">
              <a:rPr lang="en-US" altLang="en-US" sz="1000" b="0" smtClean="0"/>
              <a:pPr/>
              <a:t>141</a:t>
            </a:fld>
            <a:endParaRPr lang="en-US" altLang="en-US" sz="1000" b="0" smtClean="0"/>
          </a:p>
        </p:txBody>
      </p:sp>
      <p:sp>
        <p:nvSpPr>
          <p:cNvPr id="231427" name="Rectangle 2"/>
          <p:cNvSpPr>
            <a:spLocks noGrp="1" noRot="1" noChangeAspect="1" noChangeArrowheads="1" noTextEdit="1"/>
          </p:cNvSpPr>
          <p:nvPr>
            <p:ph type="sldImg"/>
          </p:nvPr>
        </p:nvSpPr>
        <p:spPr>
          <a:ln cap="flat"/>
        </p:spPr>
      </p:sp>
      <p:sp>
        <p:nvSpPr>
          <p:cNvPr id="23142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4004806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0E4DFE18-594C-4A33-A061-56FE10A5A778}" type="slidenum">
              <a:rPr lang="en-US" altLang="en-US" sz="1000" b="0" smtClean="0"/>
              <a:pPr/>
              <a:t>142</a:t>
            </a:fld>
            <a:endParaRPr lang="en-US" altLang="en-US" sz="1000" b="0" smtClean="0"/>
          </a:p>
        </p:txBody>
      </p:sp>
      <p:sp>
        <p:nvSpPr>
          <p:cNvPr id="233475" name="Rectangle 2"/>
          <p:cNvSpPr>
            <a:spLocks noGrp="1" noRot="1" noChangeAspect="1" noChangeArrowheads="1" noTextEdit="1"/>
          </p:cNvSpPr>
          <p:nvPr>
            <p:ph type="sldImg"/>
          </p:nvPr>
        </p:nvSpPr>
        <p:spPr>
          <a:ln cap="flat"/>
        </p:spPr>
      </p:sp>
      <p:sp>
        <p:nvSpPr>
          <p:cNvPr id="23347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063597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4465585-77D5-43FA-993C-6042C16003E8}" type="slidenum">
              <a:rPr lang="en-US" altLang="en-US" sz="1000" b="0" smtClean="0"/>
              <a:pPr/>
              <a:t>143</a:t>
            </a:fld>
            <a:endParaRPr lang="en-US" altLang="en-US" sz="1000" b="0" smtClean="0"/>
          </a:p>
        </p:txBody>
      </p:sp>
      <p:sp>
        <p:nvSpPr>
          <p:cNvPr id="235523" name="Rectangle 2"/>
          <p:cNvSpPr>
            <a:spLocks noGrp="1" noRot="1" noChangeAspect="1" noChangeArrowheads="1" noTextEdit="1"/>
          </p:cNvSpPr>
          <p:nvPr>
            <p:ph type="sldImg"/>
          </p:nvPr>
        </p:nvSpPr>
        <p:spPr>
          <a:ln cap="flat"/>
        </p:spPr>
      </p:sp>
      <p:sp>
        <p:nvSpPr>
          <p:cNvPr id="23552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7195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795D6793-9065-409D-B9D3-DBA6F8B2F632}" type="slidenum">
              <a:rPr lang="en-US" altLang="en-US" sz="1000" b="0" smtClean="0"/>
              <a:pPr/>
              <a:t>144</a:t>
            </a:fld>
            <a:endParaRPr lang="en-US" altLang="en-US" sz="1000" b="0" smtClean="0"/>
          </a:p>
        </p:txBody>
      </p:sp>
      <p:sp>
        <p:nvSpPr>
          <p:cNvPr id="237571" name="Rectangle 2"/>
          <p:cNvSpPr>
            <a:spLocks noGrp="1" noRot="1" noChangeAspect="1" noChangeArrowheads="1" noTextEdit="1"/>
          </p:cNvSpPr>
          <p:nvPr>
            <p:ph type="sldImg"/>
          </p:nvPr>
        </p:nvSpPr>
        <p:spPr>
          <a:ln cap="flat"/>
        </p:spPr>
      </p:sp>
      <p:sp>
        <p:nvSpPr>
          <p:cNvPr id="23757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03615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CC20DC75-3B5D-4015-AB69-588C90700946}" type="slidenum">
              <a:rPr lang="en-US" altLang="en-US" sz="1000" b="0" smtClean="0"/>
              <a:pPr/>
              <a:t>145</a:t>
            </a:fld>
            <a:endParaRPr lang="en-US" altLang="en-US" sz="1000" b="0" smtClean="0"/>
          </a:p>
        </p:txBody>
      </p:sp>
      <p:sp>
        <p:nvSpPr>
          <p:cNvPr id="239619" name="Rectangle 2"/>
          <p:cNvSpPr>
            <a:spLocks noGrp="1" noRot="1" noChangeAspect="1" noChangeArrowheads="1" noTextEdit="1"/>
          </p:cNvSpPr>
          <p:nvPr>
            <p:ph type="sldImg"/>
          </p:nvPr>
        </p:nvSpPr>
        <p:spPr>
          <a:ln cap="flat"/>
        </p:spPr>
      </p:sp>
      <p:sp>
        <p:nvSpPr>
          <p:cNvPr id="23962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603184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2B56D877-C269-4DE1-BB67-F09CE4C8F783}" type="slidenum">
              <a:rPr lang="en-US" altLang="en-US" sz="1000" b="0" smtClean="0"/>
              <a:pPr/>
              <a:t>146</a:t>
            </a:fld>
            <a:endParaRPr lang="en-US" altLang="en-US" sz="1000" b="0" smtClean="0"/>
          </a:p>
        </p:txBody>
      </p:sp>
      <p:sp>
        <p:nvSpPr>
          <p:cNvPr id="241667" name="Rectangle 2"/>
          <p:cNvSpPr>
            <a:spLocks noGrp="1" noRot="1" noChangeAspect="1" noChangeArrowheads="1" noTextEdit="1"/>
          </p:cNvSpPr>
          <p:nvPr>
            <p:ph type="sldImg"/>
          </p:nvPr>
        </p:nvSpPr>
        <p:spPr>
          <a:ln cap="flat"/>
        </p:spPr>
      </p:sp>
      <p:sp>
        <p:nvSpPr>
          <p:cNvPr id="24166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695936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293A030F-8DFD-40D1-B34A-50A2E064A291}" type="slidenum">
              <a:rPr lang="en-US" altLang="en-US" sz="1000" b="0" smtClean="0"/>
              <a:pPr/>
              <a:t>147</a:t>
            </a:fld>
            <a:endParaRPr lang="en-US" altLang="en-US" sz="1000" b="0" smtClean="0"/>
          </a:p>
        </p:txBody>
      </p:sp>
      <p:sp>
        <p:nvSpPr>
          <p:cNvPr id="243715" name="Rectangle 2"/>
          <p:cNvSpPr>
            <a:spLocks noGrp="1" noRot="1" noChangeAspect="1" noChangeArrowheads="1" noTextEdit="1"/>
          </p:cNvSpPr>
          <p:nvPr>
            <p:ph type="sldImg"/>
          </p:nvPr>
        </p:nvSpPr>
        <p:spPr>
          <a:ln cap="flat"/>
        </p:spPr>
      </p:sp>
      <p:sp>
        <p:nvSpPr>
          <p:cNvPr id="24371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7954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C19D392-281F-44B9-8EBC-5D032CD831BC}" type="slidenum">
              <a:rPr lang="en-US" altLang="en-US" sz="1000" b="0" smtClean="0"/>
              <a:pPr/>
              <a:t>148</a:t>
            </a:fld>
            <a:endParaRPr lang="en-US" altLang="en-US" sz="1000" b="0" smtClean="0"/>
          </a:p>
        </p:txBody>
      </p:sp>
      <p:sp>
        <p:nvSpPr>
          <p:cNvPr id="245763" name="Rectangle 2"/>
          <p:cNvSpPr>
            <a:spLocks noGrp="1" noRot="1" noChangeAspect="1" noChangeArrowheads="1" noTextEdit="1"/>
          </p:cNvSpPr>
          <p:nvPr>
            <p:ph type="sldImg"/>
          </p:nvPr>
        </p:nvSpPr>
        <p:spPr>
          <a:ln cap="flat"/>
        </p:spPr>
      </p:sp>
      <p:sp>
        <p:nvSpPr>
          <p:cNvPr id="24576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4261644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F38483C7-7BD1-45D4-BCF5-711D5E9C8F40}" type="slidenum">
              <a:rPr lang="en-US" altLang="en-US" sz="1000" b="0" smtClean="0"/>
              <a:pPr/>
              <a:t>149</a:t>
            </a:fld>
            <a:endParaRPr lang="en-US" altLang="en-US" sz="1000" b="0" smtClean="0"/>
          </a:p>
        </p:txBody>
      </p:sp>
      <p:sp>
        <p:nvSpPr>
          <p:cNvPr id="247811" name="Rectangle 2"/>
          <p:cNvSpPr>
            <a:spLocks noGrp="1" noRot="1" noChangeAspect="1" noChangeArrowheads="1" noTextEdit="1"/>
          </p:cNvSpPr>
          <p:nvPr>
            <p:ph type="sldImg"/>
          </p:nvPr>
        </p:nvSpPr>
        <p:spPr>
          <a:ln cap="flat"/>
        </p:spPr>
      </p:sp>
      <p:sp>
        <p:nvSpPr>
          <p:cNvPr id="24781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280889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3BC720D-0F6E-4093-83FA-B8C1C72DE2CD}" type="slidenum">
              <a:rPr lang="en-US" altLang="en-US" sz="1000" b="0" smtClean="0"/>
              <a:pPr/>
              <a:t>150</a:t>
            </a:fld>
            <a:endParaRPr lang="en-US" altLang="en-US" sz="1000" b="0" smtClean="0"/>
          </a:p>
        </p:txBody>
      </p:sp>
      <p:sp>
        <p:nvSpPr>
          <p:cNvPr id="249859" name="Rectangle 2"/>
          <p:cNvSpPr>
            <a:spLocks noGrp="1" noRot="1" noChangeAspect="1" noChangeArrowheads="1" noTextEdit="1"/>
          </p:cNvSpPr>
          <p:nvPr>
            <p:ph type="sldImg"/>
          </p:nvPr>
        </p:nvSpPr>
        <p:spPr>
          <a:ln cap="flat"/>
        </p:spPr>
      </p:sp>
      <p:sp>
        <p:nvSpPr>
          <p:cNvPr id="24986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841134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In order to insert a new entry, the key of the entry must somehow be converted to an index in the array. For our example, we must convert the key number into an index between 0 and 700. The conversion process is called </a:t>
            </a:r>
            <a:r>
              <a:rPr lang="en-GB" altLang="en-US" u="sng" smtClean="0">
                <a:latin typeface="Arial" panose="020B0604020202020204" pitchFamily="34" charset="0"/>
                <a:cs typeface="Arial Unicode MS" charset="0"/>
              </a:rPr>
              <a:t>hashing</a:t>
            </a:r>
            <a:r>
              <a:rPr lang="en-GB" altLang="en-US" smtClean="0">
                <a:latin typeface="Arial" panose="020B0604020202020204" pitchFamily="34" charset="0"/>
                <a:cs typeface="Arial Unicode MS" charset="0"/>
              </a:rPr>
              <a:t> and the index is called the </a:t>
            </a:r>
            <a:r>
              <a:rPr lang="en-GB" altLang="en-US" u="sng" smtClean="0">
                <a:latin typeface="Arial" panose="020B0604020202020204" pitchFamily="34" charset="0"/>
                <a:cs typeface="Arial Unicode MS" charset="0"/>
              </a:rPr>
              <a:t>hash value</a:t>
            </a:r>
            <a:r>
              <a:rPr lang="en-GB" altLang="en-US" smtClean="0">
                <a:latin typeface="Arial" panose="020B0604020202020204" pitchFamily="34" charset="0"/>
                <a:cs typeface="Arial Unicode MS" charset="0"/>
              </a:rPr>
              <a:t> of the key.</a:t>
            </a:r>
          </a:p>
        </p:txBody>
      </p:sp>
      <p:sp>
        <p:nvSpPr>
          <p:cNvPr id="14339"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1683097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20D8ABBB-00F1-4A9C-9EF5-648B809F0A3F}" type="slidenum">
              <a:rPr lang="en-US" altLang="en-US" sz="1000" b="0" smtClean="0"/>
              <a:pPr/>
              <a:t>151</a:t>
            </a:fld>
            <a:endParaRPr lang="en-US" altLang="en-US" sz="1000" b="0" smtClean="0"/>
          </a:p>
        </p:txBody>
      </p:sp>
      <p:sp>
        <p:nvSpPr>
          <p:cNvPr id="251907" name="Rectangle 2"/>
          <p:cNvSpPr>
            <a:spLocks noGrp="1" noRot="1" noChangeAspect="1" noChangeArrowheads="1" noTextEdit="1"/>
          </p:cNvSpPr>
          <p:nvPr>
            <p:ph type="sldImg"/>
          </p:nvPr>
        </p:nvSpPr>
        <p:spPr>
          <a:ln cap="flat"/>
        </p:spPr>
      </p:sp>
      <p:sp>
        <p:nvSpPr>
          <p:cNvPr id="25190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476703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DB53E6C4-D482-4C3C-BA8B-6F41A52740F6}" type="slidenum">
              <a:rPr lang="en-US" altLang="en-US" sz="1000" b="0" smtClean="0"/>
              <a:pPr/>
              <a:t>152</a:t>
            </a:fld>
            <a:endParaRPr lang="en-US" altLang="en-US" sz="1000" b="0" smtClean="0"/>
          </a:p>
        </p:txBody>
      </p:sp>
      <p:sp>
        <p:nvSpPr>
          <p:cNvPr id="253955" name="Rectangle 2"/>
          <p:cNvSpPr>
            <a:spLocks noGrp="1" noRot="1" noChangeAspect="1" noChangeArrowheads="1" noTextEdit="1"/>
          </p:cNvSpPr>
          <p:nvPr>
            <p:ph type="sldImg"/>
          </p:nvPr>
        </p:nvSpPr>
        <p:spPr>
          <a:ln cap="flat"/>
        </p:spPr>
      </p:sp>
      <p:sp>
        <p:nvSpPr>
          <p:cNvPr id="25395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1151252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90C54AA-D537-43A5-9AB0-B651D3297231}" type="slidenum">
              <a:rPr lang="en-US" altLang="en-US" sz="1000" b="0" smtClean="0"/>
              <a:pPr/>
              <a:t>153</a:t>
            </a:fld>
            <a:endParaRPr lang="en-US" altLang="en-US" sz="1000" b="0" smtClean="0"/>
          </a:p>
        </p:txBody>
      </p:sp>
      <p:sp>
        <p:nvSpPr>
          <p:cNvPr id="256003" name="Rectangle 2"/>
          <p:cNvSpPr>
            <a:spLocks noGrp="1" noRot="1" noChangeAspect="1" noChangeArrowheads="1" noTextEdit="1"/>
          </p:cNvSpPr>
          <p:nvPr>
            <p:ph type="sldImg"/>
          </p:nvPr>
        </p:nvSpPr>
        <p:spPr>
          <a:ln cap="flat"/>
        </p:spPr>
      </p:sp>
      <p:sp>
        <p:nvSpPr>
          <p:cNvPr id="25600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517509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566EA9A2-BD80-4BC0-A5BC-F2F3A5A2A572}" type="slidenum">
              <a:rPr lang="en-US" altLang="en-US" sz="1000" b="0" smtClean="0"/>
              <a:pPr/>
              <a:t>154</a:t>
            </a:fld>
            <a:endParaRPr lang="en-US" altLang="en-US" sz="1000" b="0" smtClean="0"/>
          </a:p>
        </p:txBody>
      </p:sp>
      <p:sp>
        <p:nvSpPr>
          <p:cNvPr id="258051" name="Rectangle 2"/>
          <p:cNvSpPr>
            <a:spLocks noGrp="1" noRot="1" noChangeAspect="1" noChangeArrowheads="1" noTextEdit="1"/>
          </p:cNvSpPr>
          <p:nvPr>
            <p:ph type="sldImg"/>
          </p:nvPr>
        </p:nvSpPr>
        <p:spPr>
          <a:ln cap="flat"/>
        </p:spPr>
      </p:sp>
      <p:sp>
        <p:nvSpPr>
          <p:cNvPr id="25805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764969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80A7432-2209-4AA5-8C42-F2FFF5A706A5}" type="slidenum">
              <a:rPr lang="en-US" altLang="en-US" sz="1000" b="0" smtClean="0"/>
              <a:pPr/>
              <a:t>155</a:t>
            </a:fld>
            <a:endParaRPr lang="en-US" altLang="en-US" sz="1000" b="0" smtClean="0"/>
          </a:p>
        </p:txBody>
      </p:sp>
      <p:sp>
        <p:nvSpPr>
          <p:cNvPr id="260099" name="Rectangle 2"/>
          <p:cNvSpPr>
            <a:spLocks noGrp="1" noRot="1" noChangeAspect="1" noChangeArrowheads="1" noTextEdit="1"/>
          </p:cNvSpPr>
          <p:nvPr>
            <p:ph type="sldImg"/>
          </p:nvPr>
        </p:nvSpPr>
        <p:spPr>
          <a:ln cap="flat"/>
        </p:spPr>
      </p:sp>
      <p:sp>
        <p:nvSpPr>
          <p:cNvPr id="26010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0031033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AB369515-D7CE-460A-A7F0-E531924D1D65}" type="slidenum">
              <a:rPr lang="en-US" altLang="en-US" sz="1000" b="0" smtClean="0"/>
              <a:pPr/>
              <a:t>156</a:t>
            </a:fld>
            <a:endParaRPr lang="en-US" altLang="en-US" sz="1000" b="0" smtClean="0"/>
          </a:p>
        </p:txBody>
      </p:sp>
      <p:sp>
        <p:nvSpPr>
          <p:cNvPr id="262147" name="Rectangle 2"/>
          <p:cNvSpPr>
            <a:spLocks noGrp="1" noRot="1" noChangeAspect="1" noChangeArrowheads="1" noTextEdit="1"/>
          </p:cNvSpPr>
          <p:nvPr>
            <p:ph type="sldImg"/>
          </p:nvPr>
        </p:nvSpPr>
        <p:spPr>
          <a:ln cap="flat"/>
        </p:spPr>
      </p:sp>
      <p:sp>
        <p:nvSpPr>
          <p:cNvPr id="26214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7020695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23DFEC3-977B-4580-97A5-3DE87642AACD}" type="slidenum">
              <a:rPr lang="en-US" altLang="en-US" sz="1000" b="0" smtClean="0"/>
              <a:pPr/>
              <a:t>157</a:t>
            </a:fld>
            <a:endParaRPr lang="en-US" altLang="en-US" sz="1000" b="0" smtClean="0"/>
          </a:p>
        </p:txBody>
      </p:sp>
      <p:sp>
        <p:nvSpPr>
          <p:cNvPr id="264195" name="Rectangle 2"/>
          <p:cNvSpPr>
            <a:spLocks noGrp="1" noRot="1" noChangeAspect="1" noChangeArrowheads="1" noTextEdit="1"/>
          </p:cNvSpPr>
          <p:nvPr>
            <p:ph type="sldImg"/>
          </p:nvPr>
        </p:nvSpPr>
        <p:spPr>
          <a:ln cap="flat"/>
        </p:spPr>
      </p:sp>
      <p:sp>
        <p:nvSpPr>
          <p:cNvPr id="26419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591671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FB541F25-111A-4CA6-9EFE-8FA02554C667}" type="slidenum">
              <a:rPr lang="en-US" altLang="en-US" sz="1000" b="0" smtClean="0"/>
              <a:pPr/>
              <a:t>158</a:t>
            </a:fld>
            <a:endParaRPr lang="en-US" altLang="en-US" sz="1000" b="0" smtClean="0"/>
          </a:p>
        </p:txBody>
      </p:sp>
      <p:sp>
        <p:nvSpPr>
          <p:cNvPr id="266243" name="Rectangle 2"/>
          <p:cNvSpPr>
            <a:spLocks noGrp="1" noRot="1" noChangeAspect="1" noChangeArrowheads="1" noTextEdit="1"/>
          </p:cNvSpPr>
          <p:nvPr>
            <p:ph type="sldImg"/>
          </p:nvPr>
        </p:nvSpPr>
        <p:spPr>
          <a:ln cap="flat"/>
        </p:spPr>
      </p:sp>
      <p:sp>
        <p:nvSpPr>
          <p:cNvPr id="26624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223398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5F0206D-A2FC-43D8-8910-3D9F76409715}" type="slidenum">
              <a:rPr lang="en-US" altLang="en-US" sz="1000" b="0" smtClean="0"/>
              <a:pPr/>
              <a:t>159</a:t>
            </a:fld>
            <a:endParaRPr lang="en-US" altLang="en-US" sz="1000" b="0" smtClean="0"/>
          </a:p>
        </p:txBody>
      </p:sp>
      <p:sp>
        <p:nvSpPr>
          <p:cNvPr id="268291" name="Rectangle 2"/>
          <p:cNvSpPr>
            <a:spLocks noGrp="1" noRot="1" noChangeAspect="1" noChangeArrowheads="1" noTextEdit="1"/>
          </p:cNvSpPr>
          <p:nvPr>
            <p:ph type="sldImg"/>
          </p:nvPr>
        </p:nvSpPr>
        <p:spPr>
          <a:ln cap="flat"/>
        </p:spPr>
      </p:sp>
      <p:sp>
        <p:nvSpPr>
          <p:cNvPr id="26829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974251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EE4EE569-431F-4478-9DEE-3D8386CEBDF4}" type="slidenum">
              <a:rPr lang="en-US" altLang="en-US" sz="1000" b="0" smtClean="0"/>
              <a:pPr/>
              <a:t>160</a:t>
            </a:fld>
            <a:endParaRPr lang="en-US" altLang="en-US" sz="1000" b="0" smtClean="0"/>
          </a:p>
        </p:txBody>
      </p:sp>
      <p:sp>
        <p:nvSpPr>
          <p:cNvPr id="270339" name="Rectangle 2"/>
          <p:cNvSpPr>
            <a:spLocks noGrp="1" noRot="1" noChangeAspect="1" noChangeArrowheads="1" noTextEdit="1"/>
          </p:cNvSpPr>
          <p:nvPr>
            <p:ph type="sldImg"/>
          </p:nvPr>
        </p:nvSpPr>
        <p:spPr>
          <a:ln cap="flat"/>
        </p:spPr>
      </p:sp>
      <p:sp>
        <p:nvSpPr>
          <p:cNvPr id="27034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635967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There are many ways to create hash values. Here is a typical approach. </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a. Take the key mod 701 (which could be anywhere from 0 to 700).</a:t>
            </a: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smtClean="0">
              <a:latin typeface="Arial" panose="020B0604020202020204" pitchFamily="34" charset="0"/>
              <a:cs typeface="Arial Unicode MS" charset="0"/>
            </a:endParaRPr>
          </a:p>
          <a:p>
            <a:pPr>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So, quick, what is (580,625,685 mod 701) ?</a:t>
            </a:r>
          </a:p>
        </p:txBody>
      </p:sp>
      <p:sp>
        <p:nvSpPr>
          <p:cNvPr id="16387"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38988710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87F96663-3EF5-4925-8637-396DE47316FA}" type="slidenum">
              <a:rPr lang="en-US" altLang="en-US" sz="1000" b="0" smtClean="0"/>
              <a:pPr/>
              <a:t>161</a:t>
            </a:fld>
            <a:endParaRPr lang="en-US" altLang="en-US" sz="1000" b="0" smtClean="0"/>
          </a:p>
        </p:txBody>
      </p:sp>
      <p:sp>
        <p:nvSpPr>
          <p:cNvPr id="272387" name="Rectangle 2"/>
          <p:cNvSpPr>
            <a:spLocks noGrp="1" noRot="1" noChangeAspect="1" noChangeArrowheads="1" noTextEdit="1"/>
          </p:cNvSpPr>
          <p:nvPr>
            <p:ph type="sldImg"/>
          </p:nvPr>
        </p:nvSpPr>
        <p:spPr>
          <a:ln cap="flat"/>
        </p:spPr>
      </p:sp>
      <p:sp>
        <p:nvSpPr>
          <p:cNvPr id="27238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7320365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999B8EF-567F-4B73-BEB2-AF3BADB76212}" type="slidenum">
              <a:rPr lang="en-US" altLang="en-US" sz="1000" b="0" smtClean="0"/>
              <a:pPr/>
              <a:t>162</a:t>
            </a:fld>
            <a:endParaRPr lang="en-US" altLang="en-US" sz="1000" b="0" smtClean="0"/>
          </a:p>
        </p:txBody>
      </p:sp>
      <p:sp>
        <p:nvSpPr>
          <p:cNvPr id="274435" name="Rectangle 2"/>
          <p:cNvSpPr>
            <a:spLocks noGrp="1" noRot="1" noChangeAspect="1" noChangeArrowheads="1" noTextEdit="1"/>
          </p:cNvSpPr>
          <p:nvPr>
            <p:ph type="sldImg"/>
          </p:nvPr>
        </p:nvSpPr>
        <p:spPr>
          <a:ln cap="flat"/>
        </p:spPr>
      </p:sp>
      <p:sp>
        <p:nvSpPr>
          <p:cNvPr id="27443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3445975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3666697-7B5D-459C-81E7-DAB9E23C0018}" type="slidenum">
              <a:rPr lang="en-US" altLang="en-US" sz="1000" b="0" smtClean="0"/>
              <a:pPr/>
              <a:t>163</a:t>
            </a:fld>
            <a:endParaRPr lang="en-US" altLang="en-US" sz="1000" b="0" smtClean="0"/>
          </a:p>
        </p:txBody>
      </p:sp>
      <p:sp>
        <p:nvSpPr>
          <p:cNvPr id="276483" name="Rectangle 2"/>
          <p:cNvSpPr>
            <a:spLocks noGrp="1" noRot="1" noChangeAspect="1" noChangeArrowheads="1" noTextEdit="1"/>
          </p:cNvSpPr>
          <p:nvPr>
            <p:ph type="sldImg"/>
          </p:nvPr>
        </p:nvSpPr>
        <p:spPr>
          <a:ln cap="flat"/>
        </p:spPr>
      </p:sp>
      <p:sp>
        <p:nvSpPr>
          <p:cNvPr id="27648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7124900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DD846E3-666A-437D-9669-5FF756241DAD}" type="slidenum">
              <a:rPr lang="en-US" altLang="en-US" sz="1000" b="0" smtClean="0"/>
              <a:pPr/>
              <a:t>164</a:t>
            </a:fld>
            <a:endParaRPr lang="en-US" altLang="en-US" sz="1000" b="0" smtClean="0"/>
          </a:p>
        </p:txBody>
      </p:sp>
      <p:sp>
        <p:nvSpPr>
          <p:cNvPr id="278531" name="Rectangle 2"/>
          <p:cNvSpPr>
            <a:spLocks noGrp="1" noRot="1" noChangeAspect="1" noChangeArrowheads="1" noTextEdit="1"/>
          </p:cNvSpPr>
          <p:nvPr>
            <p:ph type="sldImg"/>
          </p:nvPr>
        </p:nvSpPr>
        <p:spPr>
          <a:ln cap="flat"/>
        </p:spPr>
      </p:sp>
      <p:sp>
        <p:nvSpPr>
          <p:cNvPr id="27853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554717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125E95C-448A-4295-8FB3-7AF92B5E1B5E}" type="slidenum">
              <a:rPr lang="en-US" altLang="en-US" sz="1000" b="0" smtClean="0"/>
              <a:pPr/>
              <a:t>165</a:t>
            </a:fld>
            <a:endParaRPr lang="en-US" altLang="en-US" sz="1000" b="0" smtClean="0"/>
          </a:p>
        </p:txBody>
      </p:sp>
      <p:sp>
        <p:nvSpPr>
          <p:cNvPr id="280579" name="Rectangle 2"/>
          <p:cNvSpPr>
            <a:spLocks noGrp="1" noRot="1" noChangeAspect="1" noChangeArrowheads="1" noTextEdit="1"/>
          </p:cNvSpPr>
          <p:nvPr>
            <p:ph type="sldImg"/>
          </p:nvPr>
        </p:nvSpPr>
        <p:spPr>
          <a:ln cap="flat"/>
        </p:spPr>
      </p:sp>
      <p:sp>
        <p:nvSpPr>
          <p:cNvPr id="28058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0831150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78E3F33-D553-47F6-ABEA-39051D4D2781}" type="slidenum">
              <a:rPr lang="en-US" altLang="en-US" sz="1000" b="0" smtClean="0"/>
              <a:pPr/>
              <a:t>166</a:t>
            </a:fld>
            <a:endParaRPr lang="en-US" altLang="en-US" sz="1000" b="0" smtClean="0"/>
          </a:p>
        </p:txBody>
      </p:sp>
      <p:sp>
        <p:nvSpPr>
          <p:cNvPr id="282627" name="Rectangle 2"/>
          <p:cNvSpPr>
            <a:spLocks noGrp="1" noRot="1" noChangeAspect="1" noChangeArrowheads="1" noTextEdit="1"/>
          </p:cNvSpPr>
          <p:nvPr>
            <p:ph type="sldImg"/>
          </p:nvPr>
        </p:nvSpPr>
        <p:spPr>
          <a:ln cap="flat"/>
        </p:spPr>
      </p:sp>
      <p:sp>
        <p:nvSpPr>
          <p:cNvPr id="28262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8152845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EC1B78F-3C0A-40F8-A422-82739287E647}" type="slidenum">
              <a:rPr lang="en-US" altLang="en-US" sz="1000" b="0" smtClean="0"/>
              <a:pPr/>
              <a:t>167</a:t>
            </a:fld>
            <a:endParaRPr lang="en-US" altLang="en-US" sz="1000" b="0" smtClean="0"/>
          </a:p>
        </p:txBody>
      </p:sp>
      <p:sp>
        <p:nvSpPr>
          <p:cNvPr id="284675" name="Rectangle 2"/>
          <p:cNvSpPr>
            <a:spLocks noGrp="1" noRot="1" noChangeAspect="1" noChangeArrowheads="1" noTextEdit="1"/>
          </p:cNvSpPr>
          <p:nvPr>
            <p:ph type="sldImg"/>
          </p:nvPr>
        </p:nvSpPr>
        <p:spPr>
          <a:ln cap="flat"/>
        </p:spPr>
      </p:sp>
      <p:sp>
        <p:nvSpPr>
          <p:cNvPr id="28467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8381967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5010A463-F122-4ADD-B489-05A5956C60B6}" type="slidenum">
              <a:rPr lang="en-US" altLang="en-US" sz="1000" b="0" smtClean="0"/>
              <a:pPr/>
              <a:t>169</a:t>
            </a:fld>
            <a:endParaRPr lang="en-US" altLang="en-US" sz="1000" b="0" smtClean="0"/>
          </a:p>
        </p:txBody>
      </p:sp>
      <p:sp>
        <p:nvSpPr>
          <p:cNvPr id="287747" name="Rectangle 2"/>
          <p:cNvSpPr>
            <a:spLocks noGrp="1" noRot="1" noChangeAspect="1" noChangeArrowheads="1" noTextEdit="1"/>
          </p:cNvSpPr>
          <p:nvPr>
            <p:ph type="sldImg"/>
          </p:nvPr>
        </p:nvSpPr>
        <p:spPr>
          <a:ln cap="flat"/>
        </p:spPr>
      </p:sp>
      <p:sp>
        <p:nvSpPr>
          <p:cNvPr id="28774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215601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FAED4BDA-7691-481F-AF41-7B41CF872578}" type="slidenum">
              <a:rPr lang="en-US" altLang="en-US" sz="1000" b="0" smtClean="0"/>
              <a:pPr/>
              <a:t>170</a:t>
            </a:fld>
            <a:endParaRPr lang="en-US" altLang="en-US" sz="1000" b="0" smtClean="0"/>
          </a:p>
        </p:txBody>
      </p:sp>
      <p:sp>
        <p:nvSpPr>
          <p:cNvPr id="289795" name="Rectangle 2"/>
          <p:cNvSpPr>
            <a:spLocks noGrp="1" noRot="1" noChangeAspect="1" noChangeArrowheads="1" noTextEdit="1"/>
          </p:cNvSpPr>
          <p:nvPr>
            <p:ph type="sldImg"/>
          </p:nvPr>
        </p:nvSpPr>
        <p:spPr>
          <a:ln cap="flat"/>
        </p:spPr>
      </p:sp>
      <p:sp>
        <p:nvSpPr>
          <p:cNvPr id="28979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9512595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25651562-32CA-4321-BC57-354874F5A1EA}" type="slidenum">
              <a:rPr lang="en-US" altLang="en-US" sz="1000" b="0" smtClean="0"/>
              <a:pPr/>
              <a:t>171</a:t>
            </a:fld>
            <a:endParaRPr lang="en-US" altLang="en-US" sz="1000" b="0" smtClean="0"/>
          </a:p>
        </p:txBody>
      </p:sp>
      <p:sp>
        <p:nvSpPr>
          <p:cNvPr id="291843" name="Rectangle 2"/>
          <p:cNvSpPr>
            <a:spLocks noGrp="1" noRot="1" noChangeAspect="1" noChangeArrowheads="1" noTextEdit="1"/>
          </p:cNvSpPr>
          <p:nvPr>
            <p:ph type="sldImg"/>
          </p:nvPr>
        </p:nvSpPr>
        <p:spPr>
          <a:ln cap="flat"/>
        </p:spPr>
      </p:sp>
      <p:sp>
        <p:nvSpPr>
          <p:cNvPr id="29184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627908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Three.</a:t>
            </a:r>
          </a:p>
        </p:txBody>
      </p:sp>
      <p:sp>
        <p:nvSpPr>
          <p:cNvPr id="18435"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4647194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60F2F923-EE6D-4F91-AAB1-84BCBD7C924B}" type="slidenum">
              <a:rPr lang="en-US" altLang="en-US" sz="1000" b="0" smtClean="0"/>
              <a:pPr/>
              <a:t>172</a:t>
            </a:fld>
            <a:endParaRPr lang="en-US" altLang="en-US" sz="1000" b="0" smtClean="0"/>
          </a:p>
        </p:txBody>
      </p:sp>
      <p:sp>
        <p:nvSpPr>
          <p:cNvPr id="293891" name="Rectangle 2"/>
          <p:cNvSpPr>
            <a:spLocks noGrp="1" noRot="1" noChangeAspect="1" noChangeArrowheads="1" noTextEdit="1"/>
          </p:cNvSpPr>
          <p:nvPr>
            <p:ph type="sldImg"/>
          </p:nvPr>
        </p:nvSpPr>
        <p:spPr>
          <a:ln cap="flat"/>
        </p:spPr>
      </p:sp>
      <p:sp>
        <p:nvSpPr>
          <p:cNvPr id="29389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8473465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7298A5C-7610-48DA-A1D0-947049EE9346}" type="slidenum">
              <a:rPr lang="en-US" altLang="en-US" sz="1000" b="0" smtClean="0"/>
              <a:pPr/>
              <a:t>173</a:t>
            </a:fld>
            <a:endParaRPr lang="en-US" altLang="en-US" sz="1000" b="0" smtClean="0"/>
          </a:p>
        </p:txBody>
      </p:sp>
      <p:sp>
        <p:nvSpPr>
          <p:cNvPr id="295939" name="Rectangle 2"/>
          <p:cNvSpPr>
            <a:spLocks noGrp="1" noRot="1" noChangeAspect="1" noChangeArrowheads="1" noTextEdit="1"/>
          </p:cNvSpPr>
          <p:nvPr>
            <p:ph type="sldImg"/>
          </p:nvPr>
        </p:nvSpPr>
        <p:spPr>
          <a:ln cap="flat"/>
        </p:spPr>
      </p:sp>
      <p:sp>
        <p:nvSpPr>
          <p:cNvPr id="29594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111398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FCFED15-2769-4C4F-8BB9-1B2AD9F9BA36}" type="slidenum">
              <a:rPr lang="en-US" altLang="en-US" sz="1000" b="0" smtClean="0"/>
              <a:pPr/>
              <a:t>174</a:t>
            </a:fld>
            <a:endParaRPr lang="en-US" altLang="en-US" sz="1000" b="0" smtClean="0"/>
          </a:p>
        </p:txBody>
      </p:sp>
      <p:sp>
        <p:nvSpPr>
          <p:cNvPr id="297987" name="Rectangle 2"/>
          <p:cNvSpPr>
            <a:spLocks noGrp="1" noRot="1" noChangeAspect="1" noChangeArrowheads="1" noTextEdit="1"/>
          </p:cNvSpPr>
          <p:nvPr>
            <p:ph type="sldImg"/>
          </p:nvPr>
        </p:nvSpPr>
        <p:spPr>
          <a:ln cap="flat"/>
        </p:spPr>
      </p:sp>
      <p:sp>
        <p:nvSpPr>
          <p:cNvPr id="29798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8053038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0CFD5C53-5D98-4A21-87D3-DDD824BB498B}" type="slidenum">
              <a:rPr lang="en-US" altLang="en-US" sz="1000" b="0" smtClean="0"/>
              <a:pPr/>
              <a:t>175</a:t>
            </a:fld>
            <a:endParaRPr lang="en-US" altLang="en-US" sz="1000" b="0" smtClean="0"/>
          </a:p>
        </p:txBody>
      </p:sp>
      <p:sp>
        <p:nvSpPr>
          <p:cNvPr id="300035" name="Rectangle 2"/>
          <p:cNvSpPr>
            <a:spLocks noGrp="1" noRot="1" noChangeAspect="1" noChangeArrowheads="1" noTextEdit="1"/>
          </p:cNvSpPr>
          <p:nvPr>
            <p:ph type="sldImg"/>
          </p:nvPr>
        </p:nvSpPr>
        <p:spPr>
          <a:ln cap="flat"/>
        </p:spPr>
      </p:sp>
      <p:sp>
        <p:nvSpPr>
          <p:cNvPr id="300036"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2512260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5DAB92F1-C52B-42C4-8500-3589391939C8}" type="slidenum">
              <a:rPr lang="en-US" altLang="en-US" sz="1000" b="0" smtClean="0"/>
              <a:pPr/>
              <a:t>176</a:t>
            </a:fld>
            <a:endParaRPr lang="en-US" altLang="en-US" sz="1000" b="0" smtClean="0"/>
          </a:p>
        </p:txBody>
      </p:sp>
      <p:sp>
        <p:nvSpPr>
          <p:cNvPr id="302083" name="Rectangle 2"/>
          <p:cNvSpPr>
            <a:spLocks noGrp="1" noRot="1" noChangeAspect="1" noChangeArrowheads="1" noTextEdit="1"/>
          </p:cNvSpPr>
          <p:nvPr>
            <p:ph type="sldImg"/>
          </p:nvPr>
        </p:nvSpPr>
        <p:spPr>
          <a:ln cap="flat"/>
        </p:spPr>
      </p:sp>
      <p:sp>
        <p:nvSpPr>
          <p:cNvPr id="302084"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14929057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D594531A-0EA6-4CA9-852F-A537FAE43A58}" type="slidenum">
              <a:rPr lang="en-US" altLang="en-US" sz="1000" b="0" smtClean="0"/>
              <a:pPr/>
              <a:t>177</a:t>
            </a:fld>
            <a:endParaRPr lang="en-US" altLang="en-US" sz="1000" b="0" smtClean="0"/>
          </a:p>
        </p:txBody>
      </p:sp>
      <p:sp>
        <p:nvSpPr>
          <p:cNvPr id="304131" name="Rectangle 2"/>
          <p:cNvSpPr>
            <a:spLocks noGrp="1" noRot="1" noChangeAspect="1" noChangeArrowheads="1" noTextEdit="1"/>
          </p:cNvSpPr>
          <p:nvPr>
            <p:ph type="sldImg"/>
          </p:nvPr>
        </p:nvSpPr>
        <p:spPr>
          <a:ln cap="flat"/>
        </p:spPr>
      </p:sp>
      <p:sp>
        <p:nvSpPr>
          <p:cNvPr id="304132"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046430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67D271B-5D44-4C8E-A36A-DFD87613CBDF}" type="slidenum">
              <a:rPr lang="en-US" altLang="en-US" sz="1000" b="0" smtClean="0"/>
              <a:pPr/>
              <a:t>178</a:t>
            </a:fld>
            <a:endParaRPr lang="en-US" altLang="en-US" sz="1000" b="0" smtClean="0"/>
          </a:p>
        </p:txBody>
      </p:sp>
      <p:sp>
        <p:nvSpPr>
          <p:cNvPr id="306179" name="Rectangle 2"/>
          <p:cNvSpPr>
            <a:spLocks noGrp="1" noRot="1" noChangeAspect="1" noChangeArrowheads="1" noTextEdit="1"/>
          </p:cNvSpPr>
          <p:nvPr>
            <p:ph type="sldImg"/>
          </p:nvPr>
        </p:nvSpPr>
        <p:spPr>
          <a:ln cap="flat"/>
        </p:spPr>
      </p:sp>
      <p:sp>
        <p:nvSpPr>
          <p:cNvPr id="306180"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8186034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498C15E-E132-4590-B6F9-D4A2778A4261}" type="slidenum">
              <a:rPr lang="en-US" altLang="en-US" sz="1000" b="0" smtClean="0"/>
              <a:pPr/>
              <a:t>179</a:t>
            </a:fld>
            <a:endParaRPr lang="en-US" altLang="en-US" sz="1000" b="0" smtClean="0"/>
          </a:p>
        </p:txBody>
      </p:sp>
      <p:sp>
        <p:nvSpPr>
          <p:cNvPr id="308227" name="Rectangle 2"/>
          <p:cNvSpPr>
            <a:spLocks noGrp="1" noRot="1" noChangeAspect="1" noChangeArrowheads="1" noTextEdit="1"/>
          </p:cNvSpPr>
          <p:nvPr>
            <p:ph type="sldImg"/>
          </p:nvPr>
        </p:nvSpPr>
        <p:spPr>
          <a:ln cap="flat"/>
        </p:spPr>
      </p:sp>
      <p:sp>
        <p:nvSpPr>
          <p:cNvPr id="308228" name="Rectangle 3"/>
          <p:cNvSpPr>
            <a:spLocks noGrp="1" noChangeArrowheads="1"/>
          </p:cNvSpPr>
          <p:nvPr>
            <p:ph type="body" idx="1"/>
          </p:nvPr>
        </p:nvSpPr>
        <p:spPr>
          <a:noFill/>
        </p:spPr>
        <p:txBody>
          <a:bodyPr lIns="95250" tIns="47625" rIns="95250" bIns="47625"/>
          <a:lstStyle/>
          <a:p>
            <a:endParaRPr lang="en-US" altLang="en-US" smtClean="0"/>
          </a:p>
        </p:txBody>
      </p:sp>
    </p:spTree>
    <p:extLst>
      <p:ext uri="{BB962C8B-B14F-4D97-AF65-F5344CB8AC3E}">
        <p14:creationId xmlns:p14="http://schemas.microsoft.com/office/powerpoint/2010/main" val="3390406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E5BA0CD1-DD45-47CC-9FC3-1AF24A2C9B6A}" type="slidenum">
              <a:rPr lang="en-US" altLang="en-US" sz="1000" b="0" smtClean="0"/>
              <a:pPr/>
              <a:t>180</a:t>
            </a:fld>
            <a:endParaRPr lang="en-US" altLang="en-US" sz="1000" b="0" smtClean="0"/>
          </a:p>
        </p:txBody>
      </p:sp>
      <p:sp>
        <p:nvSpPr>
          <p:cNvPr id="314371" name="Rectangle 2"/>
          <p:cNvSpPr>
            <a:spLocks noGrp="1" noRot="1" noChangeAspect="1" noChangeArrowheads="1" noTextEdit="1"/>
          </p:cNvSpPr>
          <p:nvPr>
            <p:ph type="sldImg"/>
          </p:nvPr>
        </p:nvSpPr>
        <p:spPr>
          <a:ln/>
        </p:spPr>
      </p:sp>
      <p:sp>
        <p:nvSpPr>
          <p:cNvPr id="3143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866723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13408500-EA8D-42CE-9561-A5B28D1F0C72}" type="slidenum">
              <a:rPr lang="en-US" altLang="en-US" sz="1000" b="0" smtClean="0"/>
              <a:pPr/>
              <a:t>182</a:t>
            </a:fld>
            <a:endParaRPr lang="en-US" altLang="en-US" sz="1000" b="0" smtClean="0"/>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3650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So, this new item will be placed at location [3] of the array.</a:t>
            </a:r>
          </a:p>
        </p:txBody>
      </p:sp>
      <p:sp>
        <p:nvSpPr>
          <p:cNvPr id="20483"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0772167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F107099-CE74-4392-9BE3-DB766B4CABBD}" type="slidenum">
              <a:rPr lang="en-US" altLang="en-US" sz="1000" b="0" smtClean="0"/>
              <a:pPr/>
              <a:t>183</a:t>
            </a:fld>
            <a:endParaRPr lang="en-US" altLang="en-US" sz="1000" b="0" smtClean="0"/>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985248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36E7A04-25BE-426D-93E2-04F702149728}" type="slidenum">
              <a:rPr lang="en-US" altLang="en-US" sz="1000" b="0" smtClean="0"/>
              <a:pPr/>
              <a:t>184</a:t>
            </a:fld>
            <a:endParaRPr lang="en-US" altLang="en-US" sz="1000" b="0" smtClean="0"/>
          </a:p>
        </p:txBody>
      </p:sp>
      <p:sp>
        <p:nvSpPr>
          <p:cNvPr id="321539" name="Rectangle 2"/>
          <p:cNvSpPr>
            <a:spLocks noGrp="1" noRot="1" noChangeAspect="1" noChangeArrowheads="1" noTextEdit="1"/>
          </p:cNvSpPr>
          <p:nvPr>
            <p:ph type="sldImg"/>
          </p:nvPr>
        </p:nvSpPr>
        <p:spPr>
          <a:ln/>
        </p:spPr>
      </p:sp>
      <p:sp>
        <p:nvSpPr>
          <p:cNvPr id="3215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552199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EFF5193E-1564-46AC-8B46-B1A3D6C7018A}" type="slidenum">
              <a:rPr lang="en-US" altLang="en-US" sz="1000" b="0" smtClean="0"/>
              <a:pPr/>
              <a:t>185</a:t>
            </a:fld>
            <a:endParaRPr lang="en-US" altLang="en-US" sz="1000" b="0" smtClean="0"/>
          </a:p>
        </p:txBody>
      </p:sp>
      <p:sp>
        <p:nvSpPr>
          <p:cNvPr id="323587" name="Rectangle 2"/>
          <p:cNvSpPr>
            <a:spLocks noGrp="1" noRot="1" noChangeAspect="1" noChangeArrowheads="1" noTextEdit="1"/>
          </p:cNvSpPr>
          <p:nvPr>
            <p:ph type="sldImg"/>
          </p:nvPr>
        </p:nvSpPr>
        <p:spPr>
          <a:ln/>
        </p:spPr>
      </p:sp>
      <p:sp>
        <p:nvSpPr>
          <p:cNvPr id="3235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69884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334438E-025F-4CBB-A650-F42D3F107923}" type="slidenum">
              <a:rPr lang="en-US" altLang="en-US" sz="1000" b="0" smtClean="0"/>
              <a:pPr/>
              <a:t>186</a:t>
            </a:fld>
            <a:endParaRPr lang="en-US" altLang="en-US" sz="1000" b="0" smtClean="0"/>
          </a:p>
        </p:txBody>
      </p:sp>
      <p:sp>
        <p:nvSpPr>
          <p:cNvPr id="325635" name="Rectangle 2"/>
          <p:cNvSpPr>
            <a:spLocks noGrp="1" noRot="1" noChangeAspect="1" noChangeArrowheads="1" noTextEdit="1"/>
          </p:cNvSpPr>
          <p:nvPr>
            <p:ph type="sldImg"/>
          </p:nvPr>
        </p:nvSpPr>
        <p:spPr>
          <a:ln/>
        </p:spPr>
      </p:sp>
      <p:sp>
        <p:nvSpPr>
          <p:cNvPr id="3256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4376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4DEFB68F-F550-4381-BBFA-29B33CD167C2}" type="slidenum">
              <a:rPr lang="en-US" altLang="en-US" sz="1000" b="0" smtClean="0"/>
              <a:pPr/>
              <a:t>187</a:t>
            </a:fld>
            <a:endParaRPr lang="en-US" altLang="en-US" sz="1000" b="0" smtClean="0"/>
          </a:p>
        </p:txBody>
      </p:sp>
      <p:sp>
        <p:nvSpPr>
          <p:cNvPr id="327683" name="Rectangle 2"/>
          <p:cNvSpPr>
            <a:spLocks noGrp="1" noRot="1" noChangeAspect="1" noChangeArrowheads="1" noTextEdit="1"/>
          </p:cNvSpPr>
          <p:nvPr>
            <p:ph type="sldImg"/>
          </p:nvPr>
        </p:nvSpPr>
        <p:spPr>
          <a:ln/>
        </p:spPr>
      </p:sp>
      <p:sp>
        <p:nvSpPr>
          <p:cNvPr id="3276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459938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F7FF0A45-ABAF-4EEE-991F-6C40321D158E}" type="slidenum">
              <a:rPr lang="en-US" altLang="en-US" sz="1000" b="0" smtClean="0"/>
              <a:pPr/>
              <a:t>188</a:t>
            </a:fld>
            <a:endParaRPr lang="en-US" altLang="en-US" sz="1000" b="0" smtClean="0"/>
          </a:p>
        </p:txBody>
      </p:sp>
      <p:sp>
        <p:nvSpPr>
          <p:cNvPr id="329731" name="Rectangle 2"/>
          <p:cNvSpPr>
            <a:spLocks noGrp="1" noRot="1" noChangeAspect="1" noChangeArrowheads="1" noTextEdit="1"/>
          </p:cNvSpPr>
          <p:nvPr>
            <p:ph type="sldImg"/>
          </p:nvPr>
        </p:nvSpPr>
        <p:spPr>
          <a:ln/>
        </p:spPr>
      </p:sp>
      <p:sp>
        <p:nvSpPr>
          <p:cNvPr id="3297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716736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B7460889-AF6A-4166-A642-00682F185582}" type="slidenum">
              <a:rPr lang="en-US" altLang="en-US" sz="1000" b="0" smtClean="0"/>
              <a:pPr/>
              <a:t>189</a:t>
            </a:fld>
            <a:endParaRPr lang="en-US" altLang="en-US" sz="1000" b="0" smtClean="0"/>
          </a:p>
        </p:txBody>
      </p:sp>
      <p:sp>
        <p:nvSpPr>
          <p:cNvPr id="331779" name="Rectangle 2"/>
          <p:cNvSpPr>
            <a:spLocks noGrp="1" noRot="1" noChangeAspect="1" noChangeArrowheads="1" noTextEdit="1"/>
          </p:cNvSpPr>
          <p:nvPr>
            <p:ph type="sldImg"/>
          </p:nvPr>
        </p:nvSpPr>
        <p:spPr>
          <a:ln/>
        </p:spPr>
      </p:sp>
      <p:sp>
        <p:nvSpPr>
          <p:cNvPr id="3317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2230261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D9C5A7B1-EEE9-4469-BCCD-C985413BF62C}" type="slidenum">
              <a:rPr lang="en-US" altLang="en-US" sz="1000" b="0" smtClean="0"/>
              <a:pPr/>
              <a:t>190</a:t>
            </a:fld>
            <a:endParaRPr lang="en-US" altLang="en-US" sz="1000" b="0" smtClean="0"/>
          </a:p>
        </p:txBody>
      </p:sp>
      <p:sp>
        <p:nvSpPr>
          <p:cNvPr id="333827" name="Rectangle 2"/>
          <p:cNvSpPr>
            <a:spLocks noGrp="1" noRot="1" noChangeAspect="1" noChangeArrowheads="1" noTextEdit="1"/>
          </p:cNvSpPr>
          <p:nvPr>
            <p:ph type="sldImg"/>
          </p:nvPr>
        </p:nvSpPr>
        <p:spPr>
          <a:ln/>
        </p:spPr>
      </p:sp>
      <p:sp>
        <p:nvSpPr>
          <p:cNvPr id="3338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994135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8921FFF9-3A0C-47D5-8916-C2FAC9D44AEA}" type="slidenum">
              <a:rPr lang="en-US" altLang="en-US" sz="1000" b="0" smtClean="0"/>
              <a:pPr/>
              <a:t>191</a:t>
            </a:fld>
            <a:endParaRPr lang="en-US" altLang="en-US" sz="1000" b="0" smtClean="0"/>
          </a:p>
        </p:txBody>
      </p:sp>
      <p:sp>
        <p:nvSpPr>
          <p:cNvPr id="335875" name="Rectangle 2"/>
          <p:cNvSpPr>
            <a:spLocks noGrp="1" noRot="1" noChangeAspect="1" noChangeArrowheads="1" noTextEdit="1"/>
          </p:cNvSpPr>
          <p:nvPr>
            <p:ph type="sldImg"/>
          </p:nvPr>
        </p:nvSpPr>
        <p:spPr>
          <a:ln/>
        </p:spPr>
      </p:sp>
      <p:sp>
        <p:nvSpPr>
          <p:cNvPr id="3358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2230741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CC2A3DC2-D587-400B-ADE9-C3CAE7CCE7B4}" type="slidenum">
              <a:rPr lang="en-US" altLang="en-US" sz="1000" b="0" smtClean="0"/>
              <a:pPr/>
              <a:t>192</a:t>
            </a:fld>
            <a:endParaRPr lang="en-US" altLang="en-US" sz="1000" b="0" smtClean="0"/>
          </a:p>
        </p:txBody>
      </p:sp>
      <p:sp>
        <p:nvSpPr>
          <p:cNvPr id="337923" name="Rectangle 2"/>
          <p:cNvSpPr>
            <a:spLocks noGrp="1" noRot="1" noChangeAspect="1" noChangeArrowheads="1" noTextEdit="1"/>
          </p:cNvSpPr>
          <p:nvPr>
            <p:ph type="sldImg"/>
          </p:nvPr>
        </p:nvSpPr>
        <p:spPr>
          <a:ln/>
        </p:spPr>
      </p:sp>
      <p:sp>
        <p:nvSpPr>
          <p:cNvPr id="3379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68738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p:cNvSpPr txBox="1">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93000"/>
              </a:lnSpc>
              <a:spcBef>
                <a:spcPts val="450"/>
              </a:spcBef>
              <a:buFont typeface="Arial" panose="020B0604020202020204"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latin typeface="Arial" panose="020B0604020202020204" pitchFamily="34" charset="0"/>
                <a:cs typeface="Arial Unicode MS" charset="0"/>
              </a:rPr>
              <a:t>The hash value is always used to find the location for the record.</a:t>
            </a:r>
          </a:p>
        </p:txBody>
      </p:sp>
      <p:sp>
        <p:nvSpPr>
          <p:cNvPr id="22531" name="Rectangle 2"/>
          <p:cNvSpPr>
            <a:spLocks noGrp="1" noRot="1" noChangeAspect="1" noChangeArrowheads="1" noTextEdit="1"/>
          </p:cNvSpPr>
          <p:nvPr>
            <p:ph type="sldImg" idx="1"/>
          </p:nvPr>
        </p:nvSpPr>
        <p:spPr>
          <a:xfrm>
            <a:off x="1150938" y="692150"/>
            <a:ext cx="4556125" cy="3416300"/>
          </a:xfrm>
          <a:ln/>
        </p:spPr>
      </p:sp>
    </p:spTree>
    <p:extLst>
      <p:ext uri="{BB962C8B-B14F-4D97-AF65-F5344CB8AC3E}">
        <p14:creationId xmlns:p14="http://schemas.microsoft.com/office/powerpoint/2010/main" val="2399509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9D648348-C407-422C-8ADC-C469F873F2C8}" type="slidenum">
              <a:rPr lang="en-US" altLang="en-US" sz="1000" b="0" smtClean="0"/>
              <a:pPr/>
              <a:t>193</a:t>
            </a:fld>
            <a:endParaRPr lang="en-US" altLang="en-US" sz="1000" b="0" smtClean="0"/>
          </a:p>
        </p:txBody>
      </p:sp>
      <p:sp>
        <p:nvSpPr>
          <p:cNvPr id="339971" name="Rectangle 2"/>
          <p:cNvSpPr>
            <a:spLocks noGrp="1" noRot="1" noChangeAspect="1" noChangeArrowheads="1" noTextEdit="1"/>
          </p:cNvSpPr>
          <p:nvPr>
            <p:ph type="sldImg"/>
          </p:nvPr>
        </p:nvSpPr>
        <p:spPr>
          <a:ln/>
        </p:spPr>
      </p:sp>
      <p:sp>
        <p:nvSpPr>
          <p:cNvPr id="3399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200534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97463FB-3BCC-4A86-AEAA-4FDD1E72383E}" type="slidenum">
              <a:rPr lang="en-US" altLang="en-US" sz="1000" b="0" smtClean="0"/>
              <a:pPr/>
              <a:t>194</a:t>
            </a:fld>
            <a:endParaRPr lang="en-US" altLang="en-US" sz="1000" b="0" smtClean="0"/>
          </a:p>
        </p:txBody>
      </p:sp>
      <p:sp>
        <p:nvSpPr>
          <p:cNvPr id="342019" name="Rectangle 2"/>
          <p:cNvSpPr>
            <a:spLocks noGrp="1" noRot="1" noChangeAspect="1" noChangeArrowheads="1" noTextEdit="1"/>
          </p:cNvSpPr>
          <p:nvPr>
            <p:ph type="sldImg"/>
          </p:nvPr>
        </p:nvSpPr>
        <p:spPr>
          <a:ln/>
        </p:spPr>
      </p:sp>
      <p:sp>
        <p:nvSpPr>
          <p:cNvPr id="3420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14906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253154B8-BB1E-4475-AAF1-E834FA566737}" type="slidenum">
              <a:rPr lang="en-US" altLang="en-US" sz="1000" b="0" smtClean="0"/>
              <a:pPr/>
              <a:t>195</a:t>
            </a:fld>
            <a:endParaRPr lang="en-US" altLang="en-US" sz="1000" b="0" smtClean="0"/>
          </a:p>
        </p:txBody>
      </p:sp>
      <p:sp>
        <p:nvSpPr>
          <p:cNvPr id="344067" name="Rectangle 2"/>
          <p:cNvSpPr>
            <a:spLocks noGrp="1" noRot="1" noChangeAspect="1" noChangeArrowheads="1" noTextEdit="1"/>
          </p:cNvSpPr>
          <p:nvPr>
            <p:ph type="sldImg"/>
          </p:nvPr>
        </p:nvSpPr>
        <p:spPr>
          <a:ln/>
        </p:spPr>
      </p:sp>
      <p:sp>
        <p:nvSpPr>
          <p:cNvPr id="3440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716390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D5012496-A571-4565-89D0-D8227E92E7C6}" type="slidenum">
              <a:rPr lang="en-US" altLang="en-US" sz="1000" b="0" smtClean="0"/>
              <a:pPr/>
              <a:t>196</a:t>
            </a:fld>
            <a:endParaRPr lang="en-US" altLang="en-US" sz="1000" b="0" smtClean="0"/>
          </a:p>
        </p:txBody>
      </p:sp>
      <p:sp>
        <p:nvSpPr>
          <p:cNvPr id="346115" name="Rectangle 2"/>
          <p:cNvSpPr>
            <a:spLocks noGrp="1" noRot="1" noChangeAspect="1" noChangeArrowheads="1" noTextEdit="1"/>
          </p:cNvSpPr>
          <p:nvPr>
            <p:ph type="sldImg"/>
          </p:nvPr>
        </p:nvSpPr>
        <p:spPr>
          <a:ln/>
        </p:spPr>
      </p:sp>
      <p:sp>
        <p:nvSpPr>
          <p:cNvPr id="3461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884988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04D7ED14-1C10-4474-8F3B-C9E4A9EE74F5}" type="slidenum">
              <a:rPr lang="en-US" altLang="en-US" sz="1000" b="0" smtClean="0"/>
              <a:pPr/>
              <a:t>197</a:t>
            </a:fld>
            <a:endParaRPr lang="en-US" altLang="en-US" sz="1000" b="0" smtClean="0"/>
          </a:p>
        </p:txBody>
      </p:sp>
      <p:sp>
        <p:nvSpPr>
          <p:cNvPr id="348163" name="Rectangle 2"/>
          <p:cNvSpPr>
            <a:spLocks noGrp="1" noRot="1" noChangeAspect="1" noChangeArrowheads="1" noTextEdit="1"/>
          </p:cNvSpPr>
          <p:nvPr>
            <p:ph type="sldImg"/>
          </p:nvPr>
        </p:nvSpPr>
        <p:spPr>
          <a:ln/>
        </p:spPr>
      </p:sp>
      <p:sp>
        <p:nvSpPr>
          <p:cNvPr id="3481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062163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729FCAAC-F748-4F76-988E-1E8DE1622AE4}" type="slidenum">
              <a:rPr lang="en-US" altLang="en-US" sz="1000" b="0" smtClean="0"/>
              <a:pPr/>
              <a:t>198</a:t>
            </a:fld>
            <a:endParaRPr lang="en-US" altLang="en-US" sz="1000" b="0" smtClean="0"/>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3748200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CC390AE4-6F30-4343-B5D2-B70F7723442E}" type="slidenum">
              <a:rPr lang="en-US" altLang="en-US" sz="1000" b="0" smtClean="0"/>
              <a:pPr/>
              <a:t>199</a:t>
            </a:fld>
            <a:endParaRPr lang="en-US" altLang="en-US" sz="1000" b="0" smtClean="0"/>
          </a:p>
        </p:txBody>
      </p:sp>
      <p:sp>
        <p:nvSpPr>
          <p:cNvPr id="352259" name="Rectangle 2"/>
          <p:cNvSpPr>
            <a:spLocks noGrp="1" noRot="1" noChangeAspect="1" noChangeArrowheads="1" noTextEdit="1"/>
          </p:cNvSpPr>
          <p:nvPr>
            <p:ph type="sldImg"/>
          </p:nvPr>
        </p:nvSpPr>
        <p:spPr>
          <a:ln/>
        </p:spPr>
      </p:sp>
      <p:sp>
        <p:nvSpPr>
          <p:cNvPr id="3522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339496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08EE0F64-CB3D-452B-BE61-18C5FD46C1B8}" type="slidenum">
              <a:rPr lang="en-US" altLang="en-US" sz="1000" b="0" smtClean="0"/>
              <a:pPr/>
              <a:t>200</a:t>
            </a:fld>
            <a:endParaRPr lang="en-US" altLang="en-US" sz="1000" b="0" smtClean="0"/>
          </a:p>
        </p:txBody>
      </p:sp>
      <p:sp>
        <p:nvSpPr>
          <p:cNvPr id="354307" name="Rectangle 2"/>
          <p:cNvSpPr>
            <a:spLocks noGrp="1" noRot="1" noChangeAspect="1" noChangeArrowheads="1" noTextEdit="1"/>
          </p:cNvSpPr>
          <p:nvPr>
            <p:ph type="sldImg"/>
          </p:nvPr>
        </p:nvSpPr>
        <p:spPr>
          <a:ln/>
        </p:spPr>
      </p:sp>
      <p:sp>
        <p:nvSpPr>
          <p:cNvPr id="3543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256345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36A601E5-2F17-42EB-BAD5-DE2A42BCB2AA}" type="slidenum">
              <a:rPr lang="en-US" altLang="en-US" sz="1000" b="0" smtClean="0"/>
              <a:pPr/>
              <a:t>201</a:t>
            </a:fld>
            <a:endParaRPr lang="en-US" altLang="en-US" sz="1000" b="0" smtClean="0"/>
          </a:p>
        </p:txBody>
      </p:sp>
      <p:sp>
        <p:nvSpPr>
          <p:cNvPr id="356355" name="Rectangle 2"/>
          <p:cNvSpPr>
            <a:spLocks noGrp="1" noRot="1" noChangeAspect="1" noChangeArrowheads="1" noTextEdit="1"/>
          </p:cNvSpPr>
          <p:nvPr>
            <p:ph type="sldImg"/>
          </p:nvPr>
        </p:nvSpPr>
        <p:spPr>
          <a:ln/>
        </p:spPr>
      </p:sp>
      <p:sp>
        <p:nvSpPr>
          <p:cNvPr id="3563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386613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lvl1pPr defTabSz="939800">
              <a:defRPr sz="2400" b="1">
                <a:solidFill>
                  <a:schemeClr val="tx1"/>
                </a:solidFill>
                <a:latin typeface="Arial" panose="020B0604020202020204" pitchFamily="34" charset="0"/>
              </a:defRPr>
            </a:lvl1pPr>
            <a:lvl2pPr marL="742950" indent="-285750" defTabSz="939800">
              <a:defRPr sz="2400" b="1">
                <a:solidFill>
                  <a:schemeClr val="tx1"/>
                </a:solidFill>
                <a:latin typeface="Arial" panose="020B0604020202020204" pitchFamily="34" charset="0"/>
              </a:defRPr>
            </a:lvl2pPr>
            <a:lvl3pPr marL="1143000" indent="-228600" defTabSz="939800">
              <a:defRPr sz="2400" b="1">
                <a:solidFill>
                  <a:schemeClr val="tx1"/>
                </a:solidFill>
                <a:latin typeface="Arial" panose="020B0604020202020204" pitchFamily="34" charset="0"/>
              </a:defRPr>
            </a:lvl3pPr>
            <a:lvl4pPr marL="1600200" indent="-228600" defTabSz="939800">
              <a:defRPr sz="2400" b="1">
                <a:solidFill>
                  <a:schemeClr val="tx1"/>
                </a:solidFill>
                <a:latin typeface="Arial" panose="020B0604020202020204" pitchFamily="34" charset="0"/>
              </a:defRPr>
            </a:lvl4pPr>
            <a:lvl5pPr marL="2057400" indent="-228600" defTabSz="939800">
              <a:defRPr sz="2400" b="1">
                <a:solidFill>
                  <a:schemeClr val="tx1"/>
                </a:solidFill>
                <a:latin typeface="Arial" panose="020B0604020202020204" pitchFamily="34" charset="0"/>
              </a:defRPr>
            </a:lvl5pPr>
            <a:lvl6pPr marL="2514600" indent="-228600" defTabSz="939800"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39800"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39800"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39800" eaLnBrk="0" fontAlgn="base" hangingPunct="0">
              <a:spcBef>
                <a:spcPct val="0"/>
              </a:spcBef>
              <a:spcAft>
                <a:spcPct val="0"/>
              </a:spcAft>
              <a:defRPr sz="2400" b="1">
                <a:solidFill>
                  <a:schemeClr val="tx1"/>
                </a:solidFill>
                <a:latin typeface="Arial" panose="020B0604020202020204" pitchFamily="34" charset="0"/>
              </a:defRPr>
            </a:lvl9pPr>
          </a:lstStyle>
          <a:p>
            <a:fld id="{1DCBB1C1-19FC-4296-97CD-519B32EDE11F}" type="slidenum">
              <a:rPr lang="en-US" altLang="en-US" sz="1000" b="0" smtClean="0"/>
              <a:pPr/>
              <a:t>202</a:t>
            </a:fld>
            <a:endParaRPr lang="en-US" altLang="en-US" sz="1000" b="0" smtClean="0"/>
          </a:p>
        </p:txBody>
      </p:sp>
      <p:sp>
        <p:nvSpPr>
          <p:cNvPr id="358403" name="Rectangle 2"/>
          <p:cNvSpPr>
            <a:spLocks noGrp="1" noRot="1" noChangeAspect="1" noChangeArrowheads="1" noTextEdit="1"/>
          </p:cNvSpPr>
          <p:nvPr>
            <p:ph type="sldImg"/>
          </p:nvPr>
        </p:nvSpPr>
        <p:spPr>
          <a:ln/>
        </p:spPr>
      </p:sp>
      <p:sp>
        <p:nvSpPr>
          <p:cNvPr id="3584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32561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A9A2C8D2-DD86-420F-9BD5-3A0D9F51F760}" type="datetime1">
              <a:rPr lang="en-US" altLang="en-US"/>
              <a:pPr>
                <a:defRPr/>
              </a:pPr>
              <a:t>4/16/2019</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Slide </a:t>
            </a:r>
            <a:fld id="{2DEAA37C-0E8E-4BBA-B0E0-6340F6B0B922}" type="slidenum">
              <a:rPr lang="en-US" altLang="en-US"/>
              <a:pPr>
                <a:defRPr/>
              </a:pPr>
              <a:t>‹#›</a:t>
            </a:fld>
            <a:endParaRPr lang="en-US" altLang="en-US"/>
          </a:p>
        </p:txBody>
      </p:sp>
    </p:spTree>
    <p:extLst>
      <p:ext uri="{BB962C8B-B14F-4D97-AF65-F5344CB8AC3E}">
        <p14:creationId xmlns:p14="http://schemas.microsoft.com/office/powerpoint/2010/main" val="6925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62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5" name="Slide Number Placeholder 4"/>
          <p:cNvSpPr>
            <a:spLocks noGrp="1"/>
          </p:cNvSpPr>
          <p:nvPr>
            <p:ph type="sldNum" sz="quarter" idx="12"/>
          </p:nvPr>
        </p:nvSpPr>
        <p:spPr>
          <a:xfrm>
            <a:off x="6553200" y="6248400"/>
            <a:ext cx="2133600" cy="457200"/>
          </a:xfrm>
        </p:spPr>
        <p:txBody>
          <a:bodyPr/>
          <a:lstStyle>
            <a:lvl1pPr>
              <a:defRPr/>
            </a:lvl1pPr>
          </a:lstStyle>
          <a:p>
            <a:fld id="{F61A6A41-32A2-4DF8-80EC-E4D2B4E55701}" type="slidenum">
              <a:rPr lang="en-US" altLang="en-US"/>
              <a:pPr/>
              <a:t>‹#›</a:t>
            </a:fld>
            <a:endParaRPr lang="en-US" altLang="en-US"/>
          </a:p>
        </p:txBody>
      </p:sp>
    </p:spTree>
    <p:extLst>
      <p:ext uri="{BB962C8B-B14F-4D97-AF65-F5344CB8AC3E}">
        <p14:creationId xmlns:p14="http://schemas.microsoft.com/office/powerpoint/2010/main" val="5783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customXml" Target="../ink/ink2.xml"/><Relationship Id="rId4" Type="http://schemas.openxmlformats.org/officeDocument/2006/relationships/image" Target="../media/image68.emf"/></Relationships>
</file>

<file path=ppt/slides/_rels/slide213.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customXml" Target="../ink/ink5.xml"/><Relationship Id="rId4" Type="http://schemas.openxmlformats.org/officeDocument/2006/relationships/image" Target="../media/image72.emf"/></Relationships>
</file>

<file path=ppt/slides/_rels/slide21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2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2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s://en.wikipedia.org/wiki/B-tree#CITEREFKnuth1998" TargetMode="External"/><Relationship Id="rId2" Type="http://schemas.openxmlformats.org/officeDocument/2006/relationships/hyperlink" Target="https://en.wikipedia.org/wiki/B-tree#CITEREFBayerMcCreight1972"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2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67.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68.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69.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0.wm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slides/_rels/slide71.xml.rels><?xml version="1.0" encoding="UTF-8" standalone="yes"?>
<Relationships xmlns="http://schemas.openxmlformats.org/package/2006/relationships"><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slides/_rels/slide7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 Id="rId9" Type="http://schemas.openxmlformats.org/officeDocument/2006/relationships/image" Target="../media/image23.wmf"/></Relationships>
</file>

<file path=ppt/slides/_rels/slide7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6.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7.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79.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8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8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7.wmf"/><Relationship Id="rId7" Type="http://schemas.openxmlformats.org/officeDocument/2006/relationships/image" Target="../media/image21.wmf"/><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inheritance</a:t>
            </a:r>
            <a:endParaRPr lang="en-US" dirty="0"/>
          </a:p>
        </p:txBody>
      </p:sp>
    </p:spTree>
    <p:extLst>
      <p:ext uri="{BB962C8B-B14F-4D97-AF65-F5344CB8AC3E}">
        <p14:creationId xmlns:p14="http://schemas.microsoft.com/office/powerpoint/2010/main" val="15221106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overloading</a:t>
            </a:r>
            <a:endParaRPr lang="en-US" dirty="0"/>
          </a:p>
        </p:txBody>
      </p:sp>
      <p:sp>
        <p:nvSpPr>
          <p:cNvPr id="3" name="Content Placeholder 2"/>
          <p:cNvSpPr>
            <a:spLocks noGrp="1"/>
          </p:cNvSpPr>
          <p:nvPr>
            <p:ph idx="1"/>
          </p:nvPr>
        </p:nvSpPr>
        <p:spPr/>
        <p:txBody>
          <a:bodyPr/>
          <a:lstStyle/>
          <a:p>
            <a:r>
              <a:rPr lang="en-US" dirty="0" smtClean="0"/>
              <a:t>Example “</a:t>
            </a:r>
            <a:r>
              <a:rPr lang="en-US" dirty="0" smtClean="0">
                <a:solidFill>
                  <a:srgbClr val="FF0000"/>
                </a:solidFill>
              </a:rPr>
              <a:t>overloading_+.cpp</a:t>
            </a:r>
            <a:r>
              <a:rPr lang="en-US" dirty="0" smtClean="0"/>
              <a:t>”</a:t>
            </a:r>
            <a:endParaRPr lang="en-US" dirty="0"/>
          </a:p>
        </p:txBody>
      </p:sp>
    </p:spTree>
    <p:extLst>
      <p:ext uri="{BB962C8B-B14F-4D97-AF65-F5344CB8AC3E}">
        <p14:creationId xmlns:p14="http://schemas.microsoft.com/office/powerpoint/2010/main" val="33623420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1" y="381000"/>
            <a:ext cx="8229600" cy="6096000"/>
          </a:xfrm>
          <a:prstGeom prst="rect">
            <a:avLst/>
          </a:prstGeom>
        </p:spPr>
      </p:pic>
    </p:spTree>
    <p:extLst>
      <p:ext uri="{BB962C8B-B14F-4D97-AF65-F5344CB8AC3E}">
        <p14:creationId xmlns:p14="http://schemas.microsoft.com/office/powerpoint/2010/main" val="30288162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Threaded Binary tree</a:t>
            </a:r>
            <a:endParaRPr lang="en-US" dirty="0"/>
          </a:p>
        </p:txBody>
      </p:sp>
      <p:sp>
        <p:nvSpPr>
          <p:cNvPr id="4" name="Content Placeholder 2"/>
          <p:cNvSpPr>
            <a:spLocks noGrp="1"/>
          </p:cNvSpPr>
          <p:nvPr>
            <p:ph idx="1"/>
          </p:nvPr>
        </p:nvSpPr>
        <p:spPr/>
        <p:txBody>
          <a:bodyPr/>
          <a:lstStyle/>
          <a:p>
            <a:r>
              <a:rPr lang="en-US" altLang="en-US" dirty="0" smtClean="0"/>
              <a:t>"A binary tree is </a:t>
            </a:r>
            <a:r>
              <a:rPr lang="en-US" altLang="en-US" i="1" dirty="0" smtClean="0"/>
              <a:t>threaded</a:t>
            </a:r>
            <a:r>
              <a:rPr lang="en-US" altLang="en-US" dirty="0" smtClean="0"/>
              <a:t> by making all right child pointers that would normally be null point to the </a:t>
            </a:r>
            <a:r>
              <a:rPr lang="en-US" altLang="en-US" dirty="0" err="1" smtClean="0"/>
              <a:t>inorder</a:t>
            </a:r>
            <a:r>
              <a:rPr lang="en-US" altLang="en-US" dirty="0" smtClean="0"/>
              <a:t> successor of the node (</a:t>
            </a:r>
            <a:r>
              <a:rPr lang="en-US" altLang="en-US" b="1" dirty="0" smtClean="0"/>
              <a:t>if</a:t>
            </a:r>
            <a:r>
              <a:rPr lang="en-US" altLang="en-US" dirty="0" smtClean="0"/>
              <a:t> it exists), and all left child pointers that would normally be null point to the </a:t>
            </a:r>
            <a:r>
              <a:rPr lang="en-US" altLang="en-US" dirty="0" err="1" smtClean="0"/>
              <a:t>inorder</a:t>
            </a:r>
            <a:r>
              <a:rPr lang="en-US" altLang="en-US" dirty="0" smtClean="0"/>
              <a:t> predecessor of the node.“[1]</a:t>
            </a:r>
          </a:p>
        </p:txBody>
      </p:sp>
    </p:spTree>
    <p:extLst>
      <p:ext uri="{BB962C8B-B14F-4D97-AF65-F5344CB8AC3E}">
        <p14:creationId xmlns:p14="http://schemas.microsoft.com/office/powerpoint/2010/main" val="35922726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fontScale="62500" lnSpcReduction="20000"/>
          </a:bodyPr>
          <a:lstStyle/>
          <a:p>
            <a:r>
              <a:rPr lang="en-US" dirty="0"/>
              <a:t>Consider the linked representation of a binary tree T, approximately half of the entries in left pointer field and right pointer field contains NULL elements. This space occupied by NULL entries can be efficiently utilized to store some kind of valuable information. </a:t>
            </a:r>
            <a:r>
              <a:rPr lang="en-US" dirty="0" smtClean="0"/>
              <a:t>Specifically, we will replace certain NULL entries by special pointers which point to nodes higher in the tree. These special pointers are called </a:t>
            </a:r>
            <a:r>
              <a:rPr lang="en-US" b="1" dirty="0" smtClean="0"/>
              <a:t>Threads</a:t>
            </a:r>
            <a:r>
              <a:rPr lang="en-US" dirty="0" smtClean="0"/>
              <a:t> and binary tree with such pointers are called </a:t>
            </a:r>
            <a:r>
              <a:rPr lang="en-US" b="1" dirty="0" smtClean="0"/>
              <a:t>threaded tree. </a:t>
            </a:r>
          </a:p>
          <a:p>
            <a:r>
              <a:rPr lang="en-US" dirty="0" smtClean="0"/>
              <a:t>Threads </a:t>
            </a:r>
            <a:r>
              <a:rPr lang="en-US" dirty="0"/>
              <a:t>in a binary tree are represented by a dotted line. There are many ways to thread a binary tree these are— </a:t>
            </a:r>
          </a:p>
          <a:p>
            <a:r>
              <a:rPr lang="en-US" dirty="0" smtClean="0"/>
              <a:t>The right NULL pointer of each leaf node can be replaced by a thread to the successor of that node under </a:t>
            </a:r>
            <a:r>
              <a:rPr lang="en-US" dirty="0" err="1" smtClean="0"/>
              <a:t>inorder</a:t>
            </a:r>
            <a:r>
              <a:rPr lang="en-US" dirty="0" smtClean="0"/>
              <a:t> traversal called a right thread, and the tree will called a </a:t>
            </a:r>
            <a:r>
              <a:rPr lang="en-US" b="1" dirty="0" smtClean="0"/>
              <a:t>right threaded tree or right threaded binary tree. </a:t>
            </a:r>
          </a:p>
          <a:p>
            <a:r>
              <a:rPr lang="en-US" dirty="0" smtClean="0"/>
              <a:t>The </a:t>
            </a:r>
            <a:r>
              <a:rPr lang="en-US" dirty="0"/>
              <a:t>left NULL pointer of each node can be replaced by a thread to the predecessor of that node under </a:t>
            </a:r>
            <a:r>
              <a:rPr lang="en-US" dirty="0" err="1" smtClean="0"/>
              <a:t>inorder</a:t>
            </a:r>
            <a:r>
              <a:rPr lang="en-US" dirty="0" smtClean="0"/>
              <a:t> </a:t>
            </a:r>
            <a:r>
              <a:rPr lang="en-US" dirty="0"/>
              <a:t>traversal </a:t>
            </a:r>
            <a:r>
              <a:rPr lang="en-US" b="1" dirty="0"/>
              <a:t>called left thread, and the tree will called a left threaded tree.</a:t>
            </a:r>
          </a:p>
          <a:p>
            <a:r>
              <a:rPr lang="en-US" dirty="0" smtClean="0"/>
              <a:t>Both left and right NULL pointers can be used to point to predecessor and successor of that node respectively, under </a:t>
            </a:r>
            <a:r>
              <a:rPr lang="en-US" dirty="0" err="1" smtClean="0"/>
              <a:t>inorder</a:t>
            </a:r>
            <a:r>
              <a:rPr lang="en-US" dirty="0" smtClean="0"/>
              <a:t> traversal. Such a tree is called a </a:t>
            </a:r>
            <a:r>
              <a:rPr lang="en-US" b="1" dirty="0" smtClean="0"/>
              <a:t>fully threaded tree. </a:t>
            </a:r>
          </a:p>
          <a:p>
            <a:r>
              <a:rPr lang="en-US" dirty="0" smtClean="0"/>
              <a:t>A </a:t>
            </a:r>
            <a:r>
              <a:rPr lang="en-US" dirty="0"/>
              <a:t>threaded binary tree where only one thread is used is also known as </a:t>
            </a:r>
            <a:r>
              <a:rPr lang="en-US" b="1" dirty="0"/>
              <a:t>one way threaded tree </a:t>
            </a:r>
            <a:r>
              <a:rPr lang="en-US" dirty="0"/>
              <a:t>and where both threads are used is also known as </a:t>
            </a:r>
            <a:r>
              <a:rPr lang="en-US" b="1" dirty="0"/>
              <a:t>two way threaded tree. </a:t>
            </a:r>
          </a:p>
          <a:p>
            <a:endParaRPr lang="en-US" dirty="0"/>
          </a:p>
        </p:txBody>
      </p:sp>
    </p:spTree>
    <p:extLst>
      <p:ext uri="{BB962C8B-B14F-4D97-AF65-F5344CB8AC3E}">
        <p14:creationId xmlns:p14="http://schemas.microsoft.com/office/powerpoint/2010/main" val="55977640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Right </a:t>
            </a:r>
            <a:r>
              <a:rPr lang="en-US" b="1" dirty="0"/>
              <a:t>threaded tree or right threaded binary tree. </a:t>
            </a:r>
            <a:r>
              <a:rPr lang="en-US" b="1" dirty="0" smtClean="0"/>
              <a:t>(one-way)</a:t>
            </a:r>
            <a:endParaRPr lang="en-US" dirty="0"/>
          </a:p>
        </p:txBody>
      </p:sp>
      <p:pic>
        <p:nvPicPr>
          <p:cNvPr id="4" name="Content Placeholder 3"/>
          <p:cNvPicPr>
            <a:picLocks noGrp="1" noChangeAspect="1"/>
          </p:cNvPicPr>
          <p:nvPr>
            <p:ph idx="1"/>
          </p:nvPr>
        </p:nvPicPr>
        <p:blipFill>
          <a:blip r:embed="rId2"/>
          <a:stretch>
            <a:fillRect/>
          </a:stretch>
        </p:blipFill>
        <p:spPr>
          <a:xfrm>
            <a:off x="685800" y="1828800"/>
            <a:ext cx="7772399" cy="3581400"/>
          </a:xfrm>
          <a:prstGeom prst="rect">
            <a:avLst/>
          </a:prstGeom>
        </p:spPr>
      </p:pic>
      <p:sp>
        <p:nvSpPr>
          <p:cNvPr id="5" name="TextBox 4"/>
          <p:cNvSpPr txBox="1"/>
          <p:nvPr/>
        </p:nvSpPr>
        <p:spPr>
          <a:xfrm>
            <a:off x="1143000" y="5636696"/>
            <a:ext cx="6009475" cy="523220"/>
          </a:xfrm>
          <a:prstGeom prst="rect">
            <a:avLst/>
          </a:prstGeom>
          <a:noFill/>
        </p:spPr>
        <p:txBody>
          <a:bodyPr wrap="square" rtlCol="0">
            <a:spAutoFit/>
          </a:bodyPr>
          <a:lstStyle/>
          <a:p>
            <a:r>
              <a:rPr lang="en-US" sz="2800" b="1" dirty="0" err="1" smtClean="0"/>
              <a:t>Inorder</a:t>
            </a:r>
            <a:r>
              <a:rPr lang="en-US" sz="2800" b="1" dirty="0" smtClean="0"/>
              <a:t> = D B H E A F C G</a:t>
            </a:r>
            <a:endParaRPr lang="en-US" sz="2800" b="1" dirty="0"/>
          </a:p>
        </p:txBody>
      </p:sp>
    </p:spTree>
    <p:extLst>
      <p:ext uri="{BB962C8B-B14F-4D97-AF65-F5344CB8AC3E}">
        <p14:creationId xmlns:p14="http://schemas.microsoft.com/office/powerpoint/2010/main" val="127328870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Left </a:t>
            </a:r>
            <a:r>
              <a:rPr lang="en-US" b="1" dirty="0"/>
              <a:t>threaded tree or right threaded binary tree. </a:t>
            </a:r>
            <a:endParaRPr lang="en-US" dirty="0"/>
          </a:p>
        </p:txBody>
      </p:sp>
      <p:sp>
        <p:nvSpPr>
          <p:cNvPr id="5" name="TextBox 4"/>
          <p:cNvSpPr txBox="1"/>
          <p:nvPr/>
        </p:nvSpPr>
        <p:spPr>
          <a:xfrm>
            <a:off x="1143000" y="5636696"/>
            <a:ext cx="6009475" cy="523220"/>
          </a:xfrm>
          <a:prstGeom prst="rect">
            <a:avLst/>
          </a:prstGeom>
          <a:noFill/>
        </p:spPr>
        <p:txBody>
          <a:bodyPr wrap="square" rtlCol="0">
            <a:spAutoFit/>
          </a:bodyPr>
          <a:lstStyle/>
          <a:p>
            <a:r>
              <a:rPr lang="en-US" sz="2800" b="1" dirty="0" err="1" smtClean="0"/>
              <a:t>Inorder</a:t>
            </a:r>
            <a:r>
              <a:rPr lang="en-US" sz="2800" b="1" dirty="0" smtClean="0"/>
              <a:t> = D B H E A F C G</a:t>
            </a:r>
            <a:endParaRPr lang="en-US" sz="2800" b="1" dirty="0"/>
          </a:p>
        </p:txBody>
      </p:sp>
      <p:pic>
        <p:nvPicPr>
          <p:cNvPr id="6" name="Picture 5"/>
          <p:cNvPicPr>
            <a:picLocks noChangeAspect="1"/>
          </p:cNvPicPr>
          <p:nvPr/>
        </p:nvPicPr>
        <p:blipFill>
          <a:blip r:embed="rId2"/>
          <a:stretch>
            <a:fillRect/>
          </a:stretch>
        </p:blipFill>
        <p:spPr>
          <a:xfrm>
            <a:off x="609600" y="1676400"/>
            <a:ext cx="7848600" cy="3960295"/>
          </a:xfrm>
          <a:prstGeom prst="rect">
            <a:avLst/>
          </a:prstGeom>
        </p:spPr>
      </p:pic>
    </p:spTree>
    <p:extLst>
      <p:ext uri="{BB962C8B-B14F-4D97-AF65-F5344CB8AC3E}">
        <p14:creationId xmlns:p14="http://schemas.microsoft.com/office/powerpoint/2010/main" val="153658686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Two – way threaded </a:t>
            </a:r>
            <a:r>
              <a:rPr lang="en-US" b="1" dirty="0"/>
              <a:t>binary tree. </a:t>
            </a:r>
            <a:endParaRPr lang="en-US" dirty="0"/>
          </a:p>
        </p:txBody>
      </p:sp>
      <p:sp>
        <p:nvSpPr>
          <p:cNvPr id="5" name="TextBox 4"/>
          <p:cNvSpPr txBox="1"/>
          <p:nvPr/>
        </p:nvSpPr>
        <p:spPr>
          <a:xfrm>
            <a:off x="1143000" y="5636696"/>
            <a:ext cx="6009475" cy="523220"/>
          </a:xfrm>
          <a:prstGeom prst="rect">
            <a:avLst/>
          </a:prstGeom>
          <a:noFill/>
        </p:spPr>
        <p:txBody>
          <a:bodyPr wrap="square" rtlCol="0">
            <a:spAutoFit/>
          </a:bodyPr>
          <a:lstStyle/>
          <a:p>
            <a:r>
              <a:rPr lang="en-US" sz="2800" b="1" dirty="0" err="1" smtClean="0"/>
              <a:t>Inorder</a:t>
            </a:r>
            <a:r>
              <a:rPr lang="en-US" sz="2800" b="1" dirty="0" smtClean="0"/>
              <a:t> = D B H E A F C G</a:t>
            </a:r>
            <a:endParaRPr lang="en-US" sz="2800" b="1" dirty="0"/>
          </a:p>
        </p:txBody>
      </p:sp>
      <p:pic>
        <p:nvPicPr>
          <p:cNvPr id="3" name="Picture 2"/>
          <p:cNvPicPr>
            <a:picLocks noChangeAspect="1"/>
          </p:cNvPicPr>
          <p:nvPr/>
        </p:nvPicPr>
        <p:blipFill>
          <a:blip r:embed="rId2"/>
          <a:stretch>
            <a:fillRect/>
          </a:stretch>
        </p:blipFill>
        <p:spPr>
          <a:xfrm>
            <a:off x="914400" y="1905000"/>
            <a:ext cx="7162800" cy="3581400"/>
          </a:xfrm>
          <a:prstGeom prst="rect">
            <a:avLst/>
          </a:prstGeom>
        </p:spPr>
      </p:pic>
    </p:spTree>
    <p:extLst>
      <p:ext uri="{BB962C8B-B14F-4D97-AF65-F5344CB8AC3E}">
        <p14:creationId xmlns:p14="http://schemas.microsoft.com/office/powerpoint/2010/main" val="16991264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Linked representation of the binary tree</a:t>
            </a:r>
            <a:endParaRPr lang="en-US" dirty="0"/>
          </a:p>
        </p:txBody>
      </p:sp>
      <p:sp>
        <p:nvSpPr>
          <p:cNvPr id="3" name="Content Placeholder 2"/>
          <p:cNvSpPr>
            <a:spLocks noGrp="1"/>
          </p:cNvSpPr>
          <p:nvPr>
            <p:ph idx="1"/>
          </p:nvPr>
        </p:nvSpPr>
        <p:spPr/>
        <p:txBody>
          <a:bodyPr>
            <a:normAutofit/>
          </a:bodyPr>
          <a:lstStyle/>
          <a:p>
            <a:r>
              <a:rPr lang="en-US" sz="2000" dirty="0" smtClean="0"/>
              <a:t>INFO[K] contains the data at node N</a:t>
            </a:r>
          </a:p>
          <a:p>
            <a:r>
              <a:rPr lang="en-US" sz="2000" dirty="0" smtClean="0"/>
              <a:t>LEFT[K] contain the location of left child of node N</a:t>
            </a:r>
          </a:p>
          <a:p>
            <a:r>
              <a:rPr lang="en-US" sz="2000" dirty="0" smtClean="0"/>
              <a:t>RIGHT[K]contain </a:t>
            </a:r>
            <a:r>
              <a:rPr lang="en-US" sz="2000" dirty="0"/>
              <a:t>the location of </a:t>
            </a:r>
            <a:r>
              <a:rPr lang="en-US" sz="2000" dirty="0" smtClean="0"/>
              <a:t>right </a:t>
            </a:r>
            <a:r>
              <a:rPr lang="en-US" sz="2000" dirty="0"/>
              <a:t>child of node </a:t>
            </a:r>
            <a:r>
              <a:rPr lang="en-US" sz="2000" dirty="0" smtClean="0"/>
              <a:t>N</a:t>
            </a:r>
          </a:p>
          <a:p>
            <a:r>
              <a:rPr lang="en-US" sz="2000" dirty="0" smtClean="0"/>
              <a:t>ROOT will contain the location of root R of tree T. If any subtree is empty, then the corresponding pointer will contain the null value; if the tree T itself is empty, then ROOT will contain the null value.</a:t>
            </a:r>
          </a:p>
          <a:p>
            <a:pPr marL="0" indent="0">
              <a:buNone/>
            </a:pPr>
            <a:endParaRPr lang="en-US" sz="2000" dirty="0"/>
          </a:p>
        </p:txBody>
      </p:sp>
    </p:spTree>
    <p:extLst>
      <p:ext uri="{BB962C8B-B14F-4D97-AF65-F5344CB8AC3E}">
        <p14:creationId xmlns:p14="http://schemas.microsoft.com/office/powerpoint/2010/main" val="26224795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Linked representation of the binary </a:t>
            </a:r>
            <a:r>
              <a:rPr lang="en-US" sz="3200" dirty="0" smtClean="0"/>
              <a:t>tree…</a:t>
            </a:r>
            <a:endParaRPr lang="en-US" sz="3200" dirty="0"/>
          </a:p>
        </p:txBody>
      </p:sp>
      <p:pic>
        <p:nvPicPr>
          <p:cNvPr id="5" name="Picture 4"/>
          <p:cNvPicPr>
            <a:picLocks noChangeAspect="1"/>
          </p:cNvPicPr>
          <p:nvPr/>
        </p:nvPicPr>
        <p:blipFill>
          <a:blip r:embed="rId2"/>
          <a:stretch>
            <a:fillRect/>
          </a:stretch>
        </p:blipFill>
        <p:spPr>
          <a:xfrm>
            <a:off x="838200" y="1295400"/>
            <a:ext cx="7848600" cy="5351463"/>
          </a:xfrm>
          <a:prstGeom prst="rect">
            <a:avLst/>
          </a:prstGeom>
        </p:spPr>
      </p:pic>
    </p:spTree>
    <p:extLst>
      <p:ext uri="{BB962C8B-B14F-4D97-AF65-F5344CB8AC3E}">
        <p14:creationId xmlns:p14="http://schemas.microsoft.com/office/powerpoint/2010/main" val="239168946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Traversing of Binary tree</a:t>
            </a:r>
            <a:endParaRPr lang="en-US" dirty="0"/>
          </a:p>
        </p:txBody>
      </p:sp>
      <p:sp>
        <p:nvSpPr>
          <p:cNvPr id="3" name="Content Placeholder 2"/>
          <p:cNvSpPr>
            <a:spLocks noGrp="1"/>
          </p:cNvSpPr>
          <p:nvPr>
            <p:ph idx="1"/>
          </p:nvPr>
        </p:nvSpPr>
        <p:spPr/>
        <p:txBody>
          <a:bodyPr>
            <a:normAutofit/>
          </a:bodyPr>
          <a:lstStyle/>
          <a:p>
            <a:r>
              <a:rPr lang="en-US" sz="1800" dirty="0" smtClean="0"/>
              <a:t>Three standard way of traversing the binary tree (preorder, </a:t>
            </a:r>
            <a:r>
              <a:rPr lang="en-US" sz="1800" dirty="0" err="1"/>
              <a:t>inorder</a:t>
            </a:r>
            <a:r>
              <a:rPr lang="en-US" sz="1800" dirty="0"/>
              <a:t>,</a:t>
            </a:r>
            <a:r>
              <a:rPr lang="en-US" sz="1800" dirty="0" smtClean="0"/>
              <a:t> </a:t>
            </a:r>
            <a:r>
              <a:rPr lang="en-US" sz="1800" dirty="0" err="1" smtClean="0"/>
              <a:t>postorder</a:t>
            </a:r>
            <a:r>
              <a:rPr lang="en-US" sz="1800" dirty="0" smtClean="0"/>
              <a:t>).</a:t>
            </a:r>
          </a:p>
          <a:p>
            <a:r>
              <a:rPr lang="en-US" sz="1800" dirty="0"/>
              <a:t>P</a:t>
            </a:r>
            <a:r>
              <a:rPr lang="en-US" sz="1800" dirty="0" smtClean="0"/>
              <a:t>reorder –</a:t>
            </a:r>
          </a:p>
          <a:p>
            <a:pPr lvl="1"/>
            <a:r>
              <a:rPr lang="en-US" sz="1800" dirty="0"/>
              <a:t>T</a:t>
            </a:r>
            <a:r>
              <a:rPr lang="en-US" sz="1800" dirty="0" smtClean="0"/>
              <a:t>raverse </a:t>
            </a:r>
            <a:r>
              <a:rPr lang="en-US" sz="1800" dirty="0"/>
              <a:t>the root R</a:t>
            </a:r>
          </a:p>
          <a:p>
            <a:pPr lvl="1"/>
            <a:r>
              <a:rPr lang="en-US" sz="1800" dirty="0"/>
              <a:t>Traverse</a:t>
            </a:r>
            <a:r>
              <a:rPr lang="en-US" sz="1800" dirty="0" smtClean="0"/>
              <a:t> </a:t>
            </a:r>
            <a:r>
              <a:rPr lang="en-US" sz="1800" dirty="0"/>
              <a:t>the left subtree of root R in preorder  </a:t>
            </a:r>
          </a:p>
          <a:p>
            <a:pPr lvl="1"/>
            <a:r>
              <a:rPr lang="en-US" sz="1800" dirty="0"/>
              <a:t>Traverse</a:t>
            </a:r>
            <a:r>
              <a:rPr lang="en-US" sz="1800" dirty="0" smtClean="0"/>
              <a:t> </a:t>
            </a:r>
            <a:r>
              <a:rPr lang="en-US" sz="1800" dirty="0"/>
              <a:t>the right subtree of root R in preorder  </a:t>
            </a:r>
          </a:p>
          <a:p>
            <a:r>
              <a:rPr lang="en-US" sz="1800" dirty="0" err="1" smtClean="0"/>
              <a:t>Inorder</a:t>
            </a:r>
            <a:r>
              <a:rPr lang="en-US" sz="1800" dirty="0" smtClean="0"/>
              <a:t> </a:t>
            </a:r>
            <a:r>
              <a:rPr lang="en-US" sz="1800" dirty="0"/>
              <a:t>– </a:t>
            </a:r>
          </a:p>
          <a:p>
            <a:pPr lvl="1"/>
            <a:r>
              <a:rPr lang="en-US" sz="1800" dirty="0"/>
              <a:t>Traverse the left subtree of root R in </a:t>
            </a:r>
            <a:r>
              <a:rPr lang="en-US" sz="1800" dirty="0" err="1" smtClean="0"/>
              <a:t>inorder</a:t>
            </a:r>
            <a:r>
              <a:rPr lang="en-US" sz="1800" dirty="0" smtClean="0"/>
              <a:t>  </a:t>
            </a:r>
            <a:endParaRPr lang="en-US" sz="1800" dirty="0"/>
          </a:p>
          <a:p>
            <a:pPr lvl="1"/>
            <a:r>
              <a:rPr lang="en-US" sz="1800" dirty="0"/>
              <a:t>Traverse the root R</a:t>
            </a:r>
          </a:p>
          <a:p>
            <a:pPr lvl="1"/>
            <a:r>
              <a:rPr lang="en-US" sz="1800" dirty="0" smtClean="0"/>
              <a:t>Traverse </a:t>
            </a:r>
            <a:r>
              <a:rPr lang="en-US" sz="1800" dirty="0"/>
              <a:t>the right subtree of root R in </a:t>
            </a:r>
            <a:r>
              <a:rPr lang="en-US" sz="1800" dirty="0" err="1" smtClean="0"/>
              <a:t>inorder</a:t>
            </a:r>
            <a:r>
              <a:rPr lang="en-US" sz="1800" dirty="0" smtClean="0"/>
              <a:t>  </a:t>
            </a:r>
            <a:endParaRPr lang="en-US" sz="1800" dirty="0"/>
          </a:p>
          <a:p>
            <a:r>
              <a:rPr lang="en-US" sz="1800" dirty="0" err="1" smtClean="0"/>
              <a:t>Postorder</a:t>
            </a:r>
            <a:r>
              <a:rPr lang="en-US" sz="1800" dirty="0" smtClean="0"/>
              <a:t> </a:t>
            </a:r>
            <a:r>
              <a:rPr lang="en-US" sz="1800" dirty="0"/>
              <a:t>– </a:t>
            </a:r>
          </a:p>
          <a:p>
            <a:pPr lvl="1"/>
            <a:r>
              <a:rPr lang="en-US" sz="1800" dirty="0" smtClean="0"/>
              <a:t>Traverse </a:t>
            </a:r>
            <a:r>
              <a:rPr lang="en-US" sz="1800" dirty="0"/>
              <a:t>the </a:t>
            </a:r>
            <a:r>
              <a:rPr lang="en-US" sz="1800" dirty="0" smtClean="0"/>
              <a:t>left </a:t>
            </a:r>
            <a:r>
              <a:rPr lang="en-US" sz="1800" dirty="0"/>
              <a:t>subtree of root R in preorder  </a:t>
            </a:r>
          </a:p>
          <a:p>
            <a:pPr lvl="1"/>
            <a:r>
              <a:rPr lang="en-US" sz="1800" dirty="0"/>
              <a:t>Traverse</a:t>
            </a:r>
            <a:r>
              <a:rPr lang="en-US" sz="1800" dirty="0" smtClean="0"/>
              <a:t> </a:t>
            </a:r>
            <a:r>
              <a:rPr lang="en-US" sz="1800" dirty="0"/>
              <a:t>the </a:t>
            </a:r>
            <a:r>
              <a:rPr lang="en-US" sz="1800" dirty="0" smtClean="0"/>
              <a:t>right </a:t>
            </a:r>
            <a:r>
              <a:rPr lang="en-US" sz="1800" dirty="0"/>
              <a:t>subtree of root R in </a:t>
            </a:r>
            <a:r>
              <a:rPr lang="en-US" sz="1800" dirty="0" smtClean="0"/>
              <a:t>preorder</a:t>
            </a:r>
          </a:p>
          <a:p>
            <a:pPr lvl="1"/>
            <a:r>
              <a:rPr lang="en-US" sz="1800" dirty="0"/>
              <a:t>Traverse the root </a:t>
            </a:r>
            <a:r>
              <a:rPr lang="en-US" sz="1800" dirty="0" smtClean="0"/>
              <a:t>R  </a:t>
            </a:r>
            <a:endParaRPr lang="en-US" sz="1800" dirty="0"/>
          </a:p>
          <a:p>
            <a:endParaRPr lang="en-US" sz="1800" dirty="0" smtClean="0"/>
          </a:p>
          <a:p>
            <a:pPr marL="457200" lvl="1" indent="0">
              <a:buNone/>
            </a:pPr>
            <a:endParaRPr lang="en-US" sz="1800" dirty="0"/>
          </a:p>
          <a:p>
            <a:pPr marL="457200" lvl="1" indent="0">
              <a:buNone/>
            </a:pPr>
            <a:endParaRPr lang="en-US" sz="1800" dirty="0"/>
          </a:p>
        </p:txBody>
      </p:sp>
    </p:spTree>
    <p:extLst>
      <p:ext uri="{BB962C8B-B14F-4D97-AF65-F5344CB8AC3E}">
        <p14:creationId xmlns:p14="http://schemas.microsoft.com/office/powerpoint/2010/main" val="227889193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Traversing </a:t>
            </a:r>
            <a:endParaRPr lang="en-US" dirty="0"/>
          </a:p>
        </p:txBody>
      </p:sp>
      <p:pic>
        <p:nvPicPr>
          <p:cNvPr id="4" name="Content Placeholder 3"/>
          <p:cNvPicPr>
            <a:picLocks noGrp="1" noChangeAspect="1"/>
          </p:cNvPicPr>
          <p:nvPr>
            <p:ph idx="1"/>
          </p:nvPr>
        </p:nvPicPr>
        <p:blipFill>
          <a:blip r:embed="rId2"/>
          <a:stretch>
            <a:fillRect/>
          </a:stretch>
        </p:blipFill>
        <p:spPr>
          <a:xfrm>
            <a:off x="2362200" y="1431492"/>
            <a:ext cx="3952875" cy="2073708"/>
          </a:xfrm>
          <a:prstGeom prst="rect">
            <a:avLst/>
          </a:prstGeom>
        </p:spPr>
      </p:pic>
      <p:sp>
        <p:nvSpPr>
          <p:cNvPr id="5" name="TextBox 4"/>
          <p:cNvSpPr txBox="1"/>
          <p:nvPr/>
        </p:nvSpPr>
        <p:spPr>
          <a:xfrm>
            <a:off x="2743200" y="3810000"/>
            <a:ext cx="3439916" cy="1569660"/>
          </a:xfrm>
          <a:prstGeom prst="rect">
            <a:avLst/>
          </a:prstGeom>
          <a:noFill/>
        </p:spPr>
        <p:txBody>
          <a:bodyPr wrap="none" rtlCol="0">
            <a:spAutoFit/>
          </a:bodyPr>
          <a:lstStyle/>
          <a:p>
            <a:r>
              <a:rPr lang="en-US" sz="3200" dirty="0" smtClean="0"/>
              <a:t>Preorder – ABDECF</a:t>
            </a:r>
          </a:p>
          <a:p>
            <a:r>
              <a:rPr lang="en-US" sz="3200" dirty="0" err="1" smtClean="0"/>
              <a:t>Inorder</a:t>
            </a:r>
            <a:r>
              <a:rPr lang="en-US" sz="3200" dirty="0" smtClean="0"/>
              <a:t> - DBEACF </a:t>
            </a:r>
          </a:p>
          <a:p>
            <a:r>
              <a:rPr lang="en-US" sz="3200" dirty="0" err="1" smtClean="0"/>
              <a:t>Postorder</a:t>
            </a:r>
            <a:r>
              <a:rPr lang="en-US" sz="3200" dirty="0" smtClean="0"/>
              <a:t> - DEBFCA</a:t>
            </a:r>
            <a:endParaRPr lang="en-US" sz="3200" dirty="0"/>
          </a:p>
        </p:txBody>
      </p:sp>
    </p:spTree>
    <p:extLst>
      <p:ext uri="{BB962C8B-B14F-4D97-AF65-F5344CB8AC3E}">
        <p14:creationId xmlns:p14="http://schemas.microsoft.com/office/powerpoint/2010/main" val="2819615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overloading</a:t>
            </a:r>
            <a:endParaRPr lang="en-US" dirty="0"/>
          </a:p>
        </p:txBody>
      </p:sp>
      <p:sp>
        <p:nvSpPr>
          <p:cNvPr id="3" name="Content Placeholder 2"/>
          <p:cNvSpPr>
            <a:spLocks noGrp="1"/>
          </p:cNvSpPr>
          <p:nvPr>
            <p:ph idx="1"/>
          </p:nvPr>
        </p:nvSpPr>
        <p:spPr/>
        <p:txBody>
          <a:bodyPr/>
          <a:lstStyle/>
          <a:p>
            <a:r>
              <a:rPr lang="en-US" dirty="0" smtClean="0"/>
              <a:t>Pre and post </a:t>
            </a:r>
            <a:r>
              <a:rPr lang="en-US" dirty="0" err="1" smtClean="0"/>
              <a:t>increament</a:t>
            </a:r>
            <a:r>
              <a:rPr lang="en-US" dirty="0" smtClean="0"/>
              <a:t>/</a:t>
            </a:r>
            <a:r>
              <a:rPr lang="en-US" dirty="0" err="1" smtClean="0"/>
              <a:t>decreament</a:t>
            </a:r>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362200"/>
            <a:ext cx="27432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54" y="3518388"/>
            <a:ext cx="3224645" cy="2958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252624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1143001" y="-1142998"/>
            <a:ext cx="6857999" cy="9144002"/>
          </a:xfrm>
        </p:spPr>
      </p:pic>
    </p:spTree>
    <p:extLst>
      <p:ext uri="{BB962C8B-B14F-4D97-AF65-F5344CB8AC3E}">
        <p14:creationId xmlns:p14="http://schemas.microsoft.com/office/powerpoint/2010/main" val="31091534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6715608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406588335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Tree</a:t>
            </a:r>
            <a:endParaRPr lang="en-US" dirty="0"/>
          </a:p>
        </p:txBody>
      </p:sp>
      <p:pic>
        <p:nvPicPr>
          <p:cNvPr id="6" name="Content Placeholder 5"/>
          <p:cNvPicPr>
            <a:picLocks noGrp="1" noChangeAspect="1"/>
          </p:cNvPicPr>
          <p:nvPr>
            <p:ph idx="1"/>
          </p:nvPr>
        </p:nvPicPr>
        <p:blipFill>
          <a:blip r:embed="rId2"/>
          <a:stretch>
            <a:fillRect/>
          </a:stretch>
        </p:blipFill>
        <p:spPr>
          <a:xfrm>
            <a:off x="914400" y="1828800"/>
            <a:ext cx="7315200" cy="1676400"/>
          </a:xfrm>
          <a:prstGeom prst="rect">
            <a:avLst/>
          </a:prstGeom>
        </p:spPr>
      </p:pic>
      <p:pic>
        <p:nvPicPr>
          <p:cNvPr id="7" name="Picture 6"/>
          <p:cNvPicPr>
            <a:picLocks noChangeAspect="1"/>
          </p:cNvPicPr>
          <p:nvPr/>
        </p:nvPicPr>
        <p:blipFill>
          <a:blip r:embed="rId3"/>
          <a:stretch>
            <a:fillRect/>
          </a:stretch>
        </p:blipFill>
        <p:spPr>
          <a:xfrm>
            <a:off x="1600200" y="3670589"/>
            <a:ext cx="6096000" cy="3152775"/>
          </a:xfrm>
          <a:prstGeom prst="rect">
            <a:avLst/>
          </a:prstGeom>
        </p:spPr>
      </p:pic>
    </p:spTree>
    <p:extLst>
      <p:ext uri="{BB962C8B-B14F-4D97-AF65-F5344CB8AC3E}">
        <p14:creationId xmlns:p14="http://schemas.microsoft.com/office/powerpoint/2010/main" val="128591564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71" name="Text Box 23"/>
          <p:cNvSpPr txBox="1">
            <a:spLocks noChangeArrowheads="1"/>
          </p:cNvSpPr>
          <p:nvPr/>
        </p:nvSpPr>
        <p:spPr bwMode="auto">
          <a:xfrm>
            <a:off x="2803525" y="5673725"/>
            <a:ext cx="3616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Which one is NOT a BST?</a:t>
            </a:r>
          </a:p>
        </p:txBody>
      </p:sp>
      <p:pic>
        <p:nvPicPr>
          <p:cNvPr id="2" name="Picture 1"/>
          <p:cNvPicPr>
            <a:picLocks noChangeAspect="1"/>
          </p:cNvPicPr>
          <p:nvPr/>
        </p:nvPicPr>
        <p:blipFill>
          <a:blip r:embed="rId3"/>
          <a:stretch>
            <a:fillRect/>
          </a:stretch>
        </p:blipFill>
        <p:spPr>
          <a:xfrm>
            <a:off x="762000" y="990600"/>
            <a:ext cx="7848600" cy="4419600"/>
          </a:xfrm>
          <a:prstGeom prst="rect">
            <a:avLst/>
          </a:prstGeom>
        </p:spPr>
      </p:pic>
    </p:spTree>
    <p:extLst>
      <p:ext uri="{BB962C8B-B14F-4D97-AF65-F5344CB8AC3E}">
        <p14:creationId xmlns:p14="http://schemas.microsoft.com/office/powerpoint/2010/main" val="52116345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p:nvPr>
        </p:nvPicPr>
        <p:blipFill>
          <a:blip r:embed="rId2"/>
          <a:stretch>
            <a:fillRect/>
          </a:stretch>
        </p:blipFill>
        <p:spPr>
          <a:xfrm>
            <a:off x="685800" y="1194374"/>
            <a:ext cx="7696200" cy="4901626"/>
          </a:xfrm>
          <a:prstGeom prst="rect">
            <a:avLst/>
          </a:prstGeom>
        </p:spPr>
      </p:pic>
      <p:sp>
        <p:nvSpPr>
          <p:cNvPr id="3" name="TextBox 2"/>
          <p:cNvSpPr txBox="1"/>
          <p:nvPr/>
        </p:nvSpPr>
        <p:spPr>
          <a:xfrm>
            <a:off x="685800" y="609600"/>
            <a:ext cx="2160400" cy="584775"/>
          </a:xfrm>
          <a:prstGeom prst="rect">
            <a:avLst/>
          </a:prstGeom>
          <a:noFill/>
        </p:spPr>
        <p:txBody>
          <a:bodyPr wrap="none" rtlCol="0">
            <a:spAutoFit/>
          </a:bodyPr>
          <a:lstStyle/>
          <a:p>
            <a:r>
              <a:rPr lang="en-US" sz="3200" dirty="0" smtClean="0"/>
              <a:t>Skewed BST</a:t>
            </a:r>
            <a:endParaRPr lang="en-US" sz="3200" dirty="0"/>
          </a:p>
        </p:txBody>
      </p:sp>
    </p:spTree>
    <p:extLst>
      <p:ext uri="{BB962C8B-B14F-4D97-AF65-F5344CB8AC3E}">
        <p14:creationId xmlns:p14="http://schemas.microsoft.com/office/powerpoint/2010/main" val="14480979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a:stretch>
            <a:fillRect/>
          </a:stretch>
        </p:blipFill>
        <p:spPr>
          <a:xfrm>
            <a:off x="2057400" y="609600"/>
            <a:ext cx="4943475" cy="952500"/>
          </a:xfrm>
          <a:prstGeom prst="rect">
            <a:avLst/>
          </a:prstGeom>
        </p:spPr>
      </p:pic>
      <p:pic>
        <p:nvPicPr>
          <p:cNvPr id="4" name="Picture 3"/>
          <p:cNvPicPr>
            <a:picLocks noChangeAspect="1"/>
          </p:cNvPicPr>
          <p:nvPr/>
        </p:nvPicPr>
        <p:blipFill>
          <a:blip r:embed="rId3"/>
          <a:stretch>
            <a:fillRect/>
          </a:stretch>
        </p:blipFill>
        <p:spPr>
          <a:xfrm>
            <a:off x="1333499" y="2057400"/>
            <a:ext cx="6391275" cy="4152900"/>
          </a:xfrm>
          <a:prstGeom prst="rect">
            <a:avLst/>
          </a:prstGeom>
        </p:spPr>
      </p:pic>
    </p:spTree>
    <p:extLst>
      <p:ext uri="{BB962C8B-B14F-4D97-AF65-F5344CB8AC3E}">
        <p14:creationId xmlns:p14="http://schemas.microsoft.com/office/powerpoint/2010/main" val="37355485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a:stretch>
            <a:fillRect/>
          </a:stretch>
        </p:blipFill>
        <p:spPr>
          <a:xfrm>
            <a:off x="2278001" y="1"/>
            <a:ext cx="4853176" cy="3352799"/>
          </a:xfrm>
          <a:prstGeom prst="rect">
            <a:avLst/>
          </a:prstGeom>
        </p:spPr>
      </p:pic>
      <p:pic>
        <p:nvPicPr>
          <p:cNvPr id="4" name="Picture 3"/>
          <p:cNvPicPr>
            <a:picLocks noChangeAspect="1"/>
          </p:cNvPicPr>
          <p:nvPr/>
        </p:nvPicPr>
        <p:blipFill>
          <a:blip r:embed="rId3"/>
          <a:stretch>
            <a:fillRect/>
          </a:stretch>
        </p:blipFill>
        <p:spPr>
          <a:xfrm>
            <a:off x="2347912" y="3571875"/>
            <a:ext cx="4783265" cy="3286125"/>
          </a:xfrm>
          <a:prstGeom prst="rect">
            <a:avLst/>
          </a:prstGeom>
        </p:spPr>
      </p:pic>
    </p:spTree>
    <p:extLst>
      <p:ext uri="{BB962C8B-B14F-4D97-AF65-F5344CB8AC3E}">
        <p14:creationId xmlns:p14="http://schemas.microsoft.com/office/powerpoint/2010/main" val="36592211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a:stretch>
            <a:fillRect/>
          </a:stretch>
        </p:blipFill>
        <p:spPr>
          <a:xfrm>
            <a:off x="2362200" y="76201"/>
            <a:ext cx="4572000" cy="3124200"/>
          </a:xfrm>
          <a:prstGeom prst="rect">
            <a:avLst/>
          </a:prstGeom>
        </p:spPr>
      </p:pic>
      <p:pic>
        <p:nvPicPr>
          <p:cNvPr id="4" name="Picture 3"/>
          <p:cNvPicPr>
            <a:picLocks noChangeAspect="1"/>
          </p:cNvPicPr>
          <p:nvPr/>
        </p:nvPicPr>
        <p:blipFill>
          <a:blip r:embed="rId3"/>
          <a:stretch>
            <a:fillRect/>
          </a:stretch>
        </p:blipFill>
        <p:spPr>
          <a:xfrm>
            <a:off x="2382982" y="3352800"/>
            <a:ext cx="4613564" cy="3352800"/>
          </a:xfrm>
          <a:prstGeom prst="rect">
            <a:avLst/>
          </a:prstGeom>
        </p:spPr>
      </p:pic>
    </p:spTree>
    <p:extLst>
      <p:ext uri="{BB962C8B-B14F-4D97-AF65-F5344CB8AC3E}">
        <p14:creationId xmlns:p14="http://schemas.microsoft.com/office/powerpoint/2010/main" val="157434519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a:stretch>
            <a:fillRect/>
          </a:stretch>
        </p:blipFill>
        <p:spPr>
          <a:xfrm>
            <a:off x="2209800" y="76201"/>
            <a:ext cx="4867275" cy="2971800"/>
          </a:xfrm>
          <a:prstGeom prst="rect">
            <a:avLst/>
          </a:prstGeom>
        </p:spPr>
      </p:pic>
      <p:pic>
        <p:nvPicPr>
          <p:cNvPr id="4" name="Picture 3"/>
          <p:cNvPicPr>
            <a:picLocks noChangeAspect="1"/>
          </p:cNvPicPr>
          <p:nvPr/>
        </p:nvPicPr>
        <p:blipFill>
          <a:blip r:embed="rId3"/>
          <a:stretch>
            <a:fillRect/>
          </a:stretch>
        </p:blipFill>
        <p:spPr>
          <a:xfrm>
            <a:off x="2209800" y="3200400"/>
            <a:ext cx="4867275" cy="3505200"/>
          </a:xfrm>
          <a:prstGeom prst="rect">
            <a:avLst/>
          </a:prstGeom>
        </p:spPr>
      </p:pic>
    </p:spTree>
    <p:extLst>
      <p:ext uri="{BB962C8B-B14F-4D97-AF65-F5344CB8AC3E}">
        <p14:creationId xmlns:p14="http://schemas.microsoft.com/office/powerpoint/2010/main" val="3639389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Pre/post increment </a:t>
            </a:r>
            <a:endParaRPr lang="en-US" dirty="0"/>
          </a:p>
        </p:txBody>
      </p:sp>
      <p:sp>
        <p:nvSpPr>
          <p:cNvPr id="3" name="Content Placeholder 2"/>
          <p:cNvSpPr>
            <a:spLocks noGrp="1"/>
          </p:cNvSpPr>
          <p:nvPr>
            <p:ph idx="1"/>
          </p:nvPr>
        </p:nvSpPr>
        <p:spPr/>
        <p:txBody>
          <a:bodyPr/>
          <a:lstStyle/>
          <a:p>
            <a:r>
              <a:rPr lang="en-US" dirty="0" smtClean="0"/>
              <a:t>Example “</a:t>
            </a:r>
            <a:r>
              <a:rPr lang="en-US" dirty="0" smtClean="0">
                <a:solidFill>
                  <a:srgbClr val="FF0000"/>
                </a:solidFill>
              </a:rPr>
              <a:t>operator_pre_post.cpp</a:t>
            </a:r>
            <a:r>
              <a:rPr lang="en-US" dirty="0" smtClean="0"/>
              <a:t>”.</a:t>
            </a:r>
            <a:endParaRPr lang="en-US" dirty="0"/>
          </a:p>
        </p:txBody>
      </p:sp>
    </p:spTree>
    <p:extLst>
      <p:ext uri="{BB962C8B-B14F-4D97-AF65-F5344CB8AC3E}">
        <p14:creationId xmlns:p14="http://schemas.microsoft.com/office/powerpoint/2010/main" val="234568174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p:nvPr>
        </p:nvPicPr>
        <p:blipFill>
          <a:blip r:embed="rId2"/>
          <a:stretch>
            <a:fillRect/>
          </a:stretch>
        </p:blipFill>
        <p:spPr>
          <a:xfrm>
            <a:off x="228600" y="274638"/>
            <a:ext cx="8763000" cy="6354762"/>
          </a:xfrm>
          <a:prstGeom prst="rect">
            <a:avLst/>
          </a:prstGeom>
        </p:spPr>
      </p:pic>
    </p:spTree>
    <p:extLst>
      <p:ext uri="{BB962C8B-B14F-4D97-AF65-F5344CB8AC3E}">
        <p14:creationId xmlns:p14="http://schemas.microsoft.com/office/powerpoint/2010/main" val="257171547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p:txBody>
          <a:bodyPr/>
          <a:lstStyle/>
          <a:p>
            <a:r>
              <a:rPr lang="en-US" dirty="0"/>
              <a:t>Example – 2 build a BST of the keys, 50, 80, 30, 20, 100, 40</a:t>
            </a:r>
          </a:p>
        </p:txBody>
      </p:sp>
      <p:pic>
        <p:nvPicPr>
          <p:cNvPr id="3" name="Picture 2"/>
          <p:cNvPicPr>
            <a:picLocks noChangeAspect="1"/>
          </p:cNvPicPr>
          <p:nvPr/>
        </p:nvPicPr>
        <p:blipFill>
          <a:blip r:embed="rId2"/>
          <a:stretch>
            <a:fillRect/>
          </a:stretch>
        </p:blipFill>
        <p:spPr>
          <a:xfrm>
            <a:off x="304800" y="1447800"/>
            <a:ext cx="8686800" cy="5410200"/>
          </a:xfrm>
          <a:prstGeom prst="rect">
            <a:avLst/>
          </a:prstGeom>
        </p:spPr>
      </p:pic>
    </p:spTree>
    <p:extLst>
      <p:ext uri="{BB962C8B-B14F-4D97-AF65-F5344CB8AC3E}">
        <p14:creationId xmlns:p14="http://schemas.microsoft.com/office/powerpoint/2010/main" val="376913085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noFill/>
        </p:spPr>
        <p:txBody>
          <a:bodyPr lIns="92075" tIns="46038" rIns="92075" bIns="46038"/>
          <a:lstStyle/>
          <a:p>
            <a:r>
              <a:rPr lang="en-US" altLang="en-US" smtClean="0"/>
              <a:t>Scenario</a:t>
            </a:r>
          </a:p>
        </p:txBody>
      </p:sp>
      <p:sp>
        <p:nvSpPr>
          <p:cNvPr id="185347" name="Rectangle 3"/>
          <p:cNvSpPr>
            <a:spLocks noGrp="1" noChangeArrowheads="1"/>
          </p:cNvSpPr>
          <p:nvPr>
            <p:ph type="body" idx="1"/>
          </p:nvPr>
        </p:nvSpPr>
        <p:spPr>
          <a:xfrm>
            <a:off x="685800" y="1651000"/>
            <a:ext cx="7772400" cy="4114800"/>
          </a:xfrm>
          <a:noFill/>
        </p:spPr>
        <p:txBody>
          <a:bodyPr lIns="92075" tIns="46038" rIns="92075" bIns="46038"/>
          <a:lstStyle/>
          <a:p>
            <a:r>
              <a:rPr lang="en-US" altLang="en-US" sz="2800" b="1" smtClean="0"/>
              <a:t>We have a Binary Search Tree</a:t>
            </a:r>
          </a:p>
          <a:p>
            <a:pPr lvl="1"/>
            <a:r>
              <a:rPr lang="en-US" altLang="en-US" sz="2800" b="1" smtClean="0"/>
              <a:t>It can be empty</a:t>
            </a:r>
          </a:p>
          <a:p>
            <a:pPr lvl="1"/>
            <a:r>
              <a:rPr lang="en-US" altLang="en-US" sz="2800" b="1" smtClean="0"/>
              <a:t>Or have some elements in it already</a:t>
            </a:r>
          </a:p>
          <a:p>
            <a:r>
              <a:rPr lang="en-US" altLang="en-US" sz="2800" b="1" smtClean="0"/>
              <a:t>We want to add an element to it</a:t>
            </a:r>
          </a:p>
          <a:p>
            <a:pPr lvl="1"/>
            <a:r>
              <a:rPr lang="en-US" altLang="en-US" sz="2800" b="1" smtClean="0"/>
              <a:t>Inserting/adding involves 2 steps:</a:t>
            </a:r>
          </a:p>
          <a:p>
            <a:pPr lvl="2"/>
            <a:r>
              <a:rPr lang="en-US" altLang="en-US" sz="2800" b="1" smtClean="0"/>
              <a:t>Find the correct location</a:t>
            </a:r>
          </a:p>
          <a:p>
            <a:pPr lvl="2"/>
            <a:r>
              <a:rPr lang="en-US" altLang="en-US" sz="2800" b="1" smtClean="0"/>
              <a:t>Do the steps to add a new node</a:t>
            </a:r>
          </a:p>
          <a:p>
            <a:r>
              <a:rPr lang="en-US" altLang="en-US" sz="2800" b="1" smtClean="0">
                <a:solidFill>
                  <a:srgbClr val="3333FF"/>
                </a:solidFill>
              </a:rPr>
              <a:t>Must maintain “search” structure</a:t>
            </a:r>
          </a:p>
        </p:txBody>
      </p:sp>
    </p:spTree>
    <p:extLst>
      <p:ext uri="{BB962C8B-B14F-4D97-AF65-F5344CB8AC3E}">
        <p14:creationId xmlns:p14="http://schemas.microsoft.com/office/powerpoint/2010/main" val="14228538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a:t>
            </a:r>
            <a:endParaRPr lang="en-US" dirty="0"/>
          </a:p>
        </p:txBody>
      </p:sp>
      <p:sp>
        <p:nvSpPr>
          <p:cNvPr id="3" name="Content Placeholder 2"/>
          <p:cNvSpPr>
            <a:spLocks noGrp="1"/>
          </p:cNvSpPr>
          <p:nvPr>
            <p:ph idx="1"/>
          </p:nvPr>
        </p:nvSpPr>
        <p:spPr/>
        <p:txBody>
          <a:bodyPr/>
          <a:lstStyle/>
          <a:p>
            <a:r>
              <a:rPr lang="en-US" dirty="0" smtClean="0"/>
              <a:t>Searching 40 in binary search tree</a:t>
            </a:r>
            <a:endParaRPr lang="en-US" dirty="0"/>
          </a:p>
        </p:txBody>
      </p:sp>
      <p:pic>
        <p:nvPicPr>
          <p:cNvPr id="4" name="Picture 3"/>
          <p:cNvPicPr>
            <a:picLocks noChangeAspect="1"/>
          </p:cNvPicPr>
          <p:nvPr/>
        </p:nvPicPr>
        <p:blipFill>
          <a:blip r:embed="rId2"/>
          <a:stretch>
            <a:fillRect/>
          </a:stretch>
        </p:blipFill>
        <p:spPr>
          <a:xfrm>
            <a:off x="457200" y="2205830"/>
            <a:ext cx="8229600" cy="4423570"/>
          </a:xfrm>
          <a:prstGeom prst="rect">
            <a:avLst/>
          </a:prstGeom>
        </p:spPr>
      </p:pic>
    </p:spTree>
    <p:extLst>
      <p:ext uri="{BB962C8B-B14F-4D97-AF65-F5344CB8AC3E}">
        <p14:creationId xmlns:p14="http://schemas.microsoft.com/office/powerpoint/2010/main" val="79006438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87395" name="Oval 3"/>
          <p:cNvSpPr>
            <a:spLocks noChangeArrowheads="1"/>
          </p:cNvSpPr>
          <p:nvPr/>
        </p:nvSpPr>
        <p:spPr bwMode="auto">
          <a:xfrm>
            <a:off x="3406775" y="2506663"/>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12</a:t>
            </a:r>
          </a:p>
        </p:txBody>
      </p:sp>
      <p:sp>
        <p:nvSpPr>
          <p:cNvPr id="187396" name="Oval 4"/>
          <p:cNvSpPr>
            <a:spLocks noChangeArrowheads="1"/>
          </p:cNvSpPr>
          <p:nvPr/>
        </p:nvSpPr>
        <p:spPr bwMode="auto">
          <a:xfrm>
            <a:off x="1895475" y="3649663"/>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3</a:t>
            </a:r>
          </a:p>
        </p:txBody>
      </p:sp>
      <p:sp>
        <p:nvSpPr>
          <p:cNvPr id="187397" name="Oval 5"/>
          <p:cNvSpPr>
            <a:spLocks noChangeArrowheads="1"/>
          </p:cNvSpPr>
          <p:nvPr/>
        </p:nvSpPr>
        <p:spPr bwMode="auto">
          <a:xfrm>
            <a:off x="2914650" y="492283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7</a:t>
            </a:r>
          </a:p>
        </p:txBody>
      </p:sp>
      <p:sp>
        <p:nvSpPr>
          <p:cNvPr id="187398" name="Oval 6"/>
          <p:cNvSpPr>
            <a:spLocks noChangeArrowheads="1"/>
          </p:cNvSpPr>
          <p:nvPr/>
        </p:nvSpPr>
        <p:spPr bwMode="auto">
          <a:xfrm>
            <a:off x="5013325" y="355917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41</a:t>
            </a:r>
          </a:p>
        </p:txBody>
      </p:sp>
      <p:sp>
        <p:nvSpPr>
          <p:cNvPr id="187399" name="Oval 7"/>
          <p:cNvSpPr>
            <a:spLocks noChangeArrowheads="1"/>
          </p:cNvSpPr>
          <p:nvPr/>
        </p:nvSpPr>
        <p:spPr bwMode="auto">
          <a:xfrm>
            <a:off x="5943600" y="471328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98</a:t>
            </a:r>
          </a:p>
        </p:txBody>
      </p:sp>
      <p:sp>
        <p:nvSpPr>
          <p:cNvPr id="187400" name="Line 8"/>
          <p:cNvSpPr>
            <a:spLocks noChangeShapeType="1"/>
          </p:cNvSpPr>
          <p:nvPr/>
        </p:nvSpPr>
        <p:spPr bwMode="auto">
          <a:xfrm flipH="1">
            <a:off x="2579688" y="3103563"/>
            <a:ext cx="914400" cy="53975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401" name="Line 9"/>
          <p:cNvSpPr>
            <a:spLocks noChangeShapeType="1"/>
          </p:cNvSpPr>
          <p:nvPr/>
        </p:nvSpPr>
        <p:spPr bwMode="auto">
          <a:xfrm>
            <a:off x="2611438" y="4305300"/>
            <a:ext cx="525462" cy="6000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402" name="Line 10"/>
          <p:cNvSpPr>
            <a:spLocks noChangeShapeType="1"/>
          </p:cNvSpPr>
          <p:nvPr/>
        </p:nvSpPr>
        <p:spPr bwMode="auto">
          <a:xfrm>
            <a:off x="4230688" y="3121025"/>
            <a:ext cx="838200" cy="5238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403" name="Line 11"/>
          <p:cNvSpPr>
            <a:spLocks noChangeShapeType="1"/>
          </p:cNvSpPr>
          <p:nvPr/>
        </p:nvSpPr>
        <p:spPr bwMode="auto">
          <a:xfrm>
            <a:off x="5715000" y="4244975"/>
            <a:ext cx="479425" cy="4349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7404" name="Rectangle 12"/>
          <p:cNvSpPr>
            <a:spLocks noChangeArrowheads="1"/>
          </p:cNvSpPr>
          <p:nvPr/>
        </p:nvSpPr>
        <p:spPr bwMode="auto">
          <a:xfrm>
            <a:off x="5634038" y="2201863"/>
            <a:ext cx="18049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800"/>
              <a:t>Start with</a:t>
            </a:r>
            <a:br>
              <a:rPr lang="en-US" altLang="en-US" sz="2800"/>
            </a:br>
            <a:r>
              <a:rPr lang="en-US" altLang="en-US" sz="2800"/>
              <a:t>this tree</a:t>
            </a:r>
          </a:p>
        </p:txBody>
      </p:sp>
    </p:spTree>
    <p:extLst>
      <p:ext uri="{BB962C8B-B14F-4D97-AF65-F5344CB8AC3E}">
        <p14:creationId xmlns:p14="http://schemas.microsoft.com/office/powerpoint/2010/main" val="29640544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89443" name="Oval 3"/>
          <p:cNvSpPr>
            <a:spLocks noChangeArrowheads="1"/>
          </p:cNvSpPr>
          <p:nvPr/>
        </p:nvSpPr>
        <p:spPr bwMode="auto">
          <a:xfrm>
            <a:off x="3406775" y="2506663"/>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12</a:t>
            </a:r>
          </a:p>
        </p:txBody>
      </p:sp>
      <p:sp>
        <p:nvSpPr>
          <p:cNvPr id="189444" name="Oval 4"/>
          <p:cNvSpPr>
            <a:spLocks noChangeArrowheads="1"/>
          </p:cNvSpPr>
          <p:nvPr/>
        </p:nvSpPr>
        <p:spPr bwMode="auto">
          <a:xfrm>
            <a:off x="1895475" y="3649663"/>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3</a:t>
            </a:r>
          </a:p>
        </p:txBody>
      </p:sp>
      <p:sp>
        <p:nvSpPr>
          <p:cNvPr id="189445" name="Oval 5"/>
          <p:cNvSpPr>
            <a:spLocks noChangeArrowheads="1"/>
          </p:cNvSpPr>
          <p:nvPr/>
        </p:nvSpPr>
        <p:spPr bwMode="auto">
          <a:xfrm>
            <a:off x="2914650" y="492283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7</a:t>
            </a:r>
          </a:p>
        </p:txBody>
      </p:sp>
      <p:sp>
        <p:nvSpPr>
          <p:cNvPr id="189446" name="Oval 6"/>
          <p:cNvSpPr>
            <a:spLocks noChangeArrowheads="1"/>
          </p:cNvSpPr>
          <p:nvPr/>
        </p:nvSpPr>
        <p:spPr bwMode="auto">
          <a:xfrm>
            <a:off x="5013325" y="355917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41</a:t>
            </a:r>
          </a:p>
        </p:txBody>
      </p:sp>
      <p:sp>
        <p:nvSpPr>
          <p:cNvPr id="189447" name="Oval 7"/>
          <p:cNvSpPr>
            <a:spLocks noChangeArrowheads="1"/>
          </p:cNvSpPr>
          <p:nvPr/>
        </p:nvSpPr>
        <p:spPr bwMode="auto">
          <a:xfrm>
            <a:off x="6048375" y="480218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98</a:t>
            </a:r>
          </a:p>
        </p:txBody>
      </p:sp>
      <p:sp>
        <p:nvSpPr>
          <p:cNvPr id="189448" name="Line 8"/>
          <p:cNvSpPr>
            <a:spLocks noChangeShapeType="1"/>
          </p:cNvSpPr>
          <p:nvPr/>
        </p:nvSpPr>
        <p:spPr bwMode="auto">
          <a:xfrm flipH="1">
            <a:off x="2579688" y="3103563"/>
            <a:ext cx="914400" cy="53975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449" name="Line 9"/>
          <p:cNvSpPr>
            <a:spLocks noChangeShapeType="1"/>
          </p:cNvSpPr>
          <p:nvPr/>
        </p:nvSpPr>
        <p:spPr bwMode="auto">
          <a:xfrm>
            <a:off x="2611438" y="4305300"/>
            <a:ext cx="525462" cy="6000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450" name="Line 10"/>
          <p:cNvSpPr>
            <a:spLocks noChangeShapeType="1"/>
          </p:cNvSpPr>
          <p:nvPr/>
        </p:nvSpPr>
        <p:spPr bwMode="auto">
          <a:xfrm>
            <a:off x="4230688" y="3121025"/>
            <a:ext cx="838200" cy="5238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451" name="Line 11"/>
          <p:cNvSpPr>
            <a:spLocks noChangeShapeType="1"/>
          </p:cNvSpPr>
          <p:nvPr/>
        </p:nvSpPr>
        <p:spPr bwMode="auto">
          <a:xfrm>
            <a:off x="5715000" y="4244975"/>
            <a:ext cx="509588" cy="5111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9452" name="Rectangle 12"/>
          <p:cNvSpPr>
            <a:spLocks noChangeArrowheads="1"/>
          </p:cNvSpPr>
          <p:nvPr/>
        </p:nvSpPr>
        <p:spPr bwMode="auto">
          <a:xfrm>
            <a:off x="5634038" y="2201863"/>
            <a:ext cx="23971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800"/>
              <a:t>Where would</a:t>
            </a:r>
          </a:p>
          <a:p>
            <a:pPr>
              <a:spcBef>
                <a:spcPct val="0"/>
              </a:spcBef>
              <a:buFontTx/>
              <a:buNone/>
            </a:pPr>
            <a:r>
              <a:rPr lang="en-US" altLang="en-US" sz="2800"/>
              <a:t>4 be added?</a:t>
            </a:r>
          </a:p>
        </p:txBody>
      </p:sp>
    </p:spTree>
    <p:extLst>
      <p:ext uri="{BB962C8B-B14F-4D97-AF65-F5344CB8AC3E}">
        <p14:creationId xmlns:p14="http://schemas.microsoft.com/office/powerpoint/2010/main" val="139178613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91491" name="Oval 3"/>
          <p:cNvSpPr>
            <a:spLocks noChangeArrowheads="1"/>
          </p:cNvSpPr>
          <p:nvPr/>
        </p:nvSpPr>
        <p:spPr bwMode="auto">
          <a:xfrm>
            <a:off x="3346450" y="274637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12</a:t>
            </a:r>
          </a:p>
        </p:txBody>
      </p:sp>
      <p:sp>
        <p:nvSpPr>
          <p:cNvPr id="191492" name="Oval 4"/>
          <p:cNvSpPr>
            <a:spLocks noChangeArrowheads="1"/>
          </p:cNvSpPr>
          <p:nvPr/>
        </p:nvSpPr>
        <p:spPr bwMode="auto">
          <a:xfrm>
            <a:off x="1835150" y="388937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3</a:t>
            </a:r>
          </a:p>
        </p:txBody>
      </p:sp>
      <p:sp>
        <p:nvSpPr>
          <p:cNvPr id="191493" name="Oval 5"/>
          <p:cNvSpPr>
            <a:spLocks noChangeArrowheads="1"/>
          </p:cNvSpPr>
          <p:nvPr/>
        </p:nvSpPr>
        <p:spPr bwMode="auto">
          <a:xfrm>
            <a:off x="2854325" y="5162550"/>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7</a:t>
            </a:r>
          </a:p>
        </p:txBody>
      </p:sp>
      <p:sp>
        <p:nvSpPr>
          <p:cNvPr id="191494" name="Oval 6"/>
          <p:cNvSpPr>
            <a:spLocks noChangeArrowheads="1"/>
          </p:cNvSpPr>
          <p:nvPr/>
        </p:nvSpPr>
        <p:spPr bwMode="auto">
          <a:xfrm>
            <a:off x="4953000" y="379888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41</a:t>
            </a:r>
          </a:p>
        </p:txBody>
      </p:sp>
      <p:sp>
        <p:nvSpPr>
          <p:cNvPr id="191495" name="Oval 7"/>
          <p:cNvSpPr>
            <a:spLocks noChangeArrowheads="1"/>
          </p:cNvSpPr>
          <p:nvPr/>
        </p:nvSpPr>
        <p:spPr bwMode="auto">
          <a:xfrm>
            <a:off x="5897563" y="498157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98</a:t>
            </a:r>
          </a:p>
        </p:txBody>
      </p:sp>
      <p:sp>
        <p:nvSpPr>
          <p:cNvPr id="191496" name="Line 8"/>
          <p:cNvSpPr>
            <a:spLocks noChangeShapeType="1"/>
          </p:cNvSpPr>
          <p:nvPr/>
        </p:nvSpPr>
        <p:spPr bwMode="auto">
          <a:xfrm flipH="1">
            <a:off x="2519363" y="3343275"/>
            <a:ext cx="914400" cy="53975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1497" name="Line 9"/>
          <p:cNvSpPr>
            <a:spLocks noChangeShapeType="1"/>
          </p:cNvSpPr>
          <p:nvPr/>
        </p:nvSpPr>
        <p:spPr bwMode="auto">
          <a:xfrm>
            <a:off x="2551113" y="4545013"/>
            <a:ext cx="525462" cy="6000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1498" name="Line 10"/>
          <p:cNvSpPr>
            <a:spLocks noChangeShapeType="1"/>
          </p:cNvSpPr>
          <p:nvPr/>
        </p:nvSpPr>
        <p:spPr bwMode="auto">
          <a:xfrm>
            <a:off x="4170363" y="3360738"/>
            <a:ext cx="838200" cy="5238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1499" name="Line 11"/>
          <p:cNvSpPr>
            <a:spLocks noChangeShapeType="1"/>
          </p:cNvSpPr>
          <p:nvPr/>
        </p:nvSpPr>
        <p:spPr bwMode="auto">
          <a:xfrm>
            <a:off x="5654675" y="4484688"/>
            <a:ext cx="479425" cy="449262"/>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1500" name="Rectangle 12"/>
          <p:cNvSpPr>
            <a:spLocks noChangeArrowheads="1"/>
          </p:cNvSpPr>
          <p:nvPr/>
        </p:nvSpPr>
        <p:spPr bwMode="auto">
          <a:xfrm>
            <a:off x="5634038" y="2201863"/>
            <a:ext cx="23796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800"/>
              <a:t>To the top</a:t>
            </a:r>
            <a:br>
              <a:rPr lang="en-US" altLang="en-US" sz="2800"/>
            </a:br>
            <a:r>
              <a:rPr lang="en-US" altLang="en-US" sz="2800"/>
              <a:t>doesn’t work</a:t>
            </a:r>
          </a:p>
        </p:txBody>
      </p:sp>
      <p:sp>
        <p:nvSpPr>
          <p:cNvPr id="191501" name="Oval 13"/>
          <p:cNvSpPr>
            <a:spLocks noChangeArrowheads="1"/>
          </p:cNvSpPr>
          <p:nvPr/>
        </p:nvSpPr>
        <p:spPr bwMode="auto">
          <a:xfrm>
            <a:off x="2212975" y="1552575"/>
            <a:ext cx="879475" cy="6858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rPr>
              <a:t>4</a:t>
            </a:r>
          </a:p>
        </p:txBody>
      </p:sp>
      <p:sp>
        <p:nvSpPr>
          <p:cNvPr id="191502" name="Line 14"/>
          <p:cNvSpPr>
            <a:spLocks noChangeShapeType="1"/>
          </p:cNvSpPr>
          <p:nvPr/>
        </p:nvSpPr>
        <p:spPr bwMode="auto">
          <a:xfrm>
            <a:off x="2928938" y="2208213"/>
            <a:ext cx="525462" cy="600075"/>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23919924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93539" name="Oval 3"/>
          <p:cNvSpPr>
            <a:spLocks noChangeArrowheads="1"/>
          </p:cNvSpPr>
          <p:nvPr/>
        </p:nvSpPr>
        <p:spPr bwMode="auto">
          <a:xfrm>
            <a:off x="3676650" y="174148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12</a:t>
            </a:r>
          </a:p>
        </p:txBody>
      </p:sp>
      <p:sp>
        <p:nvSpPr>
          <p:cNvPr id="193540" name="Oval 4"/>
          <p:cNvSpPr>
            <a:spLocks noChangeArrowheads="1"/>
          </p:cNvSpPr>
          <p:nvPr/>
        </p:nvSpPr>
        <p:spPr bwMode="auto">
          <a:xfrm>
            <a:off x="1011238" y="393382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3</a:t>
            </a:r>
          </a:p>
        </p:txBody>
      </p:sp>
      <p:sp>
        <p:nvSpPr>
          <p:cNvPr id="193541" name="Oval 5"/>
          <p:cNvSpPr>
            <a:spLocks noChangeArrowheads="1"/>
          </p:cNvSpPr>
          <p:nvPr/>
        </p:nvSpPr>
        <p:spPr bwMode="auto">
          <a:xfrm>
            <a:off x="2030413" y="5207000"/>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7</a:t>
            </a:r>
          </a:p>
        </p:txBody>
      </p:sp>
      <p:sp>
        <p:nvSpPr>
          <p:cNvPr id="193542" name="Oval 6"/>
          <p:cNvSpPr>
            <a:spLocks noChangeArrowheads="1"/>
          </p:cNvSpPr>
          <p:nvPr/>
        </p:nvSpPr>
        <p:spPr bwMode="auto">
          <a:xfrm>
            <a:off x="5283200" y="2794000"/>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41</a:t>
            </a:r>
          </a:p>
        </p:txBody>
      </p:sp>
      <p:sp>
        <p:nvSpPr>
          <p:cNvPr id="193543" name="Oval 7"/>
          <p:cNvSpPr>
            <a:spLocks noChangeArrowheads="1"/>
          </p:cNvSpPr>
          <p:nvPr/>
        </p:nvSpPr>
        <p:spPr bwMode="auto">
          <a:xfrm>
            <a:off x="6256338" y="390207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98</a:t>
            </a:r>
          </a:p>
        </p:txBody>
      </p:sp>
      <p:sp>
        <p:nvSpPr>
          <p:cNvPr id="193544" name="Line 8"/>
          <p:cNvSpPr>
            <a:spLocks noChangeShapeType="1"/>
          </p:cNvSpPr>
          <p:nvPr/>
        </p:nvSpPr>
        <p:spPr bwMode="auto">
          <a:xfrm flipH="1">
            <a:off x="2773363" y="2338388"/>
            <a:ext cx="914400" cy="53975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45" name="Line 9"/>
          <p:cNvSpPr>
            <a:spLocks noChangeShapeType="1"/>
          </p:cNvSpPr>
          <p:nvPr/>
        </p:nvSpPr>
        <p:spPr bwMode="auto">
          <a:xfrm>
            <a:off x="1727200" y="4589463"/>
            <a:ext cx="525463" cy="6000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46" name="Line 10"/>
          <p:cNvSpPr>
            <a:spLocks noChangeShapeType="1"/>
          </p:cNvSpPr>
          <p:nvPr/>
        </p:nvSpPr>
        <p:spPr bwMode="auto">
          <a:xfrm>
            <a:off x="4500563" y="2355850"/>
            <a:ext cx="838200" cy="5238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47" name="Line 11"/>
          <p:cNvSpPr>
            <a:spLocks noChangeShapeType="1"/>
          </p:cNvSpPr>
          <p:nvPr/>
        </p:nvSpPr>
        <p:spPr bwMode="auto">
          <a:xfrm>
            <a:off x="5984875" y="3479800"/>
            <a:ext cx="433388" cy="39052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548" name="Rectangle 12"/>
          <p:cNvSpPr>
            <a:spLocks noChangeArrowheads="1"/>
          </p:cNvSpPr>
          <p:nvPr/>
        </p:nvSpPr>
        <p:spPr bwMode="auto">
          <a:xfrm>
            <a:off x="3341688" y="4046538"/>
            <a:ext cx="23796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800"/>
              <a:t>In the middle</a:t>
            </a:r>
            <a:br>
              <a:rPr lang="en-US" altLang="en-US" sz="2800"/>
            </a:br>
            <a:r>
              <a:rPr lang="en-US" altLang="en-US" sz="2800"/>
              <a:t>doesn’t work</a:t>
            </a:r>
          </a:p>
        </p:txBody>
      </p:sp>
      <p:sp>
        <p:nvSpPr>
          <p:cNvPr id="193549" name="Oval 13"/>
          <p:cNvSpPr>
            <a:spLocks noChangeArrowheads="1"/>
          </p:cNvSpPr>
          <p:nvPr/>
        </p:nvSpPr>
        <p:spPr bwMode="auto">
          <a:xfrm>
            <a:off x="2182813" y="2900363"/>
            <a:ext cx="879475" cy="6858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rPr>
              <a:t>4</a:t>
            </a:r>
          </a:p>
        </p:txBody>
      </p:sp>
      <p:sp>
        <p:nvSpPr>
          <p:cNvPr id="193550" name="Line 14"/>
          <p:cNvSpPr>
            <a:spLocks noChangeShapeType="1"/>
          </p:cNvSpPr>
          <p:nvPr/>
        </p:nvSpPr>
        <p:spPr bwMode="auto">
          <a:xfrm flipH="1">
            <a:off x="1654175" y="3511550"/>
            <a:ext cx="600075" cy="404813"/>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2356629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95587" name="Oval 3"/>
          <p:cNvSpPr>
            <a:spLocks noChangeArrowheads="1"/>
          </p:cNvSpPr>
          <p:nvPr/>
        </p:nvSpPr>
        <p:spPr bwMode="auto">
          <a:xfrm>
            <a:off x="3676650" y="174148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12</a:t>
            </a:r>
          </a:p>
        </p:txBody>
      </p:sp>
      <p:sp>
        <p:nvSpPr>
          <p:cNvPr id="195588" name="Oval 4"/>
          <p:cNvSpPr>
            <a:spLocks noChangeArrowheads="1"/>
          </p:cNvSpPr>
          <p:nvPr/>
        </p:nvSpPr>
        <p:spPr bwMode="auto">
          <a:xfrm>
            <a:off x="1323975" y="2854325"/>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3</a:t>
            </a:r>
          </a:p>
        </p:txBody>
      </p:sp>
      <p:sp>
        <p:nvSpPr>
          <p:cNvPr id="195589" name="Oval 5"/>
          <p:cNvSpPr>
            <a:spLocks noChangeArrowheads="1"/>
          </p:cNvSpPr>
          <p:nvPr/>
        </p:nvSpPr>
        <p:spPr bwMode="auto">
          <a:xfrm>
            <a:off x="3063875" y="4141788"/>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7</a:t>
            </a:r>
          </a:p>
        </p:txBody>
      </p:sp>
      <p:sp>
        <p:nvSpPr>
          <p:cNvPr id="195590" name="Oval 6"/>
          <p:cNvSpPr>
            <a:spLocks noChangeArrowheads="1"/>
          </p:cNvSpPr>
          <p:nvPr/>
        </p:nvSpPr>
        <p:spPr bwMode="auto">
          <a:xfrm>
            <a:off x="5283200" y="2794000"/>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41</a:t>
            </a:r>
          </a:p>
        </p:txBody>
      </p:sp>
      <p:sp>
        <p:nvSpPr>
          <p:cNvPr id="195591" name="Oval 7"/>
          <p:cNvSpPr>
            <a:spLocks noChangeArrowheads="1"/>
          </p:cNvSpPr>
          <p:nvPr/>
        </p:nvSpPr>
        <p:spPr bwMode="auto">
          <a:xfrm>
            <a:off x="6467475" y="4037013"/>
            <a:ext cx="879475" cy="6858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t>98</a:t>
            </a:r>
          </a:p>
        </p:txBody>
      </p:sp>
      <p:sp>
        <p:nvSpPr>
          <p:cNvPr id="195592" name="Line 8"/>
          <p:cNvSpPr>
            <a:spLocks noChangeShapeType="1"/>
          </p:cNvSpPr>
          <p:nvPr/>
        </p:nvSpPr>
        <p:spPr bwMode="auto">
          <a:xfrm flipH="1">
            <a:off x="2070100" y="2338388"/>
            <a:ext cx="1617663" cy="53975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593" name="Line 9"/>
          <p:cNvSpPr>
            <a:spLocks noChangeShapeType="1"/>
          </p:cNvSpPr>
          <p:nvPr/>
        </p:nvSpPr>
        <p:spPr bwMode="auto">
          <a:xfrm>
            <a:off x="2251075" y="3433763"/>
            <a:ext cx="1035050" cy="690562"/>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594" name="Line 10"/>
          <p:cNvSpPr>
            <a:spLocks noChangeShapeType="1"/>
          </p:cNvSpPr>
          <p:nvPr/>
        </p:nvSpPr>
        <p:spPr bwMode="auto">
          <a:xfrm>
            <a:off x="4500563" y="2355850"/>
            <a:ext cx="838200" cy="523875"/>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595" name="Line 11"/>
          <p:cNvSpPr>
            <a:spLocks noChangeShapeType="1"/>
          </p:cNvSpPr>
          <p:nvPr/>
        </p:nvSpPr>
        <p:spPr bwMode="auto">
          <a:xfrm>
            <a:off x="5984875" y="3479800"/>
            <a:ext cx="568325" cy="4953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5596" name="Rectangle 12"/>
          <p:cNvSpPr>
            <a:spLocks noChangeArrowheads="1"/>
          </p:cNvSpPr>
          <p:nvPr/>
        </p:nvSpPr>
        <p:spPr bwMode="auto">
          <a:xfrm>
            <a:off x="4048125" y="5035550"/>
            <a:ext cx="24987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800"/>
              <a:t>At the bottom</a:t>
            </a:r>
            <a:br>
              <a:rPr lang="en-US" altLang="en-US" sz="2800"/>
            </a:br>
            <a:r>
              <a:rPr lang="en-US" altLang="en-US" sz="2800"/>
              <a:t>DOES work!</a:t>
            </a:r>
          </a:p>
        </p:txBody>
      </p:sp>
      <p:sp>
        <p:nvSpPr>
          <p:cNvPr id="195597" name="Oval 13"/>
          <p:cNvSpPr>
            <a:spLocks noChangeArrowheads="1"/>
          </p:cNvSpPr>
          <p:nvPr/>
        </p:nvSpPr>
        <p:spPr bwMode="auto">
          <a:xfrm>
            <a:off x="1897063" y="5164138"/>
            <a:ext cx="879475" cy="6858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rPr>
              <a:t>4</a:t>
            </a:r>
          </a:p>
        </p:txBody>
      </p:sp>
      <p:sp>
        <p:nvSpPr>
          <p:cNvPr id="195598" name="Line 14"/>
          <p:cNvSpPr>
            <a:spLocks noChangeShapeType="1"/>
          </p:cNvSpPr>
          <p:nvPr/>
        </p:nvSpPr>
        <p:spPr bwMode="auto">
          <a:xfrm flipH="1">
            <a:off x="2538413" y="4756150"/>
            <a:ext cx="600075" cy="404813"/>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5043963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97635" name="Rectangle 3"/>
          <p:cNvSpPr>
            <a:spLocks noGrp="1" noChangeArrowheads="1"/>
          </p:cNvSpPr>
          <p:nvPr>
            <p:ph type="body" idx="1"/>
          </p:nvPr>
        </p:nvSpPr>
        <p:spPr>
          <a:noFill/>
        </p:spPr>
        <p:txBody>
          <a:bodyPr lIns="92075" tIns="46038" rIns="92075" bIns="46038">
            <a:normAutofit lnSpcReduction="10000"/>
          </a:bodyPr>
          <a:lstStyle/>
          <a:p>
            <a:r>
              <a:rPr lang="en-US" altLang="en-US" b="1" smtClean="0"/>
              <a:t>Must maintain “search” structure</a:t>
            </a:r>
          </a:p>
          <a:p>
            <a:pPr lvl="1"/>
            <a:r>
              <a:rPr lang="en-US" altLang="en-US" b="1" smtClean="0"/>
              <a:t>Everything to left is less than current</a:t>
            </a:r>
          </a:p>
          <a:p>
            <a:pPr lvl="1"/>
            <a:r>
              <a:rPr lang="en-US" altLang="en-US" b="1" smtClean="0"/>
              <a:t>Everything to right is greater than current</a:t>
            </a:r>
          </a:p>
          <a:p>
            <a:endParaRPr lang="en-US" altLang="en-US" b="1" smtClean="0"/>
          </a:p>
          <a:p>
            <a:r>
              <a:rPr lang="en-US" altLang="en-US" b="1" smtClean="0"/>
              <a:t>Adding at the “bottom” guarantees </a:t>
            </a:r>
            <a:br>
              <a:rPr lang="en-US" altLang="en-US" b="1" smtClean="0"/>
            </a:br>
            <a:r>
              <a:rPr lang="en-US" altLang="en-US" b="1" smtClean="0"/>
              <a:t>we keep search structure.</a:t>
            </a:r>
          </a:p>
          <a:p>
            <a:endParaRPr lang="en-US" altLang="en-US" b="1" smtClean="0"/>
          </a:p>
          <a:p>
            <a:r>
              <a:rPr lang="en-US" altLang="en-US" b="1" smtClean="0"/>
              <a:t>We’ll recurse to get to the “bottom” </a:t>
            </a:r>
            <a:br>
              <a:rPr lang="en-US" altLang="en-US" b="1" smtClean="0"/>
            </a:br>
            <a:r>
              <a:rPr lang="en-US" altLang="en-US" b="1" smtClean="0"/>
              <a:t>(i.e. when current = nil)</a:t>
            </a:r>
          </a:p>
        </p:txBody>
      </p:sp>
    </p:spTree>
    <p:extLst>
      <p:ext uri="{BB962C8B-B14F-4D97-AF65-F5344CB8AC3E}">
        <p14:creationId xmlns:p14="http://schemas.microsoft.com/office/powerpoint/2010/main" val="28233553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Restrictions</a:t>
            </a:r>
            <a:endParaRPr lang="en-US" dirty="0"/>
          </a:p>
        </p:txBody>
      </p:sp>
      <p:sp>
        <p:nvSpPr>
          <p:cNvPr id="3" name="Content Placeholder 2"/>
          <p:cNvSpPr>
            <a:spLocks noGrp="1"/>
          </p:cNvSpPr>
          <p:nvPr>
            <p:ph idx="1"/>
          </p:nvPr>
        </p:nvSpPr>
        <p:spPr/>
        <p:txBody>
          <a:bodyPr/>
          <a:lstStyle/>
          <a:p>
            <a:r>
              <a:rPr lang="en-US" dirty="0" smtClean="0"/>
              <a:t>Operator precedence cant be altered.</a:t>
            </a:r>
          </a:p>
          <a:p>
            <a:r>
              <a:rPr lang="en-US" dirty="0" smtClean="0"/>
              <a:t>You cant change the number of operands that an operator takes.</a:t>
            </a:r>
          </a:p>
          <a:p>
            <a:r>
              <a:rPr lang="en-US" dirty="0" smtClean="0"/>
              <a:t>. :: .* ? cant be overloaded. </a:t>
            </a:r>
            <a:endParaRPr lang="en-US" dirty="0"/>
          </a:p>
        </p:txBody>
      </p:sp>
    </p:spTree>
    <p:extLst>
      <p:ext uri="{BB962C8B-B14F-4D97-AF65-F5344CB8AC3E}">
        <p14:creationId xmlns:p14="http://schemas.microsoft.com/office/powerpoint/2010/main" val="26653887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noFill/>
        </p:spPr>
        <p:txBody>
          <a:bodyPr lIns="92075" tIns="46038" rIns="92075" bIns="46038"/>
          <a:lstStyle/>
          <a:p>
            <a:r>
              <a:rPr lang="en-US" altLang="en-US" smtClean="0"/>
              <a:t>Finding the Correct Location</a:t>
            </a:r>
          </a:p>
        </p:txBody>
      </p:sp>
      <p:sp>
        <p:nvSpPr>
          <p:cNvPr id="199683" name="Rectangle 3"/>
          <p:cNvSpPr>
            <a:spLocks noGrp="1" noChangeArrowheads="1"/>
          </p:cNvSpPr>
          <p:nvPr>
            <p:ph type="body" idx="1"/>
          </p:nvPr>
        </p:nvSpPr>
        <p:spPr>
          <a:xfrm>
            <a:off x="685800" y="1981200"/>
            <a:ext cx="8012113" cy="4114800"/>
          </a:xfrm>
          <a:noFill/>
        </p:spPr>
        <p:txBody>
          <a:bodyPr lIns="92075" tIns="46038" rIns="92075" bIns="46038">
            <a:normAutofit fontScale="77500" lnSpcReduction="20000"/>
          </a:bodyPr>
          <a:lstStyle/>
          <a:p>
            <a:pPr>
              <a:buFontTx/>
              <a:buNone/>
            </a:pPr>
            <a:r>
              <a:rPr lang="en-US" altLang="en-US" b="1" smtClean="0">
                <a:latin typeface="Courier New" panose="02070309020205020404" pitchFamily="49" charset="0"/>
              </a:rPr>
              <a:t>if (current = nil)</a:t>
            </a:r>
          </a:p>
          <a:p>
            <a:pPr>
              <a:buFontTx/>
              <a:buNone/>
            </a:pPr>
            <a:r>
              <a:rPr lang="en-US" altLang="en-US" b="1" smtClean="0">
                <a:latin typeface="Courier New" panose="02070309020205020404" pitchFamily="49" charset="0"/>
              </a:rPr>
              <a:t>  DO “ADD NODE” WORK HERE</a:t>
            </a:r>
          </a:p>
          <a:p>
            <a:pPr>
              <a:buFontTx/>
              <a:buNone/>
            </a:pPr>
            <a:r>
              <a:rPr lang="en-US" altLang="en-US" b="1" smtClean="0">
                <a:latin typeface="Courier New" panose="02070309020205020404" pitchFamily="49" charset="0"/>
              </a:rPr>
              <a:t>elseif (current^.data &gt; value_to_add) then</a:t>
            </a:r>
          </a:p>
          <a:p>
            <a:pPr>
              <a:buFontTx/>
              <a:buNone/>
            </a:pPr>
            <a:r>
              <a:rPr lang="en-US" altLang="en-US" b="1" smtClean="0">
                <a:latin typeface="Courier New" panose="02070309020205020404" pitchFamily="49" charset="0"/>
              </a:rPr>
              <a:t>  // recurse left</a:t>
            </a:r>
          </a:p>
          <a:p>
            <a:pPr>
              <a:buFontTx/>
              <a:buNone/>
            </a:pPr>
            <a:r>
              <a:rPr lang="en-US" altLang="en-US" b="1" smtClean="0">
                <a:latin typeface="Courier New" panose="02070309020205020404" pitchFamily="49" charset="0"/>
              </a:rPr>
              <a:t>  Insert(current^.left, value_to_add)</a:t>
            </a:r>
          </a:p>
          <a:p>
            <a:pPr>
              <a:buFontTx/>
              <a:buNone/>
            </a:pPr>
            <a:r>
              <a:rPr lang="en-US" altLang="en-US" b="1" smtClean="0">
                <a:latin typeface="Courier New" panose="02070309020205020404" pitchFamily="49" charset="0"/>
              </a:rPr>
              <a:t>else</a:t>
            </a:r>
          </a:p>
          <a:p>
            <a:pPr>
              <a:buFontTx/>
              <a:buNone/>
            </a:pPr>
            <a:r>
              <a:rPr lang="en-US" altLang="en-US" b="1" smtClean="0">
                <a:latin typeface="Courier New" panose="02070309020205020404" pitchFamily="49" charset="0"/>
              </a:rPr>
              <a:t>  // recurse right</a:t>
            </a:r>
          </a:p>
          <a:p>
            <a:pPr>
              <a:buFontTx/>
              <a:buNone/>
            </a:pPr>
            <a:r>
              <a:rPr lang="en-US" altLang="en-US" b="1" smtClean="0">
                <a:latin typeface="Courier New" panose="02070309020205020404" pitchFamily="49" charset="0"/>
              </a:rPr>
              <a:t>  Insert(current^.right, value_to_add)</a:t>
            </a:r>
          </a:p>
          <a:p>
            <a:pPr>
              <a:buFontTx/>
              <a:buNone/>
            </a:pPr>
            <a:r>
              <a:rPr lang="en-US" altLang="en-US" b="1" smtClean="0">
                <a:latin typeface="Courier New" panose="02070309020205020404" pitchFamily="49" charset="0"/>
              </a:rPr>
              <a:t>endif</a:t>
            </a:r>
          </a:p>
        </p:txBody>
      </p:sp>
    </p:spTree>
    <p:extLst>
      <p:ext uri="{BB962C8B-B14F-4D97-AF65-F5344CB8AC3E}">
        <p14:creationId xmlns:p14="http://schemas.microsoft.com/office/powerpoint/2010/main" val="15227216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nvSpPr>
        <p:spPr bwMode="auto">
          <a:xfrm>
            <a:off x="450850" y="450850"/>
            <a:ext cx="4033155" cy="101630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dirty="0">
                <a:latin typeface="Courier New" panose="02070309020205020404" pitchFamily="49" charset="0"/>
              </a:rPr>
              <a:t>Head </a:t>
            </a:r>
            <a:r>
              <a:rPr lang="en-US" altLang="en-US" sz="2000" dirty="0" smtClean="0">
                <a:latin typeface="Courier New" panose="02070309020205020404" pitchFamily="49" charset="0"/>
              </a:rPr>
              <a:t> </a:t>
            </a:r>
            <a:r>
              <a:rPr lang="en-US" altLang="en-US" sz="2000" dirty="0" err="1">
                <a:latin typeface="Courier New" panose="02070309020205020404" pitchFamily="49" charset="0"/>
              </a:rPr>
              <a:t>Ptr</a:t>
            </a:r>
            <a:r>
              <a:rPr lang="en-US" altLang="en-US" sz="2000" dirty="0">
                <a:latin typeface="Courier New" panose="02070309020205020404" pitchFamily="49" charset="0"/>
              </a:rPr>
              <a:t> </a:t>
            </a:r>
            <a:r>
              <a:rPr lang="en-US" altLang="en-US" sz="2000" dirty="0" smtClean="0">
                <a:latin typeface="Courier New" panose="02070309020205020404" pitchFamily="49" charset="0"/>
              </a:rPr>
              <a:t>to a root </a:t>
            </a:r>
            <a:r>
              <a:rPr lang="en-US" altLang="en-US" sz="2000" dirty="0">
                <a:latin typeface="Courier New" panose="02070309020205020404" pitchFamily="49" charset="0"/>
              </a:rPr>
              <a:t>Node</a:t>
            </a:r>
          </a:p>
          <a:p>
            <a:pPr>
              <a:spcBef>
                <a:spcPct val="0"/>
              </a:spcBef>
              <a:buFontTx/>
              <a:buNone/>
            </a:pPr>
            <a:r>
              <a:rPr lang="en-US" altLang="en-US" sz="2000" dirty="0">
                <a:latin typeface="Courier New" panose="02070309020205020404" pitchFamily="49" charset="0"/>
              </a:rPr>
              <a:t>head &lt;- NIL</a:t>
            </a:r>
          </a:p>
          <a:p>
            <a:pPr>
              <a:spcBef>
                <a:spcPct val="0"/>
              </a:spcBef>
              <a:buFontTx/>
              <a:buNone/>
            </a:pPr>
            <a:r>
              <a:rPr lang="en-US" altLang="en-US" sz="2000" dirty="0">
                <a:latin typeface="Courier New" panose="02070309020205020404" pitchFamily="49" charset="0"/>
              </a:rPr>
              <a:t>Insert(head, 42)</a:t>
            </a:r>
          </a:p>
        </p:txBody>
      </p:sp>
    </p:spTree>
    <p:extLst>
      <p:ext uri="{BB962C8B-B14F-4D97-AF65-F5344CB8AC3E}">
        <p14:creationId xmlns:p14="http://schemas.microsoft.com/office/powerpoint/2010/main" val="339226437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solidFill>
                  <a:srgbClr val="FF0033"/>
                </a:solidFill>
                <a:latin typeface="Courier New" panose="02070309020205020404" pitchFamily="49" charset="0"/>
              </a:rPr>
              <a:t>Head iot Ptr toa Node</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latin typeface="Courier New" panose="02070309020205020404" pitchFamily="49" charset="0"/>
              </a:rPr>
              <a:t>Insert(head, 42)</a:t>
            </a:r>
          </a:p>
        </p:txBody>
      </p:sp>
      <p:sp>
        <p:nvSpPr>
          <p:cNvPr id="211971" name="Rectangle 3"/>
          <p:cNvSpPr>
            <a:spLocks noChangeArrowheads="1"/>
          </p:cNvSpPr>
          <p:nvPr/>
        </p:nvSpPr>
        <p:spPr bwMode="auto">
          <a:xfrm>
            <a:off x="6546850" y="450850"/>
            <a:ext cx="600075" cy="50800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11972" name="Rectangle 4"/>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solidFill>
                  <a:srgbClr val="FF0033"/>
                </a:solidFill>
              </a:rPr>
              <a:t>head</a:t>
            </a:r>
          </a:p>
        </p:txBody>
      </p:sp>
    </p:spTree>
    <p:extLst>
      <p:ext uri="{BB962C8B-B14F-4D97-AF65-F5344CB8AC3E}">
        <p14:creationId xmlns:p14="http://schemas.microsoft.com/office/powerpoint/2010/main" val="101245130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solidFill>
                  <a:srgbClr val="FF0033"/>
                </a:solidFill>
                <a:latin typeface="Courier New" panose="02070309020205020404" pitchFamily="49" charset="0"/>
              </a:rPr>
              <a:t>head &lt;- NIL</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42)</a:t>
            </a:r>
          </a:p>
        </p:txBody>
      </p:sp>
      <p:sp>
        <p:nvSpPr>
          <p:cNvPr id="214019" name="Rectangle 3"/>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14020" name="Rectangle 4"/>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grpSp>
        <p:nvGrpSpPr>
          <p:cNvPr id="214021" name="Group 5"/>
          <p:cNvGrpSpPr>
            <a:grpSpLocks/>
          </p:cNvGrpSpPr>
          <p:nvPr/>
        </p:nvGrpSpPr>
        <p:grpSpPr bwMode="auto">
          <a:xfrm>
            <a:off x="6692900" y="762000"/>
            <a:ext cx="304800" cy="685800"/>
            <a:chOff x="4216" y="480"/>
            <a:chExt cx="192" cy="432"/>
          </a:xfrm>
        </p:grpSpPr>
        <p:sp>
          <p:nvSpPr>
            <p:cNvPr id="214022" name="Line 6"/>
            <p:cNvSpPr>
              <a:spLocks noChangeShapeType="1"/>
            </p:cNvSpPr>
            <p:nvPr/>
          </p:nvSpPr>
          <p:spPr bwMode="auto">
            <a:xfrm>
              <a:off x="4314" y="480"/>
              <a:ext cx="0" cy="43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023" name="Line 7"/>
            <p:cNvSpPr>
              <a:spLocks noChangeShapeType="1"/>
            </p:cNvSpPr>
            <p:nvPr/>
          </p:nvSpPr>
          <p:spPr bwMode="auto">
            <a:xfrm flipH="1">
              <a:off x="4216" y="863"/>
              <a:ext cx="192" cy="0"/>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4024" name="Line 8"/>
            <p:cNvSpPr>
              <a:spLocks noChangeShapeType="1"/>
            </p:cNvSpPr>
            <p:nvPr/>
          </p:nvSpPr>
          <p:spPr bwMode="auto">
            <a:xfrm flipH="1">
              <a:off x="4216" y="911"/>
              <a:ext cx="192" cy="0"/>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39021293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16067" name="Rectangle 3"/>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16068" name="Rectangle 4"/>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grpSp>
        <p:nvGrpSpPr>
          <p:cNvPr id="216069" name="Group 5"/>
          <p:cNvGrpSpPr>
            <a:grpSpLocks/>
          </p:cNvGrpSpPr>
          <p:nvPr/>
        </p:nvGrpSpPr>
        <p:grpSpPr bwMode="auto">
          <a:xfrm>
            <a:off x="6692900" y="762000"/>
            <a:ext cx="304800" cy="685800"/>
            <a:chOff x="4216" y="480"/>
            <a:chExt cx="192" cy="432"/>
          </a:xfrm>
        </p:grpSpPr>
        <p:sp>
          <p:nvSpPr>
            <p:cNvPr id="216070" name="Line 6"/>
            <p:cNvSpPr>
              <a:spLocks noChangeShapeType="1"/>
            </p:cNvSpPr>
            <p:nvPr/>
          </p:nvSpPr>
          <p:spPr bwMode="auto">
            <a:xfrm>
              <a:off x="4314" y="480"/>
              <a:ext cx="0" cy="43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6071" name="Line 7"/>
            <p:cNvSpPr>
              <a:spLocks noChangeShapeType="1"/>
            </p:cNvSpPr>
            <p:nvPr/>
          </p:nvSpPr>
          <p:spPr bwMode="auto">
            <a:xfrm flipH="1">
              <a:off x="4216" y="863"/>
              <a:ext cx="19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6072" name="Line 8"/>
            <p:cNvSpPr>
              <a:spLocks noChangeShapeType="1"/>
            </p:cNvSpPr>
            <p:nvPr/>
          </p:nvSpPr>
          <p:spPr bwMode="auto">
            <a:xfrm flipH="1">
              <a:off x="4216" y="911"/>
              <a:ext cx="192"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74055050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18115" name="Rectangle 3"/>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18116" name="Rectangle 4"/>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18117" name="Rectangle 5"/>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grpSp>
        <p:nvGrpSpPr>
          <p:cNvPr id="218118" name="Group 6"/>
          <p:cNvGrpSpPr>
            <a:grpSpLocks/>
          </p:cNvGrpSpPr>
          <p:nvPr/>
        </p:nvGrpSpPr>
        <p:grpSpPr bwMode="auto">
          <a:xfrm>
            <a:off x="6692900" y="762000"/>
            <a:ext cx="304800" cy="685800"/>
            <a:chOff x="4216" y="480"/>
            <a:chExt cx="192" cy="432"/>
          </a:xfrm>
        </p:grpSpPr>
        <p:sp>
          <p:nvSpPr>
            <p:cNvPr id="218119" name="Line 7"/>
            <p:cNvSpPr>
              <a:spLocks noChangeShapeType="1"/>
            </p:cNvSpPr>
            <p:nvPr/>
          </p:nvSpPr>
          <p:spPr bwMode="auto">
            <a:xfrm>
              <a:off x="4314" y="480"/>
              <a:ext cx="0" cy="43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20" name="Line 8"/>
            <p:cNvSpPr>
              <a:spLocks noChangeShapeType="1"/>
            </p:cNvSpPr>
            <p:nvPr/>
          </p:nvSpPr>
          <p:spPr bwMode="auto">
            <a:xfrm flipH="1">
              <a:off x="4216" y="863"/>
              <a:ext cx="192" cy="0"/>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8121" name="Line 9"/>
            <p:cNvSpPr>
              <a:spLocks noChangeShapeType="1"/>
            </p:cNvSpPr>
            <p:nvPr/>
          </p:nvSpPr>
          <p:spPr bwMode="auto">
            <a:xfrm flipH="1">
              <a:off x="4216" y="911"/>
              <a:ext cx="192" cy="0"/>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76543182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20163" name="Rectangle 3"/>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 &lt;- new(Node)</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20164" name="Rectangle 4"/>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0165" name="Rectangle 5"/>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20166" name="Line 6"/>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20167" name="Group 7"/>
          <p:cNvGrpSpPr>
            <a:grpSpLocks/>
          </p:cNvGrpSpPr>
          <p:nvPr/>
        </p:nvGrpSpPr>
        <p:grpSpPr bwMode="auto">
          <a:xfrm>
            <a:off x="6546850" y="1441450"/>
            <a:ext cx="600075" cy="1003300"/>
            <a:chOff x="4124" y="908"/>
            <a:chExt cx="378" cy="632"/>
          </a:xfrm>
        </p:grpSpPr>
        <p:sp>
          <p:nvSpPr>
            <p:cNvPr id="220168" name="Rectangle 8"/>
            <p:cNvSpPr>
              <a:spLocks noChangeArrowheads="1"/>
            </p:cNvSpPr>
            <p:nvPr/>
          </p:nvSpPr>
          <p:spPr bwMode="auto">
            <a:xfrm>
              <a:off x="4124" y="908"/>
              <a:ext cx="378"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nvGrpSpPr>
            <p:cNvPr id="220169" name="Group 9"/>
            <p:cNvGrpSpPr>
              <a:grpSpLocks/>
            </p:cNvGrpSpPr>
            <p:nvPr/>
          </p:nvGrpSpPr>
          <p:grpSpPr bwMode="auto">
            <a:xfrm>
              <a:off x="4124" y="1220"/>
              <a:ext cx="378" cy="320"/>
              <a:chOff x="4124" y="1220"/>
              <a:chExt cx="378" cy="320"/>
            </a:xfrm>
          </p:grpSpPr>
          <p:sp>
            <p:nvSpPr>
              <p:cNvPr id="220170" name="Rectangle 10"/>
              <p:cNvSpPr>
                <a:spLocks noChangeArrowheads="1"/>
              </p:cNvSpPr>
              <p:nvPr/>
            </p:nvSpPr>
            <p:spPr bwMode="auto">
              <a:xfrm>
                <a:off x="4124" y="1220"/>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0171" name="Rectangle 11"/>
              <p:cNvSpPr>
                <a:spLocks noChangeArrowheads="1"/>
              </p:cNvSpPr>
              <p:nvPr/>
            </p:nvSpPr>
            <p:spPr bwMode="auto">
              <a:xfrm>
                <a:off x="4312" y="1220"/>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grpSp>
    </p:spTree>
    <p:extLst>
      <p:ext uri="{BB962C8B-B14F-4D97-AF65-F5344CB8AC3E}">
        <p14:creationId xmlns:p14="http://schemas.microsoft.com/office/powerpoint/2010/main" val="272853021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22211" name="Rectangle 3"/>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a:t>
            </a:r>
            <a:r>
              <a:rPr lang="en-US" altLang="en-US" sz="2000">
                <a:solidFill>
                  <a:schemeClr val="hlink"/>
                </a:solidFill>
                <a:latin typeface="Courier New" panose="02070309020205020404" pitchFamily="49" charset="0"/>
              </a:rPr>
              <a:t>cur^.data &lt;-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22212" name="Rectangle 4"/>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2213" name="Rectangle 5"/>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22214" name="Line 6"/>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2215" name="Rectangle 7"/>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latin typeface="Courier New" panose="02070309020205020404" pitchFamily="49" charset="0"/>
              </a:rPr>
              <a:t>42</a:t>
            </a:r>
          </a:p>
        </p:txBody>
      </p:sp>
      <p:grpSp>
        <p:nvGrpSpPr>
          <p:cNvPr id="222216" name="Group 8"/>
          <p:cNvGrpSpPr>
            <a:grpSpLocks/>
          </p:cNvGrpSpPr>
          <p:nvPr/>
        </p:nvGrpSpPr>
        <p:grpSpPr bwMode="auto">
          <a:xfrm>
            <a:off x="6546850" y="1936750"/>
            <a:ext cx="600075" cy="508000"/>
            <a:chOff x="4124" y="1220"/>
            <a:chExt cx="378" cy="320"/>
          </a:xfrm>
        </p:grpSpPr>
        <p:sp>
          <p:nvSpPr>
            <p:cNvPr id="222217" name="Rectangle 9"/>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2218" name="Rectangle 10"/>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Tree>
    <p:extLst>
      <p:ext uri="{BB962C8B-B14F-4D97-AF65-F5344CB8AC3E}">
        <p14:creationId xmlns:p14="http://schemas.microsoft.com/office/powerpoint/2010/main" val="198783985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24259" name="Rectangle 3"/>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cur^.left &lt;- NIL</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grpSp>
        <p:nvGrpSpPr>
          <p:cNvPr id="224260" name="Group 4"/>
          <p:cNvGrpSpPr>
            <a:grpSpLocks/>
          </p:cNvGrpSpPr>
          <p:nvPr/>
        </p:nvGrpSpPr>
        <p:grpSpPr bwMode="auto">
          <a:xfrm>
            <a:off x="6264275" y="2241550"/>
            <a:ext cx="433388" cy="684213"/>
            <a:chOff x="3946" y="1412"/>
            <a:chExt cx="273" cy="431"/>
          </a:xfrm>
        </p:grpSpPr>
        <p:sp>
          <p:nvSpPr>
            <p:cNvPr id="224268" name="Line 5"/>
            <p:cNvSpPr>
              <a:spLocks noChangeShapeType="1"/>
            </p:cNvSpPr>
            <p:nvPr/>
          </p:nvSpPr>
          <p:spPr bwMode="auto">
            <a:xfrm flipH="1">
              <a:off x="4037" y="1412"/>
              <a:ext cx="182" cy="39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269" name="Line 6"/>
            <p:cNvSpPr>
              <a:spLocks noChangeShapeType="1"/>
            </p:cNvSpPr>
            <p:nvPr/>
          </p:nvSpPr>
          <p:spPr bwMode="auto">
            <a:xfrm flipH="1" flipV="1">
              <a:off x="3967" y="1718"/>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270" name="Line 7"/>
            <p:cNvSpPr>
              <a:spLocks noChangeShapeType="1"/>
            </p:cNvSpPr>
            <p:nvPr/>
          </p:nvSpPr>
          <p:spPr bwMode="auto">
            <a:xfrm flipH="1" flipV="1">
              <a:off x="3946" y="1761"/>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4261" name="Rectangle 8"/>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4262" name="Rectangle 9"/>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24263" name="Line 10"/>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4264" name="Rectangle 11"/>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24265" name="Group 12"/>
          <p:cNvGrpSpPr>
            <a:grpSpLocks/>
          </p:cNvGrpSpPr>
          <p:nvPr/>
        </p:nvGrpSpPr>
        <p:grpSpPr bwMode="auto">
          <a:xfrm>
            <a:off x="6546850" y="1936750"/>
            <a:ext cx="600075" cy="508000"/>
            <a:chOff x="4124" y="1220"/>
            <a:chExt cx="378" cy="320"/>
          </a:xfrm>
        </p:grpSpPr>
        <p:sp>
          <p:nvSpPr>
            <p:cNvPr id="224266" name="Rectangle 13"/>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4267" name="Rectangle 14"/>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Tree>
    <p:extLst>
      <p:ext uri="{BB962C8B-B14F-4D97-AF65-F5344CB8AC3E}">
        <p14:creationId xmlns:p14="http://schemas.microsoft.com/office/powerpoint/2010/main" val="64164535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26307" name="Rectangle 3"/>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cur^.right &lt;- NIL</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grpSp>
        <p:nvGrpSpPr>
          <p:cNvPr id="226308" name="Group 4"/>
          <p:cNvGrpSpPr>
            <a:grpSpLocks/>
          </p:cNvGrpSpPr>
          <p:nvPr/>
        </p:nvGrpSpPr>
        <p:grpSpPr bwMode="auto">
          <a:xfrm>
            <a:off x="7011988" y="2244725"/>
            <a:ext cx="436562" cy="682625"/>
            <a:chOff x="4417" y="1414"/>
            <a:chExt cx="275" cy="430"/>
          </a:xfrm>
        </p:grpSpPr>
        <p:sp>
          <p:nvSpPr>
            <p:cNvPr id="226320" name="Line 5"/>
            <p:cNvSpPr>
              <a:spLocks noChangeShapeType="1"/>
            </p:cNvSpPr>
            <p:nvPr/>
          </p:nvSpPr>
          <p:spPr bwMode="auto">
            <a:xfrm>
              <a:off x="4417" y="141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21" name="Line 6"/>
            <p:cNvSpPr>
              <a:spLocks noChangeShapeType="1"/>
            </p:cNvSpPr>
            <p:nvPr/>
          </p:nvSpPr>
          <p:spPr bwMode="auto">
            <a:xfrm flipV="1">
              <a:off x="4499" y="171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22" name="Line 7"/>
            <p:cNvSpPr>
              <a:spLocks noChangeShapeType="1"/>
            </p:cNvSpPr>
            <p:nvPr/>
          </p:nvSpPr>
          <p:spPr bwMode="auto">
            <a:xfrm flipV="1">
              <a:off x="4520" y="176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6309" name="Group 8"/>
          <p:cNvGrpSpPr>
            <a:grpSpLocks/>
          </p:cNvGrpSpPr>
          <p:nvPr/>
        </p:nvGrpSpPr>
        <p:grpSpPr bwMode="auto">
          <a:xfrm>
            <a:off x="6264275" y="2241550"/>
            <a:ext cx="433388" cy="684213"/>
            <a:chOff x="3946" y="1412"/>
            <a:chExt cx="273" cy="431"/>
          </a:xfrm>
        </p:grpSpPr>
        <p:sp>
          <p:nvSpPr>
            <p:cNvPr id="226317" name="Line 9"/>
            <p:cNvSpPr>
              <a:spLocks noChangeShapeType="1"/>
            </p:cNvSpPr>
            <p:nvPr/>
          </p:nvSpPr>
          <p:spPr bwMode="auto">
            <a:xfrm flipH="1">
              <a:off x="4037" y="14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18" name="Line 10"/>
            <p:cNvSpPr>
              <a:spLocks noChangeShapeType="1"/>
            </p:cNvSpPr>
            <p:nvPr/>
          </p:nvSpPr>
          <p:spPr bwMode="auto">
            <a:xfrm flipH="1" flipV="1">
              <a:off x="3967" y="17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19" name="Line 11"/>
            <p:cNvSpPr>
              <a:spLocks noChangeShapeType="1"/>
            </p:cNvSpPr>
            <p:nvPr/>
          </p:nvSpPr>
          <p:spPr bwMode="auto">
            <a:xfrm flipH="1" flipV="1">
              <a:off x="3946" y="17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6310" name="Rectangle 1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6311" name="Rectangle 1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26312" name="Line 14"/>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6313" name="Rectangle 1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26314" name="Group 16"/>
          <p:cNvGrpSpPr>
            <a:grpSpLocks/>
          </p:cNvGrpSpPr>
          <p:nvPr/>
        </p:nvGrpSpPr>
        <p:grpSpPr bwMode="auto">
          <a:xfrm>
            <a:off x="6546850" y="1936750"/>
            <a:ext cx="600075" cy="508000"/>
            <a:chOff x="4124" y="1220"/>
            <a:chExt cx="378" cy="320"/>
          </a:xfrm>
        </p:grpSpPr>
        <p:sp>
          <p:nvSpPr>
            <p:cNvPr id="226315" name="Rectangle 1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6316" name="Rectangle 1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Tree>
    <p:extLst>
      <p:ext uri="{BB962C8B-B14F-4D97-AF65-F5344CB8AC3E}">
        <p14:creationId xmlns:p14="http://schemas.microsoft.com/office/powerpoint/2010/main" val="2026425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Operator overloading with friend function </a:t>
            </a:r>
            <a:endParaRPr lang="en-US" sz="3600" dirty="0"/>
          </a:p>
        </p:txBody>
      </p:sp>
      <p:sp>
        <p:nvSpPr>
          <p:cNvPr id="3" name="Content Placeholder 2"/>
          <p:cNvSpPr>
            <a:spLocks noGrp="1"/>
          </p:cNvSpPr>
          <p:nvPr>
            <p:ph idx="1"/>
          </p:nvPr>
        </p:nvSpPr>
        <p:spPr/>
        <p:txBody>
          <a:bodyPr/>
          <a:lstStyle/>
          <a:p>
            <a:r>
              <a:rPr lang="en-US" dirty="0" smtClean="0"/>
              <a:t>Example “</a:t>
            </a:r>
            <a:r>
              <a:rPr lang="en-US" dirty="0" smtClean="0">
                <a:solidFill>
                  <a:srgbClr val="FF0000"/>
                </a:solidFill>
              </a:rPr>
              <a:t>overloading+friend.cpp</a:t>
            </a:r>
            <a:r>
              <a:rPr lang="en-US" dirty="0" smtClean="0"/>
              <a:t>”</a:t>
            </a:r>
            <a:endParaRPr lang="en-US" dirty="0"/>
          </a:p>
        </p:txBody>
      </p:sp>
    </p:spTree>
    <p:extLst>
      <p:ext uri="{BB962C8B-B14F-4D97-AF65-F5344CB8AC3E}">
        <p14:creationId xmlns:p14="http://schemas.microsoft.com/office/powerpoint/2010/main" val="42321102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450850" y="450850"/>
            <a:ext cx="3409950" cy="1031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Head iot Ptr toa Node</a:t>
            </a:r>
          </a:p>
          <a:p>
            <a:pPr>
              <a:spcBef>
                <a:spcPct val="0"/>
              </a:spcBef>
              <a:buFontTx/>
              <a:buNone/>
            </a:pPr>
            <a:r>
              <a:rPr lang="en-US" altLang="en-US" sz="2000">
                <a:latin typeface="Courier New" panose="02070309020205020404" pitchFamily="49" charset="0"/>
              </a:rPr>
              <a:t>head &lt;- NIL</a:t>
            </a:r>
          </a:p>
          <a:p>
            <a:pPr>
              <a:spcBef>
                <a:spcPct val="0"/>
              </a:spcBef>
              <a:buFontTx/>
              <a:buNone/>
            </a:pPr>
            <a:r>
              <a:rPr lang="en-US" altLang="en-US" sz="2000">
                <a:solidFill>
                  <a:srgbClr val="FF0033"/>
                </a:solidFill>
                <a:latin typeface="Courier New" panose="02070309020205020404" pitchFamily="49" charset="0"/>
              </a:rPr>
              <a:t>Insert(head, 42)</a:t>
            </a:r>
          </a:p>
        </p:txBody>
      </p:sp>
      <p:sp>
        <p:nvSpPr>
          <p:cNvPr id="228355" name="Rectangle 3"/>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endParaRPr lang="en-US" altLang="en-US" sz="2000">
              <a:latin typeface="Courier New" panose="02070309020205020404" pitchFamily="49" charset="0"/>
            </a:endParaRPr>
          </a:p>
          <a:p>
            <a:pPr>
              <a:spcBef>
                <a:spcPct val="0"/>
              </a:spcBef>
              <a:buFontTx/>
              <a:buNone/>
            </a:pPr>
            <a:endParaRPr lang="en-US" altLang="en-US" sz="2000">
              <a:latin typeface="Courier New" panose="02070309020205020404" pitchFamily="49" charset="0"/>
            </a:endParaRPr>
          </a:p>
        </p:txBody>
      </p:sp>
      <p:grpSp>
        <p:nvGrpSpPr>
          <p:cNvPr id="228356" name="Group 4"/>
          <p:cNvGrpSpPr>
            <a:grpSpLocks/>
          </p:cNvGrpSpPr>
          <p:nvPr/>
        </p:nvGrpSpPr>
        <p:grpSpPr bwMode="auto">
          <a:xfrm>
            <a:off x="7011988" y="2244725"/>
            <a:ext cx="436562" cy="682625"/>
            <a:chOff x="4417" y="1414"/>
            <a:chExt cx="275" cy="430"/>
          </a:xfrm>
        </p:grpSpPr>
        <p:sp>
          <p:nvSpPr>
            <p:cNvPr id="228368" name="Line 5"/>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69" name="Line 6"/>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70" name="Line 7"/>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28357" name="Group 8"/>
          <p:cNvGrpSpPr>
            <a:grpSpLocks/>
          </p:cNvGrpSpPr>
          <p:nvPr/>
        </p:nvGrpSpPr>
        <p:grpSpPr bwMode="auto">
          <a:xfrm>
            <a:off x="6264275" y="2241550"/>
            <a:ext cx="433388" cy="684213"/>
            <a:chOff x="3946" y="1412"/>
            <a:chExt cx="273" cy="431"/>
          </a:xfrm>
        </p:grpSpPr>
        <p:sp>
          <p:nvSpPr>
            <p:cNvPr id="228365" name="Line 9"/>
            <p:cNvSpPr>
              <a:spLocks noChangeShapeType="1"/>
            </p:cNvSpPr>
            <p:nvPr/>
          </p:nvSpPr>
          <p:spPr bwMode="auto">
            <a:xfrm flipH="1">
              <a:off x="4037" y="14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66" name="Line 10"/>
            <p:cNvSpPr>
              <a:spLocks noChangeShapeType="1"/>
            </p:cNvSpPr>
            <p:nvPr/>
          </p:nvSpPr>
          <p:spPr bwMode="auto">
            <a:xfrm flipH="1" flipV="1">
              <a:off x="3967" y="17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67" name="Line 11"/>
            <p:cNvSpPr>
              <a:spLocks noChangeShapeType="1"/>
            </p:cNvSpPr>
            <p:nvPr/>
          </p:nvSpPr>
          <p:spPr bwMode="auto">
            <a:xfrm flipH="1" flipV="1">
              <a:off x="3946" y="17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8358" name="Rectangle 1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8359" name="Rectangle 1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28360" name="Line 1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8361" name="Rectangle 1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28362" name="Group 16"/>
          <p:cNvGrpSpPr>
            <a:grpSpLocks/>
          </p:cNvGrpSpPr>
          <p:nvPr/>
        </p:nvGrpSpPr>
        <p:grpSpPr bwMode="auto">
          <a:xfrm>
            <a:off x="6546850" y="1936750"/>
            <a:ext cx="600075" cy="508000"/>
            <a:chOff x="4124" y="1220"/>
            <a:chExt cx="378" cy="320"/>
          </a:xfrm>
        </p:grpSpPr>
        <p:sp>
          <p:nvSpPr>
            <p:cNvPr id="228363" name="Rectangle 1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28364" name="Rectangle 1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Tree>
    <p:extLst>
      <p:ext uri="{BB962C8B-B14F-4D97-AF65-F5344CB8AC3E}">
        <p14:creationId xmlns:p14="http://schemas.microsoft.com/office/powerpoint/2010/main" val="3110851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402" name="Group 2"/>
          <p:cNvGrpSpPr>
            <a:grpSpLocks/>
          </p:cNvGrpSpPr>
          <p:nvPr/>
        </p:nvGrpSpPr>
        <p:grpSpPr bwMode="auto">
          <a:xfrm>
            <a:off x="7011988" y="2244725"/>
            <a:ext cx="436562" cy="682625"/>
            <a:chOff x="4417" y="1414"/>
            <a:chExt cx="275" cy="430"/>
          </a:xfrm>
        </p:grpSpPr>
        <p:sp>
          <p:nvSpPr>
            <p:cNvPr id="230415"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16"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17"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0403" name="Group 6"/>
          <p:cNvGrpSpPr>
            <a:grpSpLocks/>
          </p:cNvGrpSpPr>
          <p:nvPr/>
        </p:nvGrpSpPr>
        <p:grpSpPr bwMode="auto">
          <a:xfrm>
            <a:off x="6264275" y="2241550"/>
            <a:ext cx="433388" cy="684213"/>
            <a:chOff x="3946" y="1412"/>
            <a:chExt cx="273" cy="431"/>
          </a:xfrm>
        </p:grpSpPr>
        <p:sp>
          <p:nvSpPr>
            <p:cNvPr id="230412" name="Line 7"/>
            <p:cNvSpPr>
              <a:spLocks noChangeShapeType="1"/>
            </p:cNvSpPr>
            <p:nvPr/>
          </p:nvSpPr>
          <p:spPr bwMode="auto">
            <a:xfrm flipH="1">
              <a:off x="4037" y="14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13" name="Line 8"/>
            <p:cNvSpPr>
              <a:spLocks noChangeShapeType="1"/>
            </p:cNvSpPr>
            <p:nvPr/>
          </p:nvSpPr>
          <p:spPr bwMode="auto">
            <a:xfrm flipH="1" flipV="1">
              <a:off x="3967" y="17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14" name="Line 9"/>
            <p:cNvSpPr>
              <a:spLocks noChangeShapeType="1"/>
            </p:cNvSpPr>
            <p:nvPr/>
          </p:nvSpPr>
          <p:spPr bwMode="auto">
            <a:xfrm flipH="1" flipV="1">
              <a:off x="3946" y="17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0404" name="Rectangle 10"/>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0405" name="Rectangle 11"/>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30406" name="Line 12"/>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407" name="Rectangle 13"/>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30408" name="Group 14"/>
          <p:cNvGrpSpPr>
            <a:grpSpLocks/>
          </p:cNvGrpSpPr>
          <p:nvPr/>
        </p:nvGrpSpPr>
        <p:grpSpPr bwMode="auto">
          <a:xfrm>
            <a:off x="6546850" y="1936750"/>
            <a:ext cx="600075" cy="508000"/>
            <a:chOff x="4124" y="1220"/>
            <a:chExt cx="378" cy="320"/>
          </a:xfrm>
        </p:grpSpPr>
        <p:sp>
          <p:nvSpPr>
            <p:cNvPr id="230410" name="Rectangle 15"/>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0411" name="Rectangle 16"/>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30409" name="Rectangle 17"/>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Tree>
    <p:extLst>
      <p:ext uri="{BB962C8B-B14F-4D97-AF65-F5344CB8AC3E}">
        <p14:creationId xmlns:p14="http://schemas.microsoft.com/office/powerpoint/2010/main" val="228620529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450" name="Group 2"/>
          <p:cNvGrpSpPr>
            <a:grpSpLocks/>
          </p:cNvGrpSpPr>
          <p:nvPr/>
        </p:nvGrpSpPr>
        <p:grpSpPr bwMode="auto">
          <a:xfrm>
            <a:off x="7011988" y="2244725"/>
            <a:ext cx="436562" cy="682625"/>
            <a:chOff x="4417" y="1414"/>
            <a:chExt cx="275" cy="430"/>
          </a:xfrm>
        </p:grpSpPr>
        <p:sp>
          <p:nvSpPr>
            <p:cNvPr id="232465"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66"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67"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2451" name="Group 6"/>
          <p:cNvGrpSpPr>
            <a:grpSpLocks/>
          </p:cNvGrpSpPr>
          <p:nvPr/>
        </p:nvGrpSpPr>
        <p:grpSpPr bwMode="auto">
          <a:xfrm>
            <a:off x="6264275" y="2241550"/>
            <a:ext cx="433388" cy="684213"/>
            <a:chOff x="3946" y="1412"/>
            <a:chExt cx="273" cy="431"/>
          </a:xfrm>
        </p:grpSpPr>
        <p:sp>
          <p:nvSpPr>
            <p:cNvPr id="232462" name="Line 7"/>
            <p:cNvSpPr>
              <a:spLocks noChangeShapeType="1"/>
            </p:cNvSpPr>
            <p:nvPr/>
          </p:nvSpPr>
          <p:spPr bwMode="auto">
            <a:xfrm flipH="1">
              <a:off x="4037" y="14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63" name="Line 8"/>
            <p:cNvSpPr>
              <a:spLocks noChangeShapeType="1"/>
            </p:cNvSpPr>
            <p:nvPr/>
          </p:nvSpPr>
          <p:spPr bwMode="auto">
            <a:xfrm flipH="1" flipV="1">
              <a:off x="3967" y="17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64" name="Line 9"/>
            <p:cNvSpPr>
              <a:spLocks noChangeShapeType="1"/>
            </p:cNvSpPr>
            <p:nvPr/>
          </p:nvSpPr>
          <p:spPr bwMode="auto">
            <a:xfrm flipH="1" flipV="1">
              <a:off x="3946" y="17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2452" name="Rectangle 10"/>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2453" name="Rectangle 11"/>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32454" name="Line 12"/>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2455" name="Rectangle 13"/>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32456" name="Group 14"/>
          <p:cNvGrpSpPr>
            <a:grpSpLocks/>
          </p:cNvGrpSpPr>
          <p:nvPr/>
        </p:nvGrpSpPr>
        <p:grpSpPr bwMode="auto">
          <a:xfrm>
            <a:off x="6546850" y="1936750"/>
            <a:ext cx="600075" cy="508000"/>
            <a:chOff x="4124" y="1220"/>
            <a:chExt cx="378" cy="320"/>
          </a:xfrm>
        </p:grpSpPr>
        <p:sp>
          <p:nvSpPr>
            <p:cNvPr id="232460" name="Rectangle 15"/>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2461" name="Rectangle 16"/>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32457" name="Rectangle 17"/>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32458" name="Rectangle 18"/>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32459" name="Rectangle 19"/>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Tree>
    <p:extLst>
      <p:ext uri="{BB962C8B-B14F-4D97-AF65-F5344CB8AC3E}">
        <p14:creationId xmlns:p14="http://schemas.microsoft.com/office/powerpoint/2010/main" val="367749178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498" name="Group 2"/>
          <p:cNvGrpSpPr>
            <a:grpSpLocks/>
          </p:cNvGrpSpPr>
          <p:nvPr/>
        </p:nvGrpSpPr>
        <p:grpSpPr bwMode="auto">
          <a:xfrm>
            <a:off x="7011988" y="2244725"/>
            <a:ext cx="436562" cy="682625"/>
            <a:chOff x="4417" y="1414"/>
            <a:chExt cx="275" cy="430"/>
          </a:xfrm>
        </p:grpSpPr>
        <p:sp>
          <p:nvSpPr>
            <p:cNvPr id="234515"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516"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517"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4499" name="Group 6"/>
          <p:cNvGrpSpPr>
            <a:grpSpLocks/>
          </p:cNvGrpSpPr>
          <p:nvPr/>
        </p:nvGrpSpPr>
        <p:grpSpPr bwMode="auto">
          <a:xfrm>
            <a:off x="6264275" y="2241550"/>
            <a:ext cx="433388" cy="684213"/>
            <a:chOff x="3946" y="1412"/>
            <a:chExt cx="273" cy="431"/>
          </a:xfrm>
        </p:grpSpPr>
        <p:sp>
          <p:nvSpPr>
            <p:cNvPr id="234512" name="Line 7"/>
            <p:cNvSpPr>
              <a:spLocks noChangeShapeType="1"/>
            </p:cNvSpPr>
            <p:nvPr/>
          </p:nvSpPr>
          <p:spPr bwMode="auto">
            <a:xfrm flipH="1">
              <a:off x="4037" y="14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513" name="Line 8"/>
            <p:cNvSpPr>
              <a:spLocks noChangeShapeType="1"/>
            </p:cNvSpPr>
            <p:nvPr/>
          </p:nvSpPr>
          <p:spPr bwMode="auto">
            <a:xfrm flipH="1" flipV="1">
              <a:off x="3967" y="17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514" name="Line 9"/>
            <p:cNvSpPr>
              <a:spLocks noChangeShapeType="1"/>
            </p:cNvSpPr>
            <p:nvPr/>
          </p:nvSpPr>
          <p:spPr bwMode="auto">
            <a:xfrm flipH="1" flipV="1">
              <a:off x="3946" y="17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4500" name="Rectangle 10"/>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4501" name="Rectangle 11"/>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34502" name="Line 12"/>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4503" name="Rectangle 13"/>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34504" name="Group 14"/>
          <p:cNvGrpSpPr>
            <a:grpSpLocks/>
          </p:cNvGrpSpPr>
          <p:nvPr/>
        </p:nvGrpSpPr>
        <p:grpSpPr bwMode="auto">
          <a:xfrm>
            <a:off x="6546850" y="1936750"/>
            <a:ext cx="600075" cy="508000"/>
            <a:chOff x="4124" y="1220"/>
            <a:chExt cx="378" cy="320"/>
          </a:xfrm>
        </p:grpSpPr>
        <p:sp>
          <p:nvSpPr>
            <p:cNvPr id="234510" name="Rectangle 15"/>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4511" name="Rectangle 16"/>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34505" name="Rectangle 17"/>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34506" name="Rectangle 18"/>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elseif(cur^.data &gt;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34507" name="Rectangle 19"/>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34508" name="Oval 20"/>
          <p:cNvSpPr>
            <a:spLocks noChangeArrowheads="1"/>
          </p:cNvSpPr>
          <p:nvPr/>
        </p:nvSpPr>
        <p:spPr bwMode="auto">
          <a:xfrm>
            <a:off x="6507163" y="133985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234509" name="Oval 21"/>
          <p:cNvSpPr>
            <a:spLocks noChangeArrowheads="1"/>
          </p:cNvSpPr>
          <p:nvPr/>
        </p:nvSpPr>
        <p:spPr bwMode="auto">
          <a:xfrm>
            <a:off x="3333750" y="546735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spTree>
    <p:extLst>
      <p:ext uri="{BB962C8B-B14F-4D97-AF65-F5344CB8AC3E}">
        <p14:creationId xmlns:p14="http://schemas.microsoft.com/office/powerpoint/2010/main" val="244978228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546" name="Group 2"/>
          <p:cNvGrpSpPr>
            <a:grpSpLocks/>
          </p:cNvGrpSpPr>
          <p:nvPr/>
        </p:nvGrpSpPr>
        <p:grpSpPr bwMode="auto">
          <a:xfrm>
            <a:off x="7011988" y="2244725"/>
            <a:ext cx="436562" cy="682625"/>
            <a:chOff x="4417" y="1414"/>
            <a:chExt cx="275" cy="430"/>
          </a:xfrm>
        </p:grpSpPr>
        <p:sp>
          <p:nvSpPr>
            <p:cNvPr id="236561"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562"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563"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6547" name="Group 6"/>
          <p:cNvGrpSpPr>
            <a:grpSpLocks/>
          </p:cNvGrpSpPr>
          <p:nvPr/>
        </p:nvGrpSpPr>
        <p:grpSpPr bwMode="auto">
          <a:xfrm>
            <a:off x="6264275" y="2241550"/>
            <a:ext cx="433388" cy="684213"/>
            <a:chOff x="3946" y="1412"/>
            <a:chExt cx="273" cy="431"/>
          </a:xfrm>
        </p:grpSpPr>
        <p:sp>
          <p:nvSpPr>
            <p:cNvPr id="236558" name="Line 7"/>
            <p:cNvSpPr>
              <a:spLocks noChangeShapeType="1"/>
            </p:cNvSpPr>
            <p:nvPr/>
          </p:nvSpPr>
          <p:spPr bwMode="auto">
            <a:xfrm flipH="1">
              <a:off x="4037" y="14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559" name="Line 8"/>
            <p:cNvSpPr>
              <a:spLocks noChangeShapeType="1"/>
            </p:cNvSpPr>
            <p:nvPr/>
          </p:nvSpPr>
          <p:spPr bwMode="auto">
            <a:xfrm flipH="1" flipV="1">
              <a:off x="3967" y="17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560" name="Line 9"/>
            <p:cNvSpPr>
              <a:spLocks noChangeShapeType="1"/>
            </p:cNvSpPr>
            <p:nvPr/>
          </p:nvSpPr>
          <p:spPr bwMode="auto">
            <a:xfrm flipH="1" flipV="1">
              <a:off x="3946" y="17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6548" name="Rectangle 10"/>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6549" name="Rectangle 11"/>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36550" name="Line 12"/>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6551" name="Rectangle 13"/>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36552" name="Group 14"/>
          <p:cNvGrpSpPr>
            <a:grpSpLocks/>
          </p:cNvGrpSpPr>
          <p:nvPr/>
        </p:nvGrpSpPr>
        <p:grpSpPr bwMode="auto">
          <a:xfrm>
            <a:off x="6546850" y="1936750"/>
            <a:ext cx="600075" cy="508000"/>
            <a:chOff x="4124" y="1220"/>
            <a:chExt cx="378" cy="320"/>
          </a:xfrm>
        </p:grpSpPr>
        <p:sp>
          <p:nvSpPr>
            <p:cNvPr id="236556" name="Rectangle 15"/>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6557" name="Rectangle 16"/>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36553" name="Rectangle 17"/>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36554" name="Rectangle 18"/>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36555" name="Rectangle 19"/>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Tree>
    <p:extLst>
      <p:ext uri="{BB962C8B-B14F-4D97-AF65-F5344CB8AC3E}">
        <p14:creationId xmlns:p14="http://schemas.microsoft.com/office/powerpoint/2010/main" val="10366756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594" name="Group 2"/>
          <p:cNvGrpSpPr>
            <a:grpSpLocks/>
          </p:cNvGrpSpPr>
          <p:nvPr/>
        </p:nvGrpSpPr>
        <p:grpSpPr bwMode="auto">
          <a:xfrm>
            <a:off x="7011988" y="2244725"/>
            <a:ext cx="436562" cy="682625"/>
            <a:chOff x="4417" y="1414"/>
            <a:chExt cx="275" cy="430"/>
          </a:xfrm>
        </p:grpSpPr>
        <p:sp>
          <p:nvSpPr>
            <p:cNvPr id="238610"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611"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612"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38595" name="Group 6"/>
          <p:cNvGrpSpPr>
            <a:grpSpLocks/>
          </p:cNvGrpSpPr>
          <p:nvPr/>
        </p:nvGrpSpPr>
        <p:grpSpPr bwMode="auto">
          <a:xfrm>
            <a:off x="6264275" y="2241550"/>
            <a:ext cx="433388" cy="684213"/>
            <a:chOff x="3946" y="1412"/>
            <a:chExt cx="273" cy="431"/>
          </a:xfrm>
        </p:grpSpPr>
        <p:sp>
          <p:nvSpPr>
            <p:cNvPr id="238607" name="Line 7"/>
            <p:cNvSpPr>
              <a:spLocks noChangeShapeType="1"/>
            </p:cNvSpPr>
            <p:nvPr/>
          </p:nvSpPr>
          <p:spPr bwMode="auto">
            <a:xfrm flipH="1">
              <a:off x="4037" y="1412"/>
              <a:ext cx="182" cy="39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608" name="Line 8"/>
            <p:cNvSpPr>
              <a:spLocks noChangeShapeType="1"/>
            </p:cNvSpPr>
            <p:nvPr/>
          </p:nvSpPr>
          <p:spPr bwMode="auto">
            <a:xfrm flipH="1" flipV="1">
              <a:off x="3967" y="1718"/>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609" name="Line 9"/>
            <p:cNvSpPr>
              <a:spLocks noChangeShapeType="1"/>
            </p:cNvSpPr>
            <p:nvPr/>
          </p:nvSpPr>
          <p:spPr bwMode="auto">
            <a:xfrm flipH="1" flipV="1">
              <a:off x="3946" y="1761"/>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38596" name="Rectangle 10"/>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8597" name="Rectangle 11"/>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38598" name="Line 12"/>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8599" name="Rectangle 13"/>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38600" name="Group 14"/>
          <p:cNvGrpSpPr>
            <a:grpSpLocks/>
          </p:cNvGrpSpPr>
          <p:nvPr/>
        </p:nvGrpSpPr>
        <p:grpSpPr bwMode="auto">
          <a:xfrm>
            <a:off x="6546850" y="1936750"/>
            <a:ext cx="600075" cy="508000"/>
            <a:chOff x="4124" y="1220"/>
            <a:chExt cx="378" cy="320"/>
          </a:xfrm>
        </p:grpSpPr>
        <p:sp>
          <p:nvSpPr>
            <p:cNvPr id="238605" name="Rectangle 15"/>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38606" name="Rectangle 16"/>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38601" name="Rectangle 17"/>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38602" name="Rectangle 18"/>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38603" name="Rectangle 19"/>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38604" name="Rectangle 20"/>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Tree>
    <p:extLst>
      <p:ext uri="{BB962C8B-B14F-4D97-AF65-F5344CB8AC3E}">
        <p14:creationId xmlns:p14="http://schemas.microsoft.com/office/powerpoint/2010/main" val="28784846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0642" name="Group 2"/>
          <p:cNvGrpSpPr>
            <a:grpSpLocks/>
          </p:cNvGrpSpPr>
          <p:nvPr/>
        </p:nvGrpSpPr>
        <p:grpSpPr bwMode="auto">
          <a:xfrm>
            <a:off x="7011988" y="2244725"/>
            <a:ext cx="436562" cy="682625"/>
            <a:chOff x="4417" y="1414"/>
            <a:chExt cx="275" cy="430"/>
          </a:xfrm>
        </p:grpSpPr>
        <p:sp>
          <p:nvSpPr>
            <p:cNvPr id="240659"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60"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61"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40643"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0644"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40645"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46"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40647" name="Group 10"/>
          <p:cNvGrpSpPr>
            <a:grpSpLocks/>
          </p:cNvGrpSpPr>
          <p:nvPr/>
        </p:nvGrpSpPr>
        <p:grpSpPr bwMode="auto">
          <a:xfrm>
            <a:off x="6546850" y="1936750"/>
            <a:ext cx="600075" cy="508000"/>
            <a:chOff x="4124" y="1220"/>
            <a:chExt cx="378" cy="320"/>
          </a:xfrm>
        </p:grpSpPr>
        <p:sp>
          <p:nvSpPr>
            <p:cNvPr id="240657"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0658"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0648"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40649" name="Rectangle 14"/>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0650" name="Rectangle 15"/>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40651" name="Rectangle 16"/>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a:t>
            </a:r>
            <a:r>
              <a:rPr lang="en-US" altLang="en-US" sz="2000">
                <a:solidFill>
                  <a:schemeClr val="hlink"/>
                </a:solidFill>
                <a:latin typeface="Courier New" panose="02070309020205020404" pitchFamily="49" charset="0"/>
              </a:rPr>
              <a:t>cur &lt;- new(Node)</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0652" name="Rectangle 17"/>
          <p:cNvSpPr>
            <a:spLocks noChangeArrowheads="1"/>
          </p:cNvSpPr>
          <p:nvPr/>
        </p:nvSpPr>
        <p:spPr bwMode="auto">
          <a:xfrm>
            <a:off x="6107113" y="2867025"/>
            <a:ext cx="600075" cy="50800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grpSp>
        <p:nvGrpSpPr>
          <p:cNvPr id="240653" name="Group 18"/>
          <p:cNvGrpSpPr>
            <a:grpSpLocks/>
          </p:cNvGrpSpPr>
          <p:nvPr/>
        </p:nvGrpSpPr>
        <p:grpSpPr bwMode="auto">
          <a:xfrm>
            <a:off x="6107113" y="3362325"/>
            <a:ext cx="600075" cy="508000"/>
            <a:chOff x="3847" y="2118"/>
            <a:chExt cx="378" cy="320"/>
          </a:xfrm>
        </p:grpSpPr>
        <p:sp>
          <p:nvSpPr>
            <p:cNvPr id="240655" name="Rectangle 19"/>
            <p:cNvSpPr>
              <a:spLocks noChangeArrowheads="1"/>
            </p:cNvSpPr>
            <p:nvPr/>
          </p:nvSpPr>
          <p:spPr bwMode="auto">
            <a:xfrm>
              <a:off x="3847" y="2118"/>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0656" name="Rectangle 20"/>
            <p:cNvSpPr>
              <a:spLocks noChangeArrowheads="1"/>
            </p:cNvSpPr>
            <p:nvPr/>
          </p:nvSpPr>
          <p:spPr bwMode="auto">
            <a:xfrm>
              <a:off x="4035" y="2118"/>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0654" name="Line 21"/>
          <p:cNvSpPr>
            <a:spLocks noChangeShapeType="1"/>
          </p:cNvSpPr>
          <p:nvPr/>
        </p:nvSpPr>
        <p:spPr bwMode="auto">
          <a:xfrm flipH="1">
            <a:off x="6397625" y="2265363"/>
            <a:ext cx="309563" cy="592137"/>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0832619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690" name="Group 2"/>
          <p:cNvGrpSpPr>
            <a:grpSpLocks/>
          </p:cNvGrpSpPr>
          <p:nvPr/>
        </p:nvGrpSpPr>
        <p:grpSpPr bwMode="auto">
          <a:xfrm>
            <a:off x="7011988" y="2244725"/>
            <a:ext cx="436562" cy="682625"/>
            <a:chOff x="4417" y="1414"/>
            <a:chExt cx="275" cy="430"/>
          </a:xfrm>
        </p:grpSpPr>
        <p:sp>
          <p:nvSpPr>
            <p:cNvPr id="242707"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2708"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2709"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42691"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2692"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42693"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2694"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42695" name="Group 10"/>
          <p:cNvGrpSpPr>
            <a:grpSpLocks/>
          </p:cNvGrpSpPr>
          <p:nvPr/>
        </p:nvGrpSpPr>
        <p:grpSpPr bwMode="auto">
          <a:xfrm>
            <a:off x="6546850" y="1936750"/>
            <a:ext cx="600075" cy="508000"/>
            <a:chOff x="4124" y="1220"/>
            <a:chExt cx="378" cy="320"/>
          </a:xfrm>
        </p:grpSpPr>
        <p:sp>
          <p:nvSpPr>
            <p:cNvPr id="242705"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2706"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2696"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42697" name="Rectangle 14"/>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2698" name="Rectangle 15"/>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solidFill>
                  <a:srgbClr val="FF0033"/>
                </a:solidFill>
                <a:latin typeface="Courier New" panose="02070309020205020404" pitchFamily="49" charset="0"/>
              </a:rPr>
              <a:t>data_in = 23</a:t>
            </a:r>
          </a:p>
        </p:txBody>
      </p:sp>
      <p:sp>
        <p:nvSpPr>
          <p:cNvPr id="242699" name="Rectangle 16"/>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cur^.data &lt;-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2700" name="Rectangle 17"/>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latin typeface="Courier New" panose="02070309020205020404" pitchFamily="49" charset="0"/>
              </a:rPr>
              <a:t>23</a:t>
            </a:r>
          </a:p>
        </p:txBody>
      </p:sp>
      <p:grpSp>
        <p:nvGrpSpPr>
          <p:cNvPr id="242701" name="Group 18"/>
          <p:cNvGrpSpPr>
            <a:grpSpLocks/>
          </p:cNvGrpSpPr>
          <p:nvPr/>
        </p:nvGrpSpPr>
        <p:grpSpPr bwMode="auto">
          <a:xfrm>
            <a:off x="6107113" y="3362325"/>
            <a:ext cx="600075" cy="508000"/>
            <a:chOff x="3847" y="2118"/>
            <a:chExt cx="378" cy="320"/>
          </a:xfrm>
        </p:grpSpPr>
        <p:sp>
          <p:nvSpPr>
            <p:cNvPr id="242703" name="Rectangle 19"/>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2704" name="Rectangle 20"/>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2702" name="Line 21"/>
          <p:cNvSpPr>
            <a:spLocks noChangeShapeType="1"/>
          </p:cNvSpPr>
          <p:nvPr/>
        </p:nvSpPr>
        <p:spPr bwMode="auto">
          <a:xfrm flipH="1">
            <a:off x="6397625" y="2265363"/>
            <a:ext cx="309563" cy="592137"/>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55895663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738" name="Group 2"/>
          <p:cNvGrpSpPr>
            <a:grpSpLocks/>
          </p:cNvGrpSpPr>
          <p:nvPr/>
        </p:nvGrpSpPr>
        <p:grpSpPr bwMode="auto">
          <a:xfrm>
            <a:off x="7011988" y="2244725"/>
            <a:ext cx="436562" cy="682625"/>
            <a:chOff x="4417" y="1414"/>
            <a:chExt cx="275" cy="430"/>
          </a:xfrm>
        </p:grpSpPr>
        <p:sp>
          <p:nvSpPr>
            <p:cNvPr id="244759"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4760"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4761"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44739"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4740"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44741"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4742"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44743" name="Group 10"/>
          <p:cNvGrpSpPr>
            <a:grpSpLocks/>
          </p:cNvGrpSpPr>
          <p:nvPr/>
        </p:nvGrpSpPr>
        <p:grpSpPr bwMode="auto">
          <a:xfrm>
            <a:off x="6546850" y="1936750"/>
            <a:ext cx="600075" cy="508000"/>
            <a:chOff x="4124" y="1220"/>
            <a:chExt cx="378" cy="320"/>
          </a:xfrm>
        </p:grpSpPr>
        <p:sp>
          <p:nvSpPr>
            <p:cNvPr id="244757"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4758"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4744"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44745" name="Rectangle 14"/>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4746" name="Rectangle 15"/>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44747" name="Rectangle 16"/>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cur^.left &lt;- NIL</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4748" name="Rectangle 17"/>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44749" name="Group 18"/>
          <p:cNvGrpSpPr>
            <a:grpSpLocks/>
          </p:cNvGrpSpPr>
          <p:nvPr/>
        </p:nvGrpSpPr>
        <p:grpSpPr bwMode="auto">
          <a:xfrm>
            <a:off x="6107113" y="3362325"/>
            <a:ext cx="600075" cy="508000"/>
            <a:chOff x="3847" y="2118"/>
            <a:chExt cx="378" cy="320"/>
          </a:xfrm>
        </p:grpSpPr>
        <p:sp>
          <p:nvSpPr>
            <p:cNvPr id="244755" name="Rectangle 19"/>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4756" name="Rectangle 20"/>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4750" name="Line 21"/>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4751" name="Group 22"/>
          <p:cNvGrpSpPr>
            <a:grpSpLocks/>
          </p:cNvGrpSpPr>
          <p:nvPr/>
        </p:nvGrpSpPr>
        <p:grpSpPr bwMode="auto">
          <a:xfrm>
            <a:off x="5837238" y="3670300"/>
            <a:ext cx="433387" cy="684213"/>
            <a:chOff x="3677" y="2312"/>
            <a:chExt cx="273" cy="431"/>
          </a:xfrm>
        </p:grpSpPr>
        <p:sp>
          <p:nvSpPr>
            <p:cNvPr id="244752" name="Line 23"/>
            <p:cNvSpPr>
              <a:spLocks noChangeShapeType="1"/>
            </p:cNvSpPr>
            <p:nvPr/>
          </p:nvSpPr>
          <p:spPr bwMode="auto">
            <a:xfrm flipH="1">
              <a:off x="3768" y="2312"/>
              <a:ext cx="182" cy="39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4753" name="Line 24"/>
            <p:cNvSpPr>
              <a:spLocks noChangeShapeType="1"/>
            </p:cNvSpPr>
            <p:nvPr/>
          </p:nvSpPr>
          <p:spPr bwMode="auto">
            <a:xfrm flipH="1" flipV="1">
              <a:off x="3698" y="2618"/>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4754" name="Line 25"/>
            <p:cNvSpPr>
              <a:spLocks noChangeShapeType="1"/>
            </p:cNvSpPr>
            <p:nvPr/>
          </p:nvSpPr>
          <p:spPr bwMode="auto">
            <a:xfrm flipH="1" flipV="1">
              <a:off x="3677" y="2661"/>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19954577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786" name="Group 2"/>
          <p:cNvGrpSpPr>
            <a:grpSpLocks/>
          </p:cNvGrpSpPr>
          <p:nvPr/>
        </p:nvGrpSpPr>
        <p:grpSpPr bwMode="auto">
          <a:xfrm>
            <a:off x="7011988" y="2244725"/>
            <a:ext cx="436562" cy="682625"/>
            <a:chOff x="4417" y="1414"/>
            <a:chExt cx="275" cy="430"/>
          </a:xfrm>
        </p:grpSpPr>
        <p:sp>
          <p:nvSpPr>
            <p:cNvPr id="246811"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812"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813"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46787"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6788"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46789"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790"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46791" name="Group 10"/>
          <p:cNvGrpSpPr>
            <a:grpSpLocks/>
          </p:cNvGrpSpPr>
          <p:nvPr/>
        </p:nvGrpSpPr>
        <p:grpSpPr bwMode="auto">
          <a:xfrm>
            <a:off x="6546850" y="1936750"/>
            <a:ext cx="600075" cy="508000"/>
            <a:chOff x="4124" y="1220"/>
            <a:chExt cx="378" cy="320"/>
          </a:xfrm>
        </p:grpSpPr>
        <p:sp>
          <p:nvSpPr>
            <p:cNvPr id="246809"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6810"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6792"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46793" name="Rectangle 14"/>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6794" name="Rectangle 15"/>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46795" name="Rectangle 16"/>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6796" name="Rectangle 17"/>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46797" name="Group 18"/>
          <p:cNvGrpSpPr>
            <a:grpSpLocks/>
          </p:cNvGrpSpPr>
          <p:nvPr/>
        </p:nvGrpSpPr>
        <p:grpSpPr bwMode="auto">
          <a:xfrm>
            <a:off x="6107113" y="3362325"/>
            <a:ext cx="600075" cy="508000"/>
            <a:chOff x="3847" y="2118"/>
            <a:chExt cx="378" cy="320"/>
          </a:xfrm>
        </p:grpSpPr>
        <p:sp>
          <p:nvSpPr>
            <p:cNvPr id="246807" name="Rectangle 19"/>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6808" name="Rectangle 20"/>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6798" name="Line 21"/>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6799" name="Group 22"/>
          <p:cNvGrpSpPr>
            <a:grpSpLocks/>
          </p:cNvGrpSpPr>
          <p:nvPr/>
        </p:nvGrpSpPr>
        <p:grpSpPr bwMode="auto">
          <a:xfrm>
            <a:off x="5837238" y="3670300"/>
            <a:ext cx="433387" cy="684213"/>
            <a:chOff x="3677" y="2312"/>
            <a:chExt cx="273" cy="431"/>
          </a:xfrm>
        </p:grpSpPr>
        <p:sp>
          <p:nvSpPr>
            <p:cNvPr id="246804" name="Line 23"/>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805" name="Line 24"/>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806" name="Line 25"/>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6800" name="Group 26"/>
          <p:cNvGrpSpPr>
            <a:grpSpLocks/>
          </p:cNvGrpSpPr>
          <p:nvPr/>
        </p:nvGrpSpPr>
        <p:grpSpPr bwMode="auto">
          <a:xfrm>
            <a:off x="6572250" y="3657600"/>
            <a:ext cx="436563" cy="682625"/>
            <a:chOff x="4140" y="2304"/>
            <a:chExt cx="275" cy="430"/>
          </a:xfrm>
        </p:grpSpPr>
        <p:sp>
          <p:nvSpPr>
            <p:cNvPr id="246801" name="Line 27"/>
            <p:cNvSpPr>
              <a:spLocks noChangeShapeType="1"/>
            </p:cNvSpPr>
            <p:nvPr/>
          </p:nvSpPr>
          <p:spPr bwMode="auto">
            <a:xfrm>
              <a:off x="4140" y="230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802" name="Line 28"/>
            <p:cNvSpPr>
              <a:spLocks noChangeShapeType="1"/>
            </p:cNvSpPr>
            <p:nvPr/>
          </p:nvSpPr>
          <p:spPr bwMode="auto">
            <a:xfrm flipV="1">
              <a:off x="4222" y="260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6803" name="Line 29"/>
            <p:cNvSpPr>
              <a:spLocks noChangeShapeType="1"/>
            </p:cNvSpPr>
            <p:nvPr/>
          </p:nvSpPr>
          <p:spPr bwMode="auto">
            <a:xfrm flipV="1">
              <a:off x="4243" y="265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60114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lstStyle/>
          <a:p>
            <a:r>
              <a:rPr lang="en-US" dirty="0" smtClean="0"/>
              <a:t>“</a:t>
            </a:r>
            <a:r>
              <a:rPr lang="en-US" dirty="0" smtClean="0">
                <a:solidFill>
                  <a:srgbClr val="FF0000"/>
                </a:solidFill>
              </a:rPr>
              <a:t>friend_test.cpp</a:t>
            </a:r>
            <a:r>
              <a:rPr lang="en-US" dirty="0" smtClean="0"/>
              <a:t>”</a:t>
            </a:r>
          </a:p>
          <a:p>
            <a:r>
              <a:rPr lang="en-US" dirty="0" smtClean="0"/>
              <a:t>“</a:t>
            </a:r>
            <a:r>
              <a:rPr lang="en-US" dirty="0" smtClean="0">
                <a:solidFill>
                  <a:srgbClr val="FF0000"/>
                </a:solidFill>
              </a:rPr>
              <a:t>friend_test1.cpp</a:t>
            </a:r>
            <a:r>
              <a:rPr lang="en-US" dirty="0" smtClean="0"/>
              <a:t>”</a:t>
            </a:r>
            <a:endParaRPr lang="en-US" dirty="0"/>
          </a:p>
        </p:txBody>
      </p:sp>
    </p:spTree>
    <p:extLst>
      <p:ext uri="{BB962C8B-B14F-4D97-AF65-F5344CB8AC3E}">
        <p14:creationId xmlns:p14="http://schemas.microsoft.com/office/powerpoint/2010/main" val="87269401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8834" name="Group 2"/>
          <p:cNvGrpSpPr>
            <a:grpSpLocks/>
          </p:cNvGrpSpPr>
          <p:nvPr/>
        </p:nvGrpSpPr>
        <p:grpSpPr bwMode="auto">
          <a:xfrm>
            <a:off x="7011988" y="2244725"/>
            <a:ext cx="436562" cy="682625"/>
            <a:chOff x="4417" y="1414"/>
            <a:chExt cx="275" cy="430"/>
          </a:xfrm>
        </p:grpSpPr>
        <p:sp>
          <p:nvSpPr>
            <p:cNvPr id="248859"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60"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61"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48835"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8836"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48837"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38"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48839" name="Group 10"/>
          <p:cNvGrpSpPr>
            <a:grpSpLocks/>
          </p:cNvGrpSpPr>
          <p:nvPr/>
        </p:nvGrpSpPr>
        <p:grpSpPr bwMode="auto">
          <a:xfrm>
            <a:off x="6546850" y="1936750"/>
            <a:ext cx="600075" cy="508000"/>
            <a:chOff x="4124" y="1220"/>
            <a:chExt cx="378" cy="320"/>
          </a:xfrm>
        </p:grpSpPr>
        <p:sp>
          <p:nvSpPr>
            <p:cNvPr id="248857"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8858"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8840"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48841" name="Rectangle 14"/>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p>
          <a:p>
            <a:pPr>
              <a:spcBef>
                <a:spcPct val="0"/>
              </a:spcBef>
              <a:buFontTx/>
              <a:buNone/>
            </a:pPr>
            <a:endParaRPr lang="en-US" altLang="en-US" sz="2000">
              <a:latin typeface="Courier New" panose="02070309020205020404" pitchFamily="49" charset="0"/>
            </a:endParaRPr>
          </a:p>
        </p:txBody>
      </p:sp>
      <p:sp>
        <p:nvSpPr>
          <p:cNvPr id="248842" name="Rectangle 15"/>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48843" name="Rectangle 16"/>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endParaRPr lang="en-US" altLang="en-US" sz="2000">
              <a:latin typeface="Courier New" panose="02070309020205020404" pitchFamily="49" charset="0"/>
            </a:endParaRPr>
          </a:p>
          <a:p>
            <a:pPr>
              <a:spcBef>
                <a:spcPct val="0"/>
              </a:spcBef>
              <a:buFontTx/>
              <a:buNone/>
            </a:pPr>
            <a:endParaRPr lang="en-US" altLang="en-US" sz="2000">
              <a:latin typeface="Courier New" panose="02070309020205020404" pitchFamily="49" charset="0"/>
            </a:endParaRPr>
          </a:p>
        </p:txBody>
      </p:sp>
      <p:sp>
        <p:nvSpPr>
          <p:cNvPr id="248844" name="Rectangle 17"/>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48845" name="Group 18"/>
          <p:cNvGrpSpPr>
            <a:grpSpLocks/>
          </p:cNvGrpSpPr>
          <p:nvPr/>
        </p:nvGrpSpPr>
        <p:grpSpPr bwMode="auto">
          <a:xfrm>
            <a:off x="6107113" y="3362325"/>
            <a:ext cx="600075" cy="508000"/>
            <a:chOff x="3847" y="2118"/>
            <a:chExt cx="378" cy="320"/>
          </a:xfrm>
        </p:grpSpPr>
        <p:sp>
          <p:nvSpPr>
            <p:cNvPr id="248855" name="Rectangle 19"/>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48856" name="Rectangle 20"/>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48846" name="Line 21"/>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48847" name="Group 22"/>
          <p:cNvGrpSpPr>
            <a:grpSpLocks/>
          </p:cNvGrpSpPr>
          <p:nvPr/>
        </p:nvGrpSpPr>
        <p:grpSpPr bwMode="auto">
          <a:xfrm>
            <a:off x="5837238" y="3670300"/>
            <a:ext cx="433387" cy="684213"/>
            <a:chOff x="3677" y="2312"/>
            <a:chExt cx="273" cy="431"/>
          </a:xfrm>
        </p:grpSpPr>
        <p:sp>
          <p:nvSpPr>
            <p:cNvPr id="248852" name="Line 23"/>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53" name="Line 24"/>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54" name="Line 25"/>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48848" name="Group 26"/>
          <p:cNvGrpSpPr>
            <a:grpSpLocks/>
          </p:cNvGrpSpPr>
          <p:nvPr/>
        </p:nvGrpSpPr>
        <p:grpSpPr bwMode="auto">
          <a:xfrm>
            <a:off x="6572250" y="3657600"/>
            <a:ext cx="436563" cy="682625"/>
            <a:chOff x="4140" y="2304"/>
            <a:chExt cx="275" cy="430"/>
          </a:xfrm>
        </p:grpSpPr>
        <p:sp>
          <p:nvSpPr>
            <p:cNvPr id="248849" name="Line 27"/>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50" name="Line 28"/>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8851" name="Line 29"/>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9583993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0882" name="Group 2"/>
          <p:cNvGrpSpPr>
            <a:grpSpLocks/>
          </p:cNvGrpSpPr>
          <p:nvPr/>
        </p:nvGrpSpPr>
        <p:grpSpPr bwMode="auto">
          <a:xfrm>
            <a:off x="7011988" y="2244725"/>
            <a:ext cx="436562" cy="682625"/>
            <a:chOff x="4417" y="1414"/>
            <a:chExt cx="275" cy="430"/>
          </a:xfrm>
        </p:grpSpPr>
        <p:sp>
          <p:nvSpPr>
            <p:cNvPr id="250906"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907"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908"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0883"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0884"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50885"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886"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50887" name="Group 10"/>
          <p:cNvGrpSpPr>
            <a:grpSpLocks/>
          </p:cNvGrpSpPr>
          <p:nvPr/>
        </p:nvGrpSpPr>
        <p:grpSpPr bwMode="auto">
          <a:xfrm>
            <a:off x="6546850" y="1936750"/>
            <a:ext cx="600075" cy="508000"/>
            <a:chOff x="4124" y="1220"/>
            <a:chExt cx="378" cy="320"/>
          </a:xfrm>
        </p:grpSpPr>
        <p:sp>
          <p:nvSpPr>
            <p:cNvPr id="250904"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0905"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0888"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solidFill>
                  <a:srgbClr val="FF0033"/>
                </a:solidFill>
                <a:latin typeface="Courier New" panose="02070309020205020404" pitchFamily="49" charset="0"/>
              </a:rPr>
              <a:t>Insert(head, 23)</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50889" name="Rectangle 14"/>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p>
          <a:p>
            <a:pPr>
              <a:spcBef>
                <a:spcPct val="0"/>
              </a:spcBef>
              <a:buFontTx/>
              <a:buNone/>
            </a:pPr>
            <a:endParaRPr lang="en-US" altLang="en-US" sz="2000">
              <a:solidFill>
                <a:srgbClr val="FF0033"/>
              </a:solidFill>
              <a:latin typeface="Courier New" panose="02070309020205020404" pitchFamily="49" charset="0"/>
            </a:endParaRPr>
          </a:p>
        </p:txBody>
      </p:sp>
      <p:sp>
        <p:nvSpPr>
          <p:cNvPr id="250890" name="Rectangle 15"/>
          <p:cNvSpPr>
            <a:spLocks noChangeArrowheads="1"/>
          </p:cNvSpPr>
          <p:nvPr/>
        </p:nvSpPr>
        <p:spPr bwMode="auto">
          <a:xfrm>
            <a:off x="2035175" y="5591175"/>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23</a:t>
            </a:r>
          </a:p>
        </p:txBody>
      </p:sp>
      <p:sp>
        <p:nvSpPr>
          <p:cNvPr id="250891" name="Rectangle 16"/>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50892" name="Group 17"/>
          <p:cNvGrpSpPr>
            <a:grpSpLocks/>
          </p:cNvGrpSpPr>
          <p:nvPr/>
        </p:nvGrpSpPr>
        <p:grpSpPr bwMode="auto">
          <a:xfrm>
            <a:off x="6107113" y="3362325"/>
            <a:ext cx="600075" cy="508000"/>
            <a:chOff x="3847" y="2118"/>
            <a:chExt cx="378" cy="320"/>
          </a:xfrm>
        </p:grpSpPr>
        <p:sp>
          <p:nvSpPr>
            <p:cNvPr id="250902" name="Rectangle 18"/>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0903" name="Rectangle 19"/>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0893" name="Line 20"/>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0894" name="Group 21"/>
          <p:cNvGrpSpPr>
            <a:grpSpLocks/>
          </p:cNvGrpSpPr>
          <p:nvPr/>
        </p:nvGrpSpPr>
        <p:grpSpPr bwMode="auto">
          <a:xfrm>
            <a:off x="5837238" y="3670300"/>
            <a:ext cx="433387" cy="684213"/>
            <a:chOff x="3677" y="2312"/>
            <a:chExt cx="273" cy="431"/>
          </a:xfrm>
        </p:grpSpPr>
        <p:sp>
          <p:nvSpPr>
            <p:cNvPr id="250899" name="Line 22"/>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900" name="Line 23"/>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901" name="Line 24"/>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0895" name="Group 25"/>
          <p:cNvGrpSpPr>
            <a:grpSpLocks/>
          </p:cNvGrpSpPr>
          <p:nvPr/>
        </p:nvGrpSpPr>
        <p:grpSpPr bwMode="auto">
          <a:xfrm>
            <a:off x="6572250" y="3657600"/>
            <a:ext cx="436563" cy="682625"/>
            <a:chOff x="4140" y="2304"/>
            <a:chExt cx="275" cy="430"/>
          </a:xfrm>
        </p:grpSpPr>
        <p:sp>
          <p:nvSpPr>
            <p:cNvPr id="250896" name="Line 26"/>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897" name="Line 27"/>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898" name="Line 28"/>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75214607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930" name="Group 2"/>
          <p:cNvGrpSpPr>
            <a:grpSpLocks/>
          </p:cNvGrpSpPr>
          <p:nvPr/>
        </p:nvGrpSpPr>
        <p:grpSpPr bwMode="auto">
          <a:xfrm>
            <a:off x="7011988" y="2244725"/>
            <a:ext cx="436562" cy="682625"/>
            <a:chOff x="4417" y="1414"/>
            <a:chExt cx="275" cy="430"/>
          </a:xfrm>
        </p:grpSpPr>
        <p:sp>
          <p:nvSpPr>
            <p:cNvPr id="252952"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53"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54"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2931"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2932"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52933"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34"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52935" name="Group 10"/>
          <p:cNvGrpSpPr>
            <a:grpSpLocks/>
          </p:cNvGrpSpPr>
          <p:nvPr/>
        </p:nvGrpSpPr>
        <p:grpSpPr bwMode="auto">
          <a:xfrm>
            <a:off x="6546850" y="1936750"/>
            <a:ext cx="600075" cy="508000"/>
            <a:chOff x="4124" y="1220"/>
            <a:chExt cx="378" cy="320"/>
          </a:xfrm>
        </p:grpSpPr>
        <p:sp>
          <p:nvSpPr>
            <p:cNvPr id="252950"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2951"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2936"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52937"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52938" name="Group 15"/>
          <p:cNvGrpSpPr>
            <a:grpSpLocks/>
          </p:cNvGrpSpPr>
          <p:nvPr/>
        </p:nvGrpSpPr>
        <p:grpSpPr bwMode="auto">
          <a:xfrm>
            <a:off x="6107113" y="3362325"/>
            <a:ext cx="600075" cy="508000"/>
            <a:chOff x="3847" y="2118"/>
            <a:chExt cx="378" cy="320"/>
          </a:xfrm>
        </p:grpSpPr>
        <p:sp>
          <p:nvSpPr>
            <p:cNvPr id="252948"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2949"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2939"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2940" name="Group 19"/>
          <p:cNvGrpSpPr>
            <a:grpSpLocks/>
          </p:cNvGrpSpPr>
          <p:nvPr/>
        </p:nvGrpSpPr>
        <p:grpSpPr bwMode="auto">
          <a:xfrm>
            <a:off x="5837238" y="3670300"/>
            <a:ext cx="433387" cy="684213"/>
            <a:chOff x="3677" y="2312"/>
            <a:chExt cx="273" cy="431"/>
          </a:xfrm>
        </p:grpSpPr>
        <p:sp>
          <p:nvSpPr>
            <p:cNvPr id="252945"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46"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47"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2941" name="Group 23"/>
          <p:cNvGrpSpPr>
            <a:grpSpLocks/>
          </p:cNvGrpSpPr>
          <p:nvPr/>
        </p:nvGrpSpPr>
        <p:grpSpPr bwMode="auto">
          <a:xfrm>
            <a:off x="6572250" y="3657600"/>
            <a:ext cx="436563" cy="682625"/>
            <a:chOff x="4140" y="2304"/>
            <a:chExt cx="275" cy="430"/>
          </a:xfrm>
        </p:grpSpPr>
        <p:sp>
          <p:nvSpPr>
            <p:cNvPr id="252942" name="Line 24"/>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43" name="Line 25"/>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944" name="Line 26"/>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27824366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978" name="Group 2"/>
          <p:cNvGrpSpPr>
            <a:grpSpLocks/>
          </p:cNvGrpSpPr>
          <p:nvPr/>
        </p:nvGrpSpPr>
        <p:grpSpPr bwMode="auto">
          <a:xfrm>
            <a:off x="7011988" y="2244725"/>
            <a:ext cx="436562" cy="682625"/>
            <a:chOff x="4417" y="1414"/>
            <a:chExt cx="275" cy="430"/>
          </a:xfrm>
        </p:grpSpPr>
        <p:sp>
          <p:nvSpPr>
            <p:cNvPr id="255002"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5003"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5004"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4979"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4980"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54981" name="Line 8"/>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82"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54983" name="Group 10"/>
          <p:cNvGrpSpPr>
            <a:grpSpLocks/>
          </p:cNvGrpSpPr>
          <p:nvPr/>
        </p:nvGrpSpPr>
        <p:grpSpPr bwMode="auto">
          <a:xfrm>
            <a:off x="6546850" y="1936750"/>
            <a:ext cx="600075" cy="508000"/>
            <a:chOff x="4124" y="1220"/>
            <a:chExt cx="378" cy="320"/>
          </a:xfrm>
        </p:grpSpPr>
        <p:sp>
          <p:nvSpPr>
            <p:cNvPr id="255000"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5001"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4984"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54985"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54986" name="Group 15"/>
          <p:cNvGrpSpPr>
            <a:grpSpLocks/>
          </p:cNvGrpSpPr>
          <p:nvPr/>
        </p:nvGrpSpPr>
        <p:grpSpPr bwMode="auto">
          <a:xfrm>
            <a:off x="6107113" y="3362325"/>
            <a:ext cx="600075" cy="508000"/>
            <a:chOff x="3847" y="2118"/>
            <a:chExt cx="378" cy="320"/>
          </a:xfrm>
        </p:grpSpPr>
        <p:sp>
          <p:nvSpPr>
            <p:cNvPr id="254998"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4999"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4987"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4988" name="Group 19"/>
          <p:cNvGrpSpPr>
            <a:grpSpLocks/>
          </p:cNvGrpSpPr>
          <p:nvPr/>
        </p:nvGrpSpPr>
        <p:grpSpPr bwMode="auto">
          <a:xfrm>
            <a:off x="5837238" y="3670300"/>
            <a:ext cx="433387" cy="684213"/>
            <a:chOff x="3677" y="2312"/>
            <a:chExt cx="273" cy="431"/>
          </a:xfrm>
        </p:grpSpPr>
        <p:sp>
          <p:nvSpPr>
            <p:cNvPr id="254995"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6"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7"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4989" name="Group 23"/>
          <p:cNvGrpSpPr>
            <a:grpSpLocks/>
          </p:cNvGrpSpPr>
          <p:nvPr/>
        </p:nvGrpSpPr>
        <p:grpSpPr bwMode="auto">
          <a:xfrm>
            <a:off x="6572250" y="3657600"/>
            <a:ext cx="436563" cy="682625"/>
            <a:chOff x="4140" y="2304"/>
            <a:chExt cx="275" cy="430"/>
          </a:xfrm>
        </p:grpSpPr>
        <p:sp>
          <p:nvSpPr>
            <p:cNvPr id="254992" name="Line 24"/>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3" name="Line 25"/>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994" name="Line 26"/>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4990" name="Rectangle 27"/>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54991" name="Rectangle 28"/>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Tree>
    <p:extLst>
      <p:ext uri="{BB962C8B-B14F-4D97-AF65-F5344CB8AC3E}">
        <p14:creationId xmlns:p14="http://schemas.microsoft.com/office/powerpoint/2010/main" val="58687867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026" name="Group 2"/>
          <p:cNvGrpSpPr>
            <a:grpSpLocks/>
          </p:cNvGrpSpPr>
          <p:nvPr/>
        </p:nvGrpSpPr>
        <p:grpSpPr bwMode="auto">
          <a:xfrm>
            <a:off x="7011988" y="2244725"/>
            <a:ext cx="436562" cy="682625"/>
            <a:chOff x="4417" y="1414"/>
            <a:chExt cx="275" cy="430"/>
          </a:xfrm>
        </p:grpSpPr>
        <p:sp>
          <p:nvSpPr>
            <p:cNvPr id="257052"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53"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54"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7027"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7028"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57029" name="Line 8"/>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30"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57031" name="Group 10"/>
          <p:cNvGrpSpPr>
            <a:grpSpLocks/>
          </p:cNvGrpSpPr>
          <p:nvPr/>
        </p:nvGrpSpPr>
        <p:grpSpPr bwMode="auto">
          <a:xfrm>
            <a:off x="6546850" y="1936750"/>
            <a:ext cx="600075" cy="508000"/>
            <a:chOff x="4124" y="1220"/>
            <a:chExt cx="378" cy="320"/>
          </a:xfrm>
        </p:grpSpPr>
        <p:sp>
          <p:nvSpPr>
            <p:cNvPr id="257050"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7051"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7032"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57033"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57034" name="Group 15"/>
          <p:cNvGrpSpPr>
            <a:grpSpLocks/>
          </p:cNvGrpSpPr>
          <p:nvPr/>
        </p:nvGrpSpPr>
        <p:grpSpPr bwMode="auto">
          <a:xfrm>
            <a:off x="6107113" y="3362325"/>
            <a:ext cx="600075" cy="508000"/>
            <a:chOff x="3847" y="2118"/>
            <a:chExt cx="378" cy="320"/>
          </a:xfrm>
        </p:grpSpPr>
        <p:sp>
          <p:nvSpPr>
            <p:cNvPr id="257048"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7049"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7035"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7036" name="Group 19"/>
          <p:cNvGrpSpPr>
            <a:grpSpLocks/>
          </p:cNvGrpSpPr>
          <p:nvPr/>
        </p:nvGrpSpPr>
        <p:grpSpPr bwMode="auto">
          <a:xfrm>
            <a:off x="5837238" y="3670300"/>
            <a:ext cx="433387" cy="684213"/>
            <a:chOff x="3677" y="2312"/>
            <a:chExt cx="273" cy="431"/>
          </a:xfrm>
        </p:grpSpPr>
        <p:sp>
          <p:nvSpPr>
            <p:cNvPr id="257045"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46"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47"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7037" name="Group 23"/>
          <p:cNvGrpSpPr>
            <a:grpSpLocks/>
          </p:cNvGrpSpPr>
          <p:nvPr/>
        </p:nvGrpSpPr>
        <p:grpSpPr bwMode="auto">
          <a:xfrm>
            <a:off x="6572250" y="3657600"/>
            <a:ext cx="436563" cy="682625"/>
            <a:chOff x="4140" y="2304"/>
            <a:chExt cx="275" cy="430"/>
          </a:xfrm>
        </p:grpSpPr>
        <p:sp>
          <p:nvSpPr>
            <p:cNvPr id="257042" name="Line 24"/>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43" name="Line 25"/>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44" name="Line 26"/>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7038" name="Rectangle 27"/>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elseif(cur^.data &gt;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57039" name="Oval 28"/>
          <p:cNvSpPr>
            <a:spLocks noChangeArrowheads="1"/>
          </p:cNvSpPr>
          <p:nvPr/>
        </p:nvSpPr>
        <p:spPr bwMode="auto">
          <a:xfrm>
            <a:off x="6507163" y="133985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257040" name="Oval 29"/>
          <p:cNvSpPr>
            <a:spLocks noChangeArrowheads="1"/>
          </p:cNvSpPr>
          <p:nvPr/>
        </p:nvSpPr>
        <p:spPr bwMode="auto">
          <a:xfrm>
            <a:off x="3333750" y="565785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sp>
        <p:nvSpPr>
          <p:cNvPr id="257041" name="Rectangle 30"/>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Tree>
    <p:extLst>
      <p:ext uri="{BB962C8B-B14F-4D97-AF65-F5344CB8AC3E}">
        <p14:creationId xmlns:p14="http://schemas.microsoft.com/office/powerpoint/2010/main" val="38737388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074" name="Group 2"/>
          <p:cNvGrpSpPr>
            <a:grpSpLocks/>
          </p:cNvGrpSpPr>
          <p:nvPr/>
        </p:nvGrpSpPr>
        <p:grpSpPr bwMode="auto">
          <a:xfrm>
            <a:off x="7011988" y="2244725"/>
            <a:ext cx="436562" cy="682625"/>
            <a:chOff x="4417" y="1414"/>
            <a:chExt cx="275" cy="430"/>
          </a:xfrm>
        </p:grpSpPr>
        <p:sp>
          <p:nvSpPr>
            <p:cNvPr id="259098"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99"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00"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9075"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9076"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59077"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78"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59079" name="Group 10"/>
          <p:cNvGrpSpPr>
            <a:grpSpLocks/>
          </p:cNvGrpSpPr>
          <p:nvPr/>
        </p:nvGrpSpPr>
        <p:grpSpPr bwMode="auto">
          <a:xfrm>
            <a:off x="6546850" y="1936750"/>
            <a:ext cx="600075" cy="508000"/>
            <a:chOff x="4124" y="1220"/>
            <a:chExt cx="378" cy="320"/>
          </a:xfrm>
        </p:grpSpPr>
        <p:sp>
          <p:nvSpPr>
            <p:cNvPr id="259096"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9097"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9080"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59081"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59082" name="Group 15"/>
          <p:cNvGrpSpPr>
            <a:grpSpLocks/>
          </p:cNvGrpSpPr>
          <p:nvPr/>
        </p:nvGrpSpPr>
        <p:grpSpPr bwMode="auto">
          <a:xfrm>
            <a:off x="6107113" y="3362325"/>
            <a:ext cx="600075" cy="508000"/>
            <a:chOff x="3847" y="2118"/>
            <a:chExt cx="378" cy="320"/>
          </a:xfrm>
        </p:grpSpPr>
        <p:sp>
          <p:nvSpPr>
            <p:cNvPr id="259094"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59095"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59083" name="Line 18"/>
          <p:cNvSpPr>
            <a:spLocks noChangeShapeType="1"/>
          </p:cNvSpPr>
          <p:nvPr/>
        </p:nvSpPr>
        <p:spPr bwMode="auto">
          <a:xfrm flipH="1">
            <a:off x="6397625" y="2265363"/>
            <a:ext cx="309563" cy="592137"/>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59084" name="Group 19"/>
          <p:cNvGrpSpPr>
            <a:grpSpLocks/>
          </p:cNvGrpSpPr>
          <p:nvPr/>
        </p:nvGrpSpPr>
        <p:grpSpPr bwMode="auto">
          <a:xfrm>
            <a:off x="5837238" y="3670300"/>
            <a:ext cx="433387" cy="684213"/>
            <a:chOff x="3677" y="2312"/>
            <a:chExt cx="273" cy="431"/>
          </a:xfrm>
        </p:grpSpPr>
        <p:sp>
          <p:nvSpPr>
            <p:cNvPr id="259091"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92"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93"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85" name="Group 23"/>
          <p:cNvGrpSpPr>
            <a:grpSpLocks/>
          </p:cNvGrpSpPr>
          <p:nvPr/>
        </p:nvGrpSpPr>
        <p:grpSpPr bwMode="auto">
          <a:xfrm>
            <a:off x="6572250" y="3657600"/>
            <a:ext cx="436563" cy="682625"/>
            <a:chOff x="4140" y="2304"/>
            <a:chExt cx="275" cy="430"/>
          </a:xfrm>
        </p:grpSpPr>
        <p:sp>
          <p:nvSpPr>
            <p:cNvPr id="259088" name="Line 24"/>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89" name="Line 25"/>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90" name="Line 26"/>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59086" name="Rectangle 27"/>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59087" name="Rectangle 28"/>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Tree>
    <p:extLst>
      <p:ext uri="{BB962C8B-B14F-4D97-AF65-F5344CB8AC3E}">
        <p14:creationId xmlns:p14="http://schemas.microsoft.com/office/powerpoint/2010/main" val="334445939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122" name="Group 2"/>
          <p:cNvGrpSpPr>
            <a:grpSpLocks/>
          </p:cNvGrpSpPr>
          <p:nvPr/>
        </p:nvGrpSpPr>
        <p:grpSpPr bwMode="auto">
          <a:xfrm>
            <a:off x="7011988" y="2244725"/>
            <a:ext cx="436562" cy="682625"/>
            <a:chOff x="4417" y="1414"/>
            <a:chExt cx="275" cy="430"/>
          </a:xfrm>
        </p:grpSpPr>
        <p:sp>
          <p:nvSpPr>
            <p:cNvPr id="261147"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48"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49"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1123"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1124"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61125"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26"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61127" name="Group 10"/>
          <p:cNvGrpSpPr>
            <a:grpSpLocks/>
          </p:cNvGrpSpPr>
          <p:nvPr/>
        </p:nvGrpSpPr>
        <p:grpSpPr bwMode="auto">
          <a:xfrm>
            <a:off x="6546850" y="1936750"/>
            <a:ext cx="600075" cy="508000"/>
            <a:chOff x="4124" y="1220"/>
            <a:chExt cx="378" cy="320"/>
          </a:xfrm>
        </p:grpSpPr>
        <p:sp>
          <p:nvSpPr>
            <p:cNvPr id="261145"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1146"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1128"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61129"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61130" name="Group 15"/>
          <p:cNvGrpSpPr>
            <a:grpSpLocks/>
          </p:cNvGrpSpPr>
          <p:nvPr/>
        </p:nvGrpSpPr>
        <p:grpSpPr bwMode="auto">
          <a:xfrm>
            <a:off x="6107113" y="3362325"/>
            <a:ext cx="600075" cy="508000"/>
            <a:chOff x="3847" y="2118"/>
            <a:chExt cx="378" cy="320"/>
          </a:xfrm>
        </p:grpSpPr>
        <p:sp>
          <p:nvSpPr>
            <p:cNvPr id="261143"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1144"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1131" name="Line 18"/>
          <p:cNvSpPr>
            <a:spLocks noChangeShapeType="1"/>
          </p:cNvSpPr>
          <p:nvPr/>
        </p:nvSpPr>
        <p:spPr bwMode="auto">
          <a:xfrm flipH="1">
            <a:off x="6397625" y="2265363"/>
            <a:ext cx="309563" cy="592137"/>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1132" name="Group 19"/>
          <p:cNvGrpSpPr>
            <a:grpSpLocks/>
          </p:cNvGrpSpPr>
          <p:nvPr/>
        </p:nvGrpSpPr>
        <p:grpSpPr bwMode="auto">
          <a:xfrm>
            <a:off x="5837238" y="3670300"/>
            <a:ext cx="433387" cy="684213"/>
            <a:chOff x="3677" y="2312"/>
            <a:chExt cx="273" cy="431"/>
          </a:xfrm>
        </p:grpSpPr>
        <p:sp>
          <p:nvSpPr>
            <p:cNvPr id="261140"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41"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42"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1133" name="Group 23"/>
          <p:cNvGrpSpPr>
            <a:grpSpLocks/>
          </p:cNvGrpSpPr>
          <p:nvPr/>
        </p:nvGrpSpPr>
        <p:grpSpPr bwMode="auto">
          <a:xfrm>
            <a:off x="6572250" y="3657600"/>
            <a:ext cx="436563" cy="682625"/>
            <a:chOff x="4140" y="2304"/>
            <a:chExt cx="275" cy="430"/>
          </a:xfrm>
        </p:grpSpPr>
        <p:sp>
          <p:nvSpPr>
            <p:cNvPr id="261137" name="Line 24"/>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38" name="Line 25"/>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1139" name="Line 26"/>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1134" name="Rectangle 27"/>
          <p:cNvSpPr>
            <a:spLocks noChangeArrowheads="1"/>
          </p:cNvSpPr>
          <p:nvPr/>
        </p:nvSpPr>
        <p:spPr bwMode="auto">
          <a:xfrm>
            <a:off x="533400" y="549275"/>
            <a:ext cx="4629150" cy="4689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1135" name="Rectangle 28"/>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1136" name="Rectangle 2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Tree>
    <p:extLst>
      <p:ext uri="{BB962C8B-B14F-4D97-AF65-F5344CB8AC3E}">
        <p14:creationId xmlns:p14="http://schemas.microsoft.com/office/powerpoint/2010/main" val="128025979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170" name="Group 2"/>
          <p:cNvGrpSpPr>
            <a:grpSpLocks/>
          </p:cNvGrpSpPr>
          <p:nvPr/>
        </p:nvGrpSpPr>
        <p:grpSpPr bwMode="auto">
          <a:xfrm>
            <a:off x="7011988" y="2244725"/>
            <a:ext cx="436562" cy="682625"/>
            <a:chOff x="4417" y="1414"/>
            <a:chExt cx="275" cy="430"/>
          </a:xfrm>
        </p:grpSpPr>
        <p:sp>
          <p:nvSpPr>
            <p:cNvPr id="263197"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98"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99"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3171"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3172"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63173"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74"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63175" name="Group 10"/>
          <p:cNvGrpSpPr>
            <a:grpSpLocks/>
          </p:cNvGrpSpPr>
          <p:nvPr/>
        </p:nvGrpSpPr>
        <p:grpSpPr bwMode="auto">
          <a:xfrm>
            <a:off x="6546850" y="1936750"/>
            <a:ext cx="600075" cy="508000"/>
            <a:chOff x="4124" y="1220"/>
            <a:chExt cx="378" cy="320"/>
          </a:xfrm>
        </p:grpSpPr>
        <p:sp>
          <p:nvSpPr>
            <p:cNvPr id="263195"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3196"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3176"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63177"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63178" name="Group 15"/>
          <p:cNvGrpSpPr>
            <a:grpSpLocks/>
          </p:cNvGrpSpPr>
          <p:nvPr/>
        </p:nvGrpSpPr>
        <p:grpSpPr bwMode="auto">
          <a:xfrm>
            <a:off x="6107113" y="3362325"/>
            <a:ext cx="600075" cy="508000"/>
            <a:chOff x="3847" y="2118"/>
            <a:chExt cx="378" cy="320"/>
          </a:xfrm>
        </p:grpSpPr>
        <p:sp>
          <p:nvSpPr>
            <p:cNvPr id="263193"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3194"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3179" name="Line 18"/>
          <p:cNvSpPr>
            <a:spLocks noChangeShapeType="1"/>
          </p:cNvSpPr>
          <p:nvPr/>
        </p:nvSpPr>
        <p:spPr bwMode="auto">
          <a:xfrm flipH="1">
            <a:off x="6397625" y="2265363"/>
            <a:ext cx="309563" cy="592137"/>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3180" name="Group 19"/>
          <p:cNvGrpSpPr>
            <a:grpSpLocks/>
          </p:cNvGrpSpPr>
          <p:nvPr/>
        </p:nvGrpSpPr>
        <p:grpSpPr bwMode="auto">
          <a:xfrm>
            <a:off x="5837238" y="3670300"/>
            <a:ext cx="433387" cy="684213"/>
            <a:chOff x="3677" y="2312"/>
            <a:chExt cx="273" cy="431"/>
          </a:xfrm>
        </p:grpSpPr>
        <p:sp>
          <p:nvSpPr>
            <p:cNvPr id="263190"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91"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92"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3181" name="Group 23"/>
          <p:cNvGrpSpPr>
            <a:grpSpLocks/>
          </p:cNvGrpSpPr>
          <p:nvPr/>
        </p:nvGrpSpPr>
        <p:grpSpPr bwMode="auto">
          <a:xfrm>
            <a:off x="6572250" y="3657600"/>
            <a:ext cx="436563" cy="682625"/>
            <a:chOff x="4140" y="2304"/>
            <a:chExt cx="275" cy="430"/>
          </a:xfrm>
        </p:grpSpPr>
        <p:sp>
          <p:nvSpPr>
            <p:cNvPr id="263187" name="Line 24"/>
            <p:cNvSpPr>
              <a:spLocks noChangeShapeType="1"/>
            </p:cNvSpPr>
            <p:nvPr/>
          </p:nvSpPr>
          <p:spPr bwMode="auto">
            <a:xfrm>
              <a:off x="4140" y="23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88" name="Line 25"/>
            <p:cNvSpPr>
              <a:spLocks noChangeShapeType="1"/>
            </p:cNvSpPr>
            <p:nvPr/>
          </p:nvSpPr>
          <p:spPr bwMode="auto">
            <a:xfrm flipV="1">
              <a:off x="4222" y="26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3189" name="Line 26"/>
            <p:cNvSpPr>
              <a:spLocks noChangeShapeType="1"/>
            </p:cNvSpPr>
            <p:nvPr/>
          </p:nvSpPr>
          <p:spPr bwMode="auto">
            <a:xfrm flipV="1">
              <a:off x="4243" y="26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3182" name="Rectangle 2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3183" name="Rectangle 28"/>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elseif(cur^.data &gt;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3184" name="Oval 29"/>
          <p:cNvSpPr>
            <a:spLocks noChangeArrowheads="1"/>
          </p:cNvSpPr>
          <p:nvPr/>
        </p:nvSpPr>
        <p:spPr bwMode="auto">
          <a:xfrm>
            <a:off x="6056313" y="276860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263185" name="Oval 30"/>
          <p:cNvSpPr>
            <a:spLocks noChangeArrowheads="1"/>
          </p:cNvSpPr>
          <p:nvPr/>
        </p:nvSpPr>
        <p:spPr bwMode="auto">
          <a:xfrm>
            <a:off x="3344863" y="565785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sp>
        <p:nvSpPr>
          <p:cNvPr id="263186" name="Rectangle 31"/>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Tree>
    <p:extLst>
      <p:ext uri="{BB962C8B-B14F-4D97-AF65-F5344CB8AC3E}">
        <p14:creationId xmlns:p14="http://schemas.microsoft.com/office/powerpoint/2010/main" val="3063936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218" name="Group 2"/>
          <p:cNvGrpSpPr>
            <a:grpSpLocks/>
          </p:cNvGrpSpPr>
          <p:nvPr/>
        </p:nvGrpSpPr>
        <p:grpSpPr bwMode="auto">
          <a:xfrm>
            <a:off x="7011988" y="2244725"/>
            <a:ext cx="436562" cy="682625"/>
            <a:chOff x="4417" y="1414"/>
            <a:chExt cx="275" cy="430"/>
          </a:xfrm>
        </p:grpSpPr>
        <p:sp>
          <p:nvSpPr>
            <p:cNvPr id="265243"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44"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45"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5219"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5220"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65221"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22"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65223" name="Group 10"/>
          <p:cNvGrpSpPr>
            <a:grpSpLocks/>
          </p:cNvGrpSpPr>
          <p:nvPr/>
        </p:nvGrpSpPr>
        <p:grpSpPr bwMode="auto">
          <a:xfrm>
            <a:off x="6546850" y="1936750"/>
            <a:ext cx="600075" cy="508000"/>
            <a:chOff x="4124" y="1220"/>
            <a:chExt cx="378" cy="320"/>
          </a:xfrm>
        </p:grpSpPr>
        <p:sp>
          <p:nvSpPr>
            <p:cNvPr id="265241"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5242"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5224"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65225"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65226" name="Group 15"/>
          <p:cNvGrpSpPr>
            <a:grpSpLocks/>
          </p:cNvGrpSpPr>
          <p:nvPr/>
        </p:nvGrpSpPr>
        <p:grpSpPr bwMode="auto">
          <a:xfrm>
            <a:off x="6107113" y="3362325"/>
            <a:ext cx="600075" cy="508000"/>
            <a:chOff x="3847" y="2118"/>
            <a:chExt cx="378" cy="320"/>
          </a:xfrm>
        </p:grpSpPr>
        <p:sp>
          <p:nvSpPr>
            <p:cNvPr id="265239"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5240"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5227"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5228" name="Group 19"/>
          <p:cNvGrpSpPr>
            <a:grpSpLocks/>
          </p:cNvGrpSpPr>
          <p:nvPr/>
        </p:nvGrpSpPr>
        <p:grpSpPr bwMode="auto">
          <a:xfrm>
            <a:off x="5837238" y="3670300"/>
            <a:ext cx="433387" cy="684213"/>
            <a:chOff x="3677" y="2312"/>
            <a:chExt cx="273" cy="431"/>
          </a:xfrm>
        </p:grpSpPr>
        <p:sp>
          <p:nvSpPr>
            <p:cNvPr id="265236"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37"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38"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5229" name="Group 23"/>
          <p:cNvGrpSpPr>
            <a:grpSpLocks/>
          </p:cNvGrpSpPr>
          <p:nvPr/>
        </p:nvGrpSpPr>
        <p:grpSpPr bwMode="auto">
          <a:xfrm>
            <a:off x="6572250" y="3657600"/>
            <a:ext cx="436563" cy="682625"/>
            <a:chOff x="4140" y="2304"/>
            <a:chExt cx="275" cy="430"/>
          </a:xfrm>
        </p:grpSpPr>
        <p:sp>
          <p:nvSpPr>
            <p:cNvPr id="265233" name="Line 24"/>
            <p:cNvSpPr>
              <a:spLocks noChangeShapeType="1"/>
            </p:cNvSpPr>
            <p:nvPr/>
          </p:nvSpPr>
          <p:spPr bwMode="auto">
            <a:xfrm>
              <a:off x="4140" y="230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34" name="Line 25"/>
            <p:cNvSpPr>
              <a:spLocks noChangeShapeType="1"/>
            </p:cNvSpPr>
            <p:nvPr/>
          </p:nvSpPr>
          <p:spPr bwMode="auto">
            <a:xfrm flipV="1">
              <a:off x="4222" y="260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5235" name="Line 26"/>
            <p:cNvSpPr>
              <a:spLocks noChangeShapeType="1"/>
            </p:cNvSpPr>
            <p:nvPr/>
          </p:nvSpPr>
          <p:spPr bwMode="auto">
            <a:xfrm flipV="1">
              <a:off x="4243" y="265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5230" name="Rectangle 2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5231" name="Rectangle 28"/>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5232" name="Rectangle 2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Tree>
    <p:extLst>
      <p:ext uri="{BB962C8B-B14F-4D97-AF65-F5344CB8AC3E}">
        <p14:creationId xmlns:p14="http://schemas.microsoft.com/office/powerpoint/2010/main" val="414466486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266" name="Group 2"/>
          <p:cNvGrpSpPr>
            <a:grpSpLocks/>
          </p:cNvGrpSpPr>
          <p:nvPr/>
        </p:nvGrpSpPr>
        <p:grpSpPr bwMode="auto">
          <a:xfrm>
            <a:off x="7011988" y="2244725"/>
            <a:ext cx="436562" cy="682625"/>
            <a:chOff x="4417" y="1414"/>
            <a:chExt cx="275" cy="430"/>
          </a:xfrm>
        </p:grpSpPr>
        <p:sp>
          <p:nvSpPr>
            <p:cNvPr id="267292"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93"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94"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7267"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7268"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67269"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70"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67271" name="Group 10"/>
          <p:cNvGrpSpPr>
            <a:grpSpLocks/>
          </p:cNvGrpSpPr>
          <p:nvPr/>
        </p:nvGrpSpPr>
        <p:grpSpPr bwMode="auto">
          <a:xfrm>
            <a:off x="6546850" y="1936750"/>
            <a:ext cx="600075" cy="508000"/>
            <a:chOff x="4124" y="1220"/>
            <a:chExt cx="378" cy="320"/>
          </a:xfrm>
        </p:grpSpPr>
        <p:sp>
          <p:nvSpPr>
            <p:cNvPr id="267290"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7291"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7272"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67273"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67274" name="Group 15"/>
          <p:cNvGrpSpPr>
            <a:grpSpLocks/>
          </p:cNvGrpSpPr>
          <p:nvPr/>
        </p:nvGrpSpPr>
        <p:grpSpPr bwMode="auto">
          <a:xfrm>
            <a:off x="6107113" y="3362325"/>
            <a:ext cx="600075" cy="508000"/>
            <a:chOff x="3847" y="2118"/>
            <a:chExt cx="378" cy="320"/>
          </a:xfrm>
        </p:grpSpPr>
        <p:sp>
          <p:nvSpPr>
            <p:cNvPr id="267288"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7289"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7275"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7276" name="Group 19"/>
          <p:cNvGrpSpPr>
            <a:grpSpLocks/>
          </p:cNvGrpSpPr>
          <p:nvPr/>
        </p:nvGrpSpPr>
        <p:grpSpPr bwMode="auto">
          <a:xfrm>
            <a:off x="5837238" y="3670300"/>
            <a:ext cx="433387" cy="684213"/>
            <a:chOff x="3677" y="2312"/>
            <a:chExt cx="273" cy="431"/>
          </a:xfrm>
        </p:grpSpPr>
        <p:sp>
          <p:nvSpPr>
            <p:cNvPr id="267285"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86"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87"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67277" name="Group 23"/>
          <p:cNvGrpSpPr>
            <a:grpSpLocks/>
          </p:cNvGrpSpPr>
          <p:nvPr/>
        </p:nvGrpSpPr>
        <p:grpSpPr bwMode="auto">
          <a:xfrm>
            <a:off x="6572250" y="3657600"/>
            <a:ext cx="436563" cy="682625"/>
            <a:chOff x="4140" y="2304"/>
            <a:chExt cx="275" cy="430"/>
          </a:xfrm>
        </p:grpSpPr>
        <p:sp>
          <p:nvSpPr>
            <p:cNvPr id="267282" name="Line 24"/>
            <p:cNvSpPr>
              <a:spLocks noChangeShapeType="1"/>
            </p:cNvSpPr>
            <p:nvPr/>
          </p:nvSpPr>
          <p:spPr bwMode="auto">
            <a:xfrm>
              <a:off x="4140" y="230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83" name="Line 25"/>
            <p:cNvSpPr>
              <a:spLocks noChangeShapeType="1"/>
            </p:cNvSpPr>
            <p:nvPr/>
          </p:nvSpPr>
          <p:spPr bwMode="auto">
            <a:xfrm flipV="1">
              <a:off x="4222" y="260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284" name="Line 26"/>
            <p:cNvSpPr>
              <a:spLocks noChangeShapeType="1"/>
            </p:cNvSpPr>
            <p:nvPr/>
          </p:nvSpPr>
          <p:spPr bwMode="auto">
            <a:xfrm flipV="1">
              <a:off x="4243" y="265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7278" name="Rectangle 2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7279" name="Rectangle 28"/>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67280" name="Rectangle 29"/>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7281" name="Rectangle 30"/>
          <p:cNvSpPr>
            <a:spLocks noChangeArrowheads="1"/>
          </p:cNvSpPr>
          <p:nvPr/>
        </p:nvSpPr>
        <p:spPr bwMode="auto">
          <a:xfrm>
            <a:off x="838200" y="8540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Tree>
    <p:extLst>
      <p:ext uri="{BB962C8B-B14F-4D97-AF65-F5344CB8AC3E}">
        <p14:creationId xmlns:p14="http://schemas.microsoft.com/office/powerpoint/2010/main" val="2544624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 </a:t>
            </a:r>
            <a:endParaRPr lang="en-US" dirty="0"/>
          </a:p>
        </p:txBody>
      </p:sp>
      <p:sp>
        <p:nvSpPr>
          <p:cNvPr id="3" name="Content Placeholder 2"/>
          <p:cNvSpPr>
            <a:spLocks noGrp="1"/>
          </p:cNvSpPr>
          <p:nvPr>
            <p:ph idx="1"/>
          </p:nvPr>
        </p:nvSpPr>
        <p:spPr/>
        <p:txBody>
          <a:bodyPr/>
          <a:lstStyle/>
          <a:p>
            <a:r>
              <a:rPr lang="en-US" dirty="0" smtClean="0"/>
              <a:t>Polymorphism can be achieved both at compile time and run-time.</a:t>
            </a:r>
          </a:p>
          <a:p>
            <a:r>
              <a:rPr lang="en-US" dirty="0" smtClean="0"/>
              <a:t>Compile time Polymorphism can be achieved by functions overloading and operators overloading.</a:t>
            </a:r>
          </a:p>
          <a:p>
            <a:r>
              <a:rPr lang="en-US" dirty="0" smtClean="0"/>
              <a:t>Runtime Polymorphism can be achieved by using inheritance and virtual functions. </a:t>
            </a:r>
            <a:endParaRPr lang="en-US" dirty="0"/>
          </a:p>
        </p:txBody>
      </p:sp>
    </p:spTree>
    <p:extLst>
      <p:ext uri="{BB962C8B-B14F-4D97-AF65-F5344CB8AC3E}">
        <p14:creationId xmlns:p14="http://schemas.microsoft.com/office/powerpoint/2010/main" val="39797749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9314" name="Group 2"/>
          <p:cNvGrpSpPr>
            <a:grpSpLocks/>
          </p:cNvGrpSpPr>
          <p:nvPr/>
        </p:nvGrpSpPr>
        <p:grpSpPr bwMode="auto">
          <a:xfrm>
            <a:off x="7011988" y="2244725"/>
            <a:ext cx="436562" cy="682625"/>
            <a:chOff x="4417" y="1414"/>
            <a:chExt cx="275" cy="430"/>
          </a:xfrm>
        </p:grpSpPr>
        <p:sp>
          <p:nvSpPr>
            <p:cNvPr id="269341"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342"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343"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9315"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9316"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69317"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318"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69319" name="Group 10"/>
          <p:cNvGrpSpPr>
            <a:grpSpLocks/>
          </p:cNvGrpSpPr>
          <p:nvPr/>
        </p:nvGrpSpPr>
        <p:grpSpPr bwMode="auto">
          <a:xfrm>
            <a:off x="6546850" y="1936750"/>
            <a:ext cx="600075" cy="508000"/>
            <a:chOff x="4124" y="1220"/>
            <a:chExt cx="378" cy="320"/>
          </a:xfrm>
        </p:grpSpPr>
        <p:sp>
          <p:nvSpPr>
            <p:cNvPr id="269339"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9340"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9320"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69321"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69322" name="Group 15"/>
          <p:cNvGrpSpPr>
            <a:grpSpLocks/>
          </p:cNvGrpSpPr>
          <p:nvPr/>
        </p:nvGrpSpPr>
        <p:grpSpPr bwMode="auto">
          <a:xfrm>
            <a:off x="6107113" y="3362325"/>
            <a:ext cx="600075" cy="508000"/>
            <a:chOff x="3847" y="2118"/>
            <a:chExt cx="378" cy="320"/>
          </a:xfrm>
        </p:grpSpPr>
        <p:sp>
          <p:nvSpPr>
            <p:cNvPr id="269337"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9338"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9323"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69324" name="Group 19"/>
          <p:cNvGrpSpPr>
            <a:grpSpLocks/>
          </p:cNvGrpSpPr>
          <p:nvPr/>
        </p:nvGrpSpPr>
        <p:grpSpPr bwMode="auto">
          <a:xfrm>
            <a:off x="5837238" y="3670300"/>
            <a:ext cx="433387" cy="684213"/>
            <a:chOff x="3677" y="2312"/>
            <a:chExt cx="273" cy="431"/>
          </a:xfrm>
        </p:grpSpPr>
        <p:sp>
          <p:nvSpPr>
            <p:cNvPr id="269334"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335"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336"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69325"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9326"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69327" name="Rectangle 25"/>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9328" name="Rectangle 26"/>
          <p:cNvSpPr>
            <a:spLocks noChangeArrowheads="1"/>
          </p:cNvSpPr>
          <p:nvPr/>
        </p:nvSpPr>
        <p:spPr bwMode="auto">
          <a:xfrm>
            <a:off x="838200" y="8540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 &lt;- new(Node)</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69329" name="Rectangle 27"/>
          <p:cNvSpPr>
            <a:spLocks noChangeArrowheads="1"/>
          </p:cNvSpPr>
          <p:nvPr/>
        </p:nvSpPr>
        <p:spPr bwMode="auto">
          <a:xfrm>
            <a:off x="6567488" y="4267200"/>
            <a:ext cx="600075" cy="50800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grpSp>
        <p:nvGrpSpPr>
          <p:cNvPr id="269330" name="Group 28"/>
          <p:cNvGrpSpPr>
            <a:grpSpLocks/>
          </p:cNvGrpSpPr>
          <p:nvPr/>
        </p:nvGrpSpPr>
        <p:grpSpPr bwMode="auto">
          <a:xfrm>
            <a:off x="6567488" y="4762500"/>
            <a:ext cx="600075" cy="508000"/>
            <a:chOff x="4137" y="3000"/>
            <a:chExt cx="378" cy="320"/>
          </a:xfrm>
        </p:grpSpPr>
        <p:sp>
          <p:nvSpPr>
            <p:cNvPr id="269332" name="Rectangle 29"/>
            <p:cNvSpPr>
              <a:spLocks noChangeArrowheads="1"/>
            </p:cNvSpPr>
            <p:nvPr/>
          </p:nvSpPr>
          <p:spPr bwMode="auto">
            <a:xfrm>
              <a:off x="4137" y="3000"/>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69333" name="Rectangle 30"/>
            <p:cNvSpPr>
              <a:spLocks noChangeArrowheads="1"/>
            </p:cNvSpPr>
            <p:nvPr/>
          </p:nvSpPr>
          <p:spPr bwMode="auto">
            <a:xfrm>
              <a:off x="4325" y="3000"/>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69331" name="Line 31"/>
          <p:cNvSpPr>
            <a:spLocks noChangeShapeType="1"/>
          </p:cNvSpPr>
          <p:nvPr/>
        </p:nvSpPr>
        <p:spPr bwMode="auto">
          <a:xfrm>
            <a:off x="6538913" y="3676650"/>
            <a:ext cx="309562" cy="592138"/>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37111207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362" name="Group 2"/>
          <p:cNvGrpSpPr>
            <a:grpSpLocks/>
          </p:cNvGrpSpPr>
          <p:nvPr/>
        </p:nvGrpSpPr>
        <p:grpSpPr bwMode="auto">
          <a:xfrm>
            <a:off x="7011988" y="2244725"/>
            <a:ext cx="436562" cy="682625"/>
            <a:chOff x="4417" y="1414"/>
            <a:chExt cx="275" cy="430"/>
          </a:xfrm>
        </p:grpSpPr>
        <p:sp>
          <p:nvSpPr>
            <p:cNvPr id="271389"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390"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391"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1363"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1364"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71365"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366"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71367" name="Group 10"/>
          <p:cNvGrpSpPr>
            <a:grpSpLocks/>
          </p:cNvGrpSpPr>
          <p:nvPr/>
        </p:nvGrpSpPr>
        <p:grpSpPr bwMode="auto">
          <a:xfrm>
            <a:off x="6546850" y="1936750"/>
            <a:ext cx="600075" cy="508000"/>
            <a:chOff x="4124" y="1220"/>
            <a:chExt cx="378" cy="320"/>
          </a:xfrm>
        </p:grpSpPr>
        <p:sp>
          <p:nvSpPr>
            <p:cNvPr id="271387"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1388"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1368"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71369"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71370" name="Group 15"/>
          <p:cNvGrpSpPr>
            <a:grpSpLocks/>
          </p:cNvGrpSpPr>
          <p:nvPr/>
        </p:nvGrpSpPr>
        <p:grpSpPr bwMode="auto">
          <a:xfrm>
            <a:off x="6107113" y="3362325"/>
            <a:ext cx="600075" cy="508000"/>
            <a:chOff x="3847" y="2118"/>
            <a:chExt cx="378" cy="320"/>
          </a:xfrm>
        </p:grpSpPr>
        <p:sp>
          <p:nvSpPr>
            <p:cNvPr id="271385"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1386"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1371"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1372" name="Group 19"/>
          <p:cNvGrpSpPr>
            <a:grpSpLocks/>
          </p:cNvGrpSpPr>
          <p:nvPr/>
        </p:nvGrpSpPr>
        <p:grpSpPr bwMode="auto">
          <a:xfrm>
            <a:off x="5837238" y="3670300"/>
            <a:ext cx="433387" cy="684213"/>
            <a:chOff x="3677" y="2312"/>
            <a:chExt cx="273" cy="431"/>
          </a:xfrm>
        </p:grpSpPr>
        <p:sp>
          <p:nvSpPr>
            <p:cNvPr id="271382"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383"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384"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1373"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1374"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solidFill>
                  <a:srgbClr val="FF0033"/>
                </a:solidFill>
                <a:latin typeface="Courier New" panose="02070309020205020404" pitchFamily="49" charset="0"/>
              </a:rPr>
              <a:t>data_in = 35</a:t>
            </a:r>
          </a:p>
        </p:txBody>
      </p:sp>
      <p:sp>
        <p:nvSpPr>
          <p:cNvPr id="271375" name="Rectangle 25"/>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1376" name="Rectangle 26"/>
          <p:cNvSpPr>
            <a:spLocks noChangeArrowheads="1"/>
          </p:cNvSpPr>
          <p:nvPr/>
        </p:nvSpPr>
        <p:spPr bwMode="auto">
          <a:xfrm>
            <a:off x="838200" y="8540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cur^.data &lt;-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1377" name="Rectangle 27"/>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latin typeface="Courier New" panose="02070309020205020404" pitchFamily="49" charset="0"/>
              </a:rPr>
              <a:t>35</a:t>
            </a:r>
          </a:p>
        </p:txBody>
      </p:sp>
      <p:grpSp>
        <p:nvGrpSpPr>
          <p:cNvPr id="271378" name="Group 28"/>
          <p:cNvGrpSpPr>
            <a:grpSpLocks/>
          </p:cNvGrpSpPr>
          <p:nvPr/>
        </p:nvGrpSpPr>
        <p:grpSpPr bwMode="auto">
          <a:xfrm>
            <a:off x="6567488" y="4762500"/>
            <a:ext cx="600075" cy="508000"/>
            <a:chOff x="4137" y="3000"/>
            <a:chExt cx="378" cy="320"/>
          </a:xfrm>
        </p:grpSpPr>
        <p:sp>
          <p:nvSpPr>
            <p:cNvPr id="271380" name="Rectangle 29"/>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1381" name="Rectangle 30"/>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1379" name="Line 31"/>
          <p:cNvSpPr>
            <a:spLocks noChangeShapeType="1"/>
          </p:cNvSpPr>
          <p:nvPr/>
        </p:nvSpPr>
        <p:spPr bwMode="auto">
          <a:xfrm>
            <a:off x="6538913" y="3676650"/>
            <a:ext cx="309562" cy="592138"/>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0828839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410" name="Group 2"/>
          <p:cNvGrpSpPr>
            <a:grpSpLocks/>
          </p:cNvGrpSpPr>
          <p:nvPr/>
        </p:nvGrpSpPr>
        <p:grpSpPr bwMode="auto">
          <a:xfrm>
            <a:off x="7011988" y="2244725"/>
            <a:ext cx="436562" cy="682625"/>
            <a:chOff x="4417" y="1414"/>
            <a:chExt cx="275" cy="430"/>
          </a:xfrm>
        </p:grpSpPr>
        <p:sp>
          <p:nvSpPr>
            <p:cNvPr id="273441"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42"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43"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3411"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3412"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73413"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14"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73415" name="Group 10"/>
          <p:cNvGrpSpPr>
            <a:grpSpLocks/>
          </p:cNvGrpSpPr>
          <p:nvPr/>
        </p:nvGrpSpPr>
        <p:grpSpPr bwMode="auto">
          <a:xfrm>
            <a:off x="6546850" y="1936750"/>
            <a:ext cx="600075" cy="508000"/>
            <a:chOff x="4124" y="1220"/>
            <a:chExt cx="378" cy="320"/>
          </a:xfrm>
        </p:grpSpPr>
        <p:sp>
          <p:nvSpPr>
            <p:cNvPr id="273439"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3440"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3416"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73417"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73418" name="Group 15"/>
          <p:cNvGrpSpPr>
            <a:grpSpLocks/>
          </p:cNvGrpSpPr>
          <p:nvPr/>
        </p:nvGrpSpPr>
        <p:grpSpPr bwMode="auto">
          <a:xfrm>
            <a:off x="6107113" y="3362325"/>
            <a:ext cx="600075" cy="508000"/>
            <a:chOff x="3847" y="2118"/>
            <a:chExt cx="378" cy="320"/>
          </a:xfrm>
        </p:grpSpPr>
        <p:sp>
          <p:nvSpPr>
            <p:cNvPr id="273437"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3438"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3419"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3420" name="Group 19"/>
          <p:cNvGrpSpPr>
            <a:grpSpLocks/>
          </p:cNvGrpSpPr>
          <p:nvPr/>
        </p:nvGrpSpPr>
        <p:grpSpPr bwMode="auto">
          <a:xfrm>
            <a:off x="5837238" y="3670300"/>
            <a:ext cx="433387" cy="684213"/>
            <a:chOff x="3677" y="2312"/>
            <a:chExt cx="273" cy="431"/>
          </a:xfrm>
        </p:grpSpPr>
        <p:sp>
          <p:nvSpPr>
            <p:cNvPr id="273434"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35"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36"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3421"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3422"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73423" name="Rectangle 25"/>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3424" name="Rectangle 26"/>
          <p:cNvSpPr>
            <a:spLocks noChangeArrowheads="1"/>
          </p:cNvSpPr>
          <p:nvPr/>
        </p:nvSpPr>
        <p:spPr bwMode="auto">
          <a:xfrm>
            <a:off x="838200" y="8540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cur^.left &lt;- NIL</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3425" name="Rectangle 27"/>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73426" name="Group 28"/>
          <p:cNvGrpSpPr>
            <a:grpSpLocks/>
          </p:cNvGrpSpPr>
          <p:nvPr/>
        </p:nvGrpSpPr>
        <p:grpSpPr bwMode="auto">
          <a:xfrm>
            <a:off x="6567488" y="4762500"/>
            <a:ext cx="600075" cy="508000"/>
            <a:chOff x="4137" y="3000"/>
            <a:chExt cx="378" cy="320"/>
          </a:xfrm>
        </p:grpSpPr>
        <p:sp>
          <p:nvSpPr>
            <p:cNvPr id="273432" name="Rectangle 29"/>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3433" name="Rectangle 30"/>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3427" name="Line 31"/>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3428" name="Group 32"/>
          <p:cNvGrpSpPr>
            <a:grpSpLocks/>
          </p:cNvGrpSpPr>
          <p:nvPr/>
        </p:nvGrpSpPr>
        <p:grpSpPr bwMode="auto">
          <a:xfrm>
            <a:off x="6286500" y="5057775"/>
            <a:ext cx="433388" cy="684213"/>
            <a:chOff x="3960" y="3186"/>
            <a:chExt cx="273" cy="431"/>
          </a:xfrm>
        </p:grpSpPr>
        <p:sp>
          <p:nvSpPr>
            <p:cNvPr id="273429" name="Line 33"/>
            <p:cNvSpPr>
              <a:spLocks noChangeShapeType="1"/>
            </p:cNvSpPr>
            <p:nvPr/>
          </p:nvSpPr>
          <p:spPr bwMode="auto">
            <a:xfrm flipH="1">
              <a:off x="4051" y="3186"/>
              <a:ext cx="182" cy="39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30" name="Line 34"/>
            <p:cNvSpPr>
              <a:spLocks noChangeShapeType="1"/>
            </p:cNvSpPr>
            <p:nvPr/>
          </p:nvSpPr>
          <p:spPr bwMode="auto">
            <a:xfrm flipH="1" flipV="1">
              <a:off x="3981" y="3492"/>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431" name="Line 35"/>
            <p:cNvSpPr>
              <a:spLocks noChangeShapeType="1"/>
            </p:cNvSpPr>
            <p:nvPr/>
          </p:nvSpPr>
          <p:spPr bwMode="auto">
            <a:xfrm flipH="1" flipV="1">
              <a:off x="3960" y="3535"/>
              <a:ext cx="174" cy="82"/>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30398700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458" name="Group 2"/>
          <p:cNvGrpSpPr>
            <a:grpSpLocks/>
          </p:cNvGrpSpPr>
          <p:nvPr/>
        </p:nvGrpSpPr>
        <p:grpSpPr bwMode="auto">
          <a:xfrm>
            <a:off x="7011988" y="2244725"/>
            <a:ext cx="436562" cy="682625"/>
            <a:chOff x="4417" y="1414"/>
            <a:chExt cx="275" cy="430"/>
          </a:xfrm>
        </p:grpSpPr>
        <p:sp>
          <p:nvSpPr>
            <p:cNvPr id="275493"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94"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95"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5459"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5460"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75461"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62"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75463" name="Group 10"/>
          <p:cNvGrpSpPr>
            <a:grpSpLocks/>
          </p:cNvGrpSpPr>
          <p:nvPr/>
        </p:nvGrpSpPr>
        <p:grpSpPr bwMode="auto">
          <a:xfrm>
            <a:off x="6546850" y="1936750"/>
            <a:ext cx="600075" cy="508000"/>
            <a:chOff x="4124" y="1220"/>
            <a:chExt cx="378" cy="320"/>
          </a:xfrm>
        </p:grpSpPr>
        <p:sp>
          <p:nvSpPr>
            <p:cNvPr id="275491"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5492"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5464"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75465"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75466" name="Group 15"/>
          <p:cNvGrpSpPr>
            <a:grpSpLocks/>
          </p:cNvGrpSpPr>
          <p:nvPr/>
        </p:nvGrpSpPr>
        <p:grpSpPr bwMode="auto">
          <a:xfrm>
            <a:off x="6107113" y="3362325"/>
            <a:ext cx="600075" cy="508000"/>
            <a:chOff x="3847" y="2118"/>
            <a:chExt cx="378" cy="320"/>
          </a:xfrm>
        </p:grpSpPr>
        <p:sp>
          <p:nvSpPr>
            <p:cNvPr id="275489"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5490"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5467"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5468" name="Group 19"/>
          <p:cNvGrpSpPr>
            <a:grpSpLocks/>
          </p:cNvGrpSpPr>
          <p:nvPr/>
        </p:nvGrpSpPr>
        <p:grpSpPr bwMode="auto">
          <a:xfrm>
            <a:off x="5837238" y="3670300"/>
            <a:ext cx="433387" cy="684213"/>
            <a:chOff x="3677" y="2312"/>
            <a:chExt cx="273" cy="431"/>
          </a:xfrm>
        </p:grpSpPr>
        <p:sp>
          <p:nvSpPr>
            <p:cNvPr id="275486"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87"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88"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5469"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5470"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75471" name="Rectangle 25"/>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5472" name="Rectangle 26"/>
          <p:cNvSpPr>
            <a:spLocks noChangeArrowheads="1"/>
          </p:cNvSpPr>
          <p:nvPr/>
        </p:nvSpPr>
        <p:spPr bwMode="auto">
          <a:xfrm>
            <a:off x="838200" y="8540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5473" name="Rectangle 27"/>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75474" name="Group 28"/>
          <p:cNvGrpSpPr>
            <a:grpSpLocks/>
          </p:cNvGrpSpPr>
          <p:nvPr/>
        </p:nvGrpSpPr>
        <p:grpSpPr bwMode="auto">
          <a:xfrm>
            <a:off x="6567488" y="4762500"/>
            <a:ext cx="600075" cy="508000"/>
            <a:chOff x="4137" y="3000"/>
            <a:chExt cx="378" cy="320"/>
          </a:xfrm>
        </p:grpSpPr>
        <p:sp>
          <p:nvSpPr>
            <p:cNvPr id="275484" name="Rectangle 29"/>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5485" name="Rectangle 30"/>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5475" name="Line 31"/>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5476" name="Group 32"/>
          <p:cNvGrpSpPr>
            <a:grpSpLocks/>
          </p:cNvGrpSpPr>
          <p:nvPr/>
        </p:nvGrpSpPr>
        <p:grpSpPr bwMode="auto">
          <a:xfrm>
            <a:off x="6286500" y="5057775"/>
            <a:ext cx="433388" cy="684213"/>
            <a:chOff x="3960" y="3186"/>
            <a:chExt cx="273" cy="431"/>
          </a:xfrm>
        </p:grpSpPr>
        <p:sp>
          <p:nvSpPr>
            <p:cNvPr id="275481" name="Line 33"/>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82" name="Line 34"/>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83" name="Line 35"/>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5477" name="Group 36"/>
          <p:cNvGrpSpPr>
            <a:grpSpLocks/>
          </p:cNvGrpSpPr>
          <p:nvPr/>
        </p:nvGrpSpPr>
        <p:grpSpPr bwMode="auto">
          <a:xfrm>
            <a:off x="7023100" y="5086350"/>
            <a:ext cx="436563" cy="682625"/>
            <a:chOff x="4424" y="3204"/>
            <a:chExt cx="275" cy="430"/>
          </a:xfrm>
        </p:grpSpPr>
        <p:sp>
          <p:nvSpPr>
            <p:cNvPr id="275478" name="Line 37"/>
            <p:cNvSpPr>
              <a:spLocks noChangeShapeType="1"/>
            </p:cNvSpPr>
            <p:nvPr/>
          </p:nvSpPr>
          <p:spPr bwMode="auto">
            <a:xfrm>
              <a:off x="4424" y="320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79" name="Line 38"/>
            <p:cNvSpPr>
              <a:spLocks noChangeShapeType="1"/>
            </p:cNvSpPr>
            <p:nvPr/>
          </p:nvSpPr>
          <p:spPr bwMode="auto">
            <a:xfrm flipV="1">
              <a:off x="4506" y="350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5480" name="Line 39"/>
            <p:cNvSpPr>
              <a:spLocks noChangeShapeType="1"/>
            </p:cNvSpPr>
            <p:nvPr/>
          </p:nvSpPr>
          <p:spPr bwMode="auto">
            <a:xfrm flipV="1">
              <a:off x="4527" y="355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81844884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7506" name="Group 2"/>
          <p:cNvGrpSpPr>
            <a:grpSpLocks/>
          </p:cNvGrpSpPr>
          <p:nvPr/>
        </p:nvGrpSpPr>
        <p:grpSpPr bwMode="auto">
          <a:xfrm>
            <a:off x="7011988" y="2244725"/>
            <a:ext cx="436562" cy="682625"/>
            <a:chOff x="4417" y="1414"/>
            <a:chExt cx="275" cy="430"/>
          </a:xfrm>
        </p:grpSpPr>
        <p:sp>
          <p:nvSpPr>
            <p:cNvPr id="277541"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42"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43"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7507"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7508"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77509"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10"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77511" name="Group 10"/>
          <p:cNvGrpSpPr>
            <a:grpSpLocks/>
          </p:cNvGrpSpPr>
          <p:nvPr/>
        </p:nvGrpSpPr>
        <p:grpSpPr bwMode="auto">
          <a:xfrm>
            <a:off x="6546850" y="1936750"/>
            <a:ext cx="600075" cy="508000"/>
            <a:chOff x="4124" y="1220"/>
            <a:chExt cx="378" cy="320"/>
          </a:xfrm>
        </p:grpSpPr>
        <p:sp>
          <p:nvSpPr>
            <p:cNvPr id="277539"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7540"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7512"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77513"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77514" name="Group 15"/>
          <p:cNvGrpSpPr>
            <a:grpSpLocks/>
          </p:cNvGrpSpPr>
          <p:nvPr/>
        </p:nvGrpSpPr>
        <p:grpSpPr bwMode="auto">
          <a:xfrm>
            <a:off x="6107113" y="3362325"/>
            <a:ext cx="600075" cy="508000"/>
            <a:chOff x="3847" y="2118"/>
            <a:chExt cx="378" cy="320"/>
          </a:xfrm>
        </p:grpSpPr>
        <p:sp>
          <p:nvSpPr>
            <p:cNvPr id="277537"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7538"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7515"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7516" name="Group 19"/>
          <p:cNvGrpSpPr>
            <a:grpSpLocks/>
          </p:cNvGrpSpPr>
          <p:nvPr/>
        </p:nvGrpSpPr>
        <p:grpSpPr bwMode="auto">
          <a:xfrm>
            <a:off x="5837238" y="3670300"/>
            <a:ext cx="433387" cy="684213"/>
            <a:chOff x="3677" y="2312"/>
            <a:chExt cx="273" cy="431"/>
          </a:xfrm>
        </p:grpSpPr>
        <p:sp>
          <p:nvSpPr>
            <p:cNvPr id="277534"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35"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36"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7517"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7518"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77519" name="Rectangle 25"/>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7520" name="Rectangle 26"/>
          <p:cNvSpPr>
            <a:spLocks noChangeArrowheads="1"/>
          </p:cNvSpPr>
          <p:nvPr/>
        </p:nvSpPr>
        <p:spPr bwMode="auto">
          <a:xfrm>
            <a:off x="838200" y="8540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p>
          <a:p>
            <a:pPr>
              <a:spcBef>
                <a:spcPct val="0"/>
              </a:spcBef>
              <a:buFontTx/>
              <a:buNone/>
            </a:pPr>
            <a:endParaRPr lang="en-US" altLang="en-US" sz="2000">
              <a:solidFill>
                <a:srgbClr val="FF0033"/>
              </a:solidFill>
              <a:latin typeface="Courier New" panose="02070309020205020404" pitchFamily="49" charset="0"/>
            </a:endParaRPr>
          </a:p>
        </p:txBody>
      </p:sp>
      <p:sp>
        <p:nvSpPr>
          <p:cNvPr id="277521" name="Rectangle 27"/>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77522" name="Group 28"/>
          <p:cNvGrpSpPr>
            <a:grpSpLocks/>
          </p:cNvGrpSpPr>
          <p:nvPr/>
        </p:nvGrpSpPr>
        <p:grpSpPr bwMode="auto">
          <a:xfrm>
            <a:off x="6567488" y="4762500"/>
            <a:ext cx="600075" cy="508000"/>
            <a:chOff x="4137" y="3000"/>
            <a:chExt cx="378" cy="320"/>
          </a:xfrm>
        </p:grpSpPr>
        <p:sp>
          <p:nvSpPr>
            <p:cNvPr id="277532" name="Rectangle 29"/>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7533" name="Rectangle 30"/>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7523" name="Line 31"/>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7524" name="Group 32"/>
          <p:cNvGrpSpPr>
            <a:grpSpLocks/>
          </p:cNvGrpSpPr>
          <p:nvPr/>
        </p:nvGrpSpPr>
        <p:grpSpPr bwMode="auto">
          <a:xfrm>
            <a:off x="6286500" y="5057775"/>
            <a:ext cx="433388" cy="684213"/>
            <a:chOff x="3960" y="3186"/>
            <a:chExt cx="273" cy="431"/>
          </a:xfrm>
        </p:grpSpPr>
        <p:sp>
          <p:nvSpPr>
            <p:cNvPr id="277529" name="Line 33"/>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30" name="Line 34"/>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31" name="Line 35"/>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7525" name="Group 36"/>
          <p:cNvGrpSpPr>
            <a:grpSpLocks/>
          </p:cNvGrpSpPr>
          <p:nvPr/>
        </p:nvGrpSpPr>
        <p:grpSpPr bwMode="auto">
          <a:xfrm>
            <a:off x="7023100" y="5086350"/>
            <a:ext cx="436563" cy="682625"/>
            <a:chOff x="4424" y="3204"/>
            <a:chExt cx="275" cy="430"/>
          </a:xfrm>
        </p:grpSpPr>
        <p:sp>
          <p:nvSpPr>
            <p:cNvPr id="277526" name="Line 37"/>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27" name="Line 38"/>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528" name="Line 39"/>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98379400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9554" name="Group 2"/>
          <p:cNvGrpSpPr>
            <a:grpSpLocks/>
          </p:cNvGrpSpPr>
          <p:nvPr/>
        </p:nvGrpSpPr>
        <p:grpSpPr bwMode="auto">
          <a:xfrm>
            <a:off x="7011988" y="2244725"/>
            <a:ext cx="436562" cy="682625"/>
            <a:chOff x="4417" y="1414"/>
            <a:chExt cx="275" cy="430"/>
          </a:xfrm>
        </p:grpSpPr>
        <p:sp>
          <p:nvSpPr>
            <p:cNvPr id="279588"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89"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90"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9555"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9556"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79557"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58"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79559" name="Group 10"/>
          <p:cNvGrpSpPr>
            <a:grpSpLocks/>
          </p:cNvGrpSpPr>
          <p:nvPr/>
        </p:nvGrpSpPr>
        <p:grpSpPr bwMode="auto">
          <a:xfrm>
            <a:off x="6546850" y="1936750"/>
            <a:ext cx="600075" cy="508000"/>
            <a:chOff x="4124" y="1220"/>
            <a:chExt cx="378" cy="320"/>
          </a:xfrm>
        </p:grpSpPr>
        <p:sp>
          <p:nvSpPr>
            <p:cNvPr id="279586"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9587"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9560"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79561"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79562" name="Group 15"/>
          <p:cNvGrpSpPr>
            <a:grpSpLocks/>
          </p:cNvGrpSpPr>
          <p:nvPr/>
        </p:nvGrpSpPr>
        <p:grpSpPr bwMode="auto">
          <a:xfrm>
            <a:off x="6107113" y="3362325"/>
            <a:ext cx="600075" cy="508000"/>
            <a:chOff x="3847" y="2118"/>
            <a:chExt cx="378" cy="320"/>
          </a:xfrm>
        </p:grpSpPr>
        <p:sp>
          <p:nvSpPr>
            <p:cNvPr id="279584"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9585"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9563"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9564" name="Group 19"/>
          <p:cNvGrpSpPr>
            <a:grpSpLocks/>
          </p:cNvGrpSpPr>
          <p:nvPr/>
        </p:nvGrpSpPr>
        <p:grpSpPr bwMode="auto">
          <a:xfrm>
            <a:off x="5837238" y="3670300"/>
            <a:ext cx="433387" cy="684213"/>
            <a:chOff x="3677" y="2312"/>
            <a:chExt cx="273" cy="431"/>
          </a:xfrm>
        </p:grpSpPr>
        <p:sp>
          <p:nvSpPr>
            <p:cNvPr id="279581"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82"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83"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9565"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Insert(cur^.left,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79566"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79567" name="Rectangle 25"/>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p>
          <a:p>
            <a:pPr>
              <a:spcBef>
                <a:spcPct val="0"/>
              </a:spcBef>
              <a:buFontTx/>
              <a:buNone/>
            </a:pPr>
            <a:endParaRPr lang="en-US" altLang="en-US" sz="2000">
              <a:solidFill>
                <a:srgbClr val="FF0033"/>
              </a:solidFill>
              <a:latin typeface="Courier New" panose="02070309020205020404" pitchFamily="49" charset="0"/>
            </a:endParaRPr>
          </a:p>
        </p:txBody>
      </p:sp>
      <p:sp>
        <p:nvSpPr>
          <p:cNvPr id="279568" name="Rectangle 26"/>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79569" name="Group 27"/>
          <p:cNvGrpSpPr>
            <a:grpSpLocks/>
          </p:cNvGrpSpPr>
          <p:nvPr/>
        </p:nvGrpSpPr>
        <p:grpSpPr bwMode="auto">
          <a:xfrm>
            <a:off x="6567488" y="4762500"/>
            <a:ext cx="600075" cy="508000"/>
            <a:chOff x="4137" y="3000"/>
            <a:chExt cx="378" cy="320"/>
          </a:xfrm>
        </p:grpSpPr>
        <p:sp>
          <p:nvSpPr>
            <p:cNvPr id="279579" name="Rectangle 28"/>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79580" name="Rectangle 29"/>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79570" name="Line 30"/>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9571" name="Group 31"/>
          <p:cNvGrpSpPr>
            <a:grpSpLocks/>
          </p:cNvGrpSpPr>
          <p:nvPr/>
        </p:nvGrpSpPr>
        <p:grpSpPr bwMode="auto">
          <a:xfrm>
            <a:off x="6286500" y="5057775"/>
            <a:ext cx="433388" cy="684213"/>
            <a:chOff x="3960" y="3186"/>
            <a:chExt cx="273" cy="431"/>
          </a:xfrm>
        </p:grpSpPr>
        <p:sp>
          <p:nvSpPr>
            <p:cNvPr id="279576" name="Line 32"/>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77" name="Line 33"/>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78" name="Line 34"/>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79572" name="Group 35"/>
          <p:cNvGrpSpPr>
            <a:grpSpLocks/>
          </p:cNvGrpSpPr>
          <p:nvPr/>
        </p:nvGrpSpPr>
        <p:grpSpPr bwMode="auto">
          <a:xfrm>
            <a:off x="7023100" y="5086350"/>
            <a:ext cx="436563" cy="682625"/>
            <a:chOff x="4424" y="3204"/>
            <a:chExt cx="275" cy="430"/>
          </a:xfrm>
        </p:grpSpPr>
        <p:sp>
          <p:nvSpPr>
            <p:cNvPr id="279573" name="Line 36"/>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74" name="Line 37"/>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9575" name="Line 38"/>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247073903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1602" name="Group 2"/>
          <p:cNvGrpSpPr>
            <a:grpSpLocks/>
          </p:cNvGrpSpPr>
          <p:nvPr/>
        </p:nvGrpSpPr>
        <p:grpSpPr bwMode="auto">
          <a:xfrm>
            <a:off x="7011988" y="2244725"/>
            <a:ext cx="436562" cy="682625"/>
            <a:chOff x="4417" y="1414"/>
            <a:chExt cx="275" cy="430"/>
          </a:xfrm>
        </p:grpSpPr>
        <p:sp>
          <p:nvSpPr>
            <p:cNvPr id="281635"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36"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37"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1603"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1604"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81605"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06"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81607" name="Group 10"/>
          <p:cNvGrpSpPr>
            <a:grpSpLocks/>
          </p:cNvGrpSpPr>
          <p:nvPr/>
        </p:nvGrpSpPr>
        <p:grpSpPr bwMode="auto">
          <a:xfrm>
            <a:off x="6546850" y="1936750"/>
            <a:ext cx="600075" cy="508000"/>
            <a:chOff x="4124" y="1220"/>
            <a:chExt cx="378" cy="320"/>
          </a:xfrm>
        </p:grpSpPr>
        <p:sp>
          <p:nvSpPr>
            <p:cNvPr id="281633"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1634"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1608"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solidFill>
                  <a:srgbClr val="FF0033"/>
                </a:solidFill>
                <a:latin typeface="Courier New" panose="02070309020205020404" pitchFamily="49" charset="0"/>
              </a:rPr>
              <a:t>Insert(head, 35)</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81609"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81610" name="Group 15"/>
          <p:cNvGrpSpPr>
            <a:grpSpLocks/>
          </p:cNvGrpSpPr>
          <p:nvPr/>
        </p:nvGrpSpPr>
        <p:grpSpPr bwMode="auto">
          <a:xfrm>
            <a:off x="6107113" y="3362325"/>
            <a:ext cx="600075" cy="508000"/>
            <a:chOff x="3847" y="2118"/>
            <a:chExt cx="378" cy="320"/>
          </a:xfrm>
        </p:grpSpPr>
        <p:sp>
          <p:nvSpPr>
            <p:cNvPr id="281631"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1632"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1611"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1612" name="Group 19"/>
          <p:cNvGrpSpPr>
            <a:grpSpLocks/>
          </p:cNvGrpSpPr>
          <p:nvPr/>
        </p:nvGrpSpPr>
        <p:grpSpPr bwMode="auto">
          <a:xfrm>
            <a:off x="5837238" y="3670300"/>
            <a:ext cx="433387" cy="684213"/>
            <a:chOff x="3677" y="2312"/>
            <a:chExt cx="273" cy="431"/>
          </a:xfrm>
        </p:grpSpPr>
        <p:sp>
          <p:nvSpPr>
            <p:cNvPr id="281628"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29"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30"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1613" name="Rectangle 2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p>
          <a:p>
            <a:pPr>
              <a:spcBef>
                <a:spcPct val="0"/>
              </a:spcBef>
              <a:buFontTx/>
              <a:buNone/>
            </a:pPr>
            <a:endParaRPr lang="en-US" altLang="en-US" sz="2000">
              <a:solidFill>
                <a:srgbClr val="FF0033"/>
              </a:solidFill>
              <a:latin typeface="Courier New" panose="02070309020205020404" pitchFamily="49" charset="0"/>
            </a:endParaRPr>
          </a:p>
        </p:txBody>
      </p:sp>
      <p:sp>
        <p:nvSpPr>
          <p:cNvPr id="281614" name="Rectangle 24"/>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35</a:t>
            </a:r>
          </a:p>
        </p:txBody>
      </p:sp>
      <p:sp>
        <p:nvSpPr>
          <p:cNvPr id="281615" name="Rectangle 25"/>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81616" name="Group 26"/>
          <p:cNvGrpSpPr>
            <a:grpSpLocks/>
          </p:cNvGrpSpPr>
          <p:nvPr/>
        </p:nvGrpSpPr>
        <p:grpSpPr bwMode="auto">
          <a:xfrm>
            <a:off x="6567488" y="4762500"/>
            <a:ext cx="600075" cy="508000"/>
            <a:chOff x="4137" y="3000"/>
            <a:chExt cx="378" cy="320"/>
          </a:xfrm>
        </p:grpSpPr>
        <p:sp>
          <p:nvSpPr>
            <p:cNvPr id="281626" name="Rectangle 27"/>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1627" name="Rectangle 28"/>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1617" name="Line 29"/>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1618" name="Group 30"/>
          <p:cNvGrpSpPr>
            <a:grpSpLocks/>
          </p:cNvGrpSpPr>
          <p:nvPr/>
        </p:nvGrpSpPr>
        <p:grpSpPr bwMode="auto">
          <a:xfrm>
            <a:off x="6286500" y="5057775"/>
            <a:ext cx="433388" cy="684213"/>
            <a:chOff x="3960" y="3186"/>
            <a:chExt cx="273" cy="431"/>
          </a:xfrm>
        </p:grpSpPr>
        <p:sp>
          <p:nvSpPr>
            <p:cNvPr id="281623" name="Line 31"/>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24" name="Line 32"/>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25" name="Line 33"/>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1619" name="Group 34"/>
          <p:cNvGrpSpPr>
            <a:grpSpLocks/>
          </p:cNvGrpSpPr>
          <p:nvPr/>
        </p:nvGrpSpPr>
        <p:grpSpPr bwMode="auto">
          <a:xfrm>
            <a:off x="7023100" y="5086350"/>
            <a:ext cx="436563" cy="682625"/>
            <a:chOff x="4424" y="3204"/>
            <a:chExt cx="275" cy="430"/>
          </a:xfrm>
        </p:grpSpPr>
        <p:sp>
          <p:nvSpPr>
            <p:cNvPr id="281620" name="Line 35"/>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21" name="Line 36"/>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622" name="Line 37"/>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0647876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650" name="Group 2"/>
          <p:cNvGrpSpPr>
            <a:grpSpLocks/>
          </p:cNvGrpSpPr>
          <p:nvPr/>
        </p:nvGrpSpPr>
        <p:grpSpPr bwMode="auto">
          <a:xfrm>
            <a:off x="7011988" y="2244725"/>
            <a:ext cx="436562" cy="682625"/>
            <a:chOff x="4417" y="1414"/>
            <a:chExt cx="275" cy="430"/>
          </a:xfrm>
        </p:grpSpPr>
        <p:sp>
          <p:nvSpPr>
            <p:cNvPr id="283681"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82"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83"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3651"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3652"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83653"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54"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83655" name="Group 10"/>
          <p:cNvGrpSpPr>
            <a:grpSpLocks/>
          </p:cNvGrpSpPr>
          <p:nvPr/>
        </p:nvGrpSpPr>
        <p:grpSpPr bwMode="auto">
          <a:xfrm>
            <a:off x="6546850" y="1936750"/>
            <a:ext cx="600075" cy="508000"/>
            <a:chOff x="4124" y="1220"/>
            <a:chExt cx="378" cy="320"/>
          </a:xfrm>
        </p:grpSpPr>
        <p:sp>
          <p:nvSpPr>
            <p:cNvPr id="283679"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3680"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3656"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83657"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83658" name="Group 15"/>
          <p:cNvGrpSpPr>
            <a:grpSpLocks/>
          </p:cNvGrpSpPr>
          <p:nvPr/>
        </p:nvGrpSpPr>
        <p:grpSpPr bwMode="auto">
          <a:xfrm>
            <a:off x="6107113" y="3362325"/>
            <a:ext cx="600075" cy="508000"/>
            <a:chOff x="3847" y="2118"/>
            <a:chExt cx="378" cy="320"/>
          </a:xfrm>
        </p:grpSpPr>
        <p:sp>
          <p:nvSpPr>
            <p:cNvPr id="283677"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3678"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3659"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3660" name="Group 19"/>
          <p:cNvGrpSpPr>
            <a:grpSpLocks/>
          </p:cNvGrpSpPr>
          <p:nvPr/>
        </p:nvGrpSpPr>
        <p:grpSpPr bwMode="auto">
          <a:xfrm>
            <a:off x="5837238" y="3670300"/>
            <a:ext cx="433387" cy="684213"/>
            <a:chOff x="3677" y="2312"/>
            <a:chExt cx="273" cy="431"/>
          </a:xfrm>
        </p:grpSpPr>
        <p:sp>
          <p:nvSpPr>
            <p:cNvPr id="283674"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75"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76"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3661" name="Rectangle 23"/>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83662" name="Group 24"/>
          <p:cNvGrpSpPr>
            <a:grpSpLocks/>
          </p:cNvGrpSpPr>
          <p:nvPr/>
        </p:nvGrpSpPr>
        <p:grpSpPr bwMode="auto">
          <a:xfrm>
            <a:off x="6567488" y="4762500"/>
            <a:ext cx="600075" cy="508000"/>
            <a:chOff x="4137" y="3000"/>
            <a:chExt cx="378" cy="320"/>
          </a:xfrm>
        </p:grpSpPr>
        <p:sp>
          <p:nvSpPr>
            <p:cNvPr id="283672" name="Rectangle 25"/>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3673" name="Rectangle 26"/>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3663" name="Line 27"/>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3664" name="Group 28"/>
          <p:cNvGrpSpPr>
            <a:grpSpLocks/>
          </p:cNvGrpSpPr>
          <p:nvPr/>
        </p:nvGrpSpPr>
        <p:grpSpPr bwMode="auto">
          <a:xfrm>
            <a:off x="6286500" y="5057775"/>
            <a:ext cx="433388" cy="684213"/>
            <a:chOff x="3960" y="3186"/>
            <a:chExt cx="273" cy="431"/>
          </a:xfrm>
        </p:grpSpPr>
        <p:sp>
          <p:nvSpPr>
            <p:cNvPr id="283669" name="Line 29"/>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70" name="Line 30"/>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71" name="Line 31"/>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3665" name="Group 32"/>
          <p:cNvGrpSpPr>
            <a:grpSpLocks/>
          </p:cNvGrpSpPr>
          <p:nvPr/>
        </p:nvGrpSpPr>
        <p:grpSpPr bwMode="auto">
          <a:xfrm>
            <a:off x="7023100" y="5086350"/>
            <a:ext cx="436563" cy="682625"/>
            <a:chOff x="4424" y="3204"/>
            <a:chExt cx="275" cy="430"/>
          </a:xfrm>
        </p:grpSpPr>
        <p:sp>
          <p:nvSpPr>
            <p:cNvPr id="283666" name="Line 33"/>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67" name="Line 34"/>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668" name="Line 35"/>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04481430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ltLang="en-US" smtClean="0"/>
              <a:t>Continue?</a:t>
            </a:r>
          </a:p>
        </p:txBody>
      </p:sp>
      <p:sp>
        <p:nvSpPr>
          <p:cNvPr id="285699" name="AutoShape 3">
            <a:hlinkClick r:id="" action="ppaction://hlinkshowjump?jump=nextslide" highlightClick="1"/>
          </p:cNvPr>
          <p:cNvSpPr>
            <a:spLocks noChangeArrowheads="1"/>
          </p:cNvSpPr>
          <p:nvPr/>
        </p:nvSpPr>
        <p:spPr bwMode="auto">
          <a:xfrm>
            <a:off x="1371600" y="2667000"/>
            <a:ext cx="2286000" cy="2971800"/>
          </a:xfrm>
          <a:prstGeom prst="actionButtonBlank">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Times New Roman" panose="02020603050405020304" pitchFamily="18" charset="0"/>
              </a:rPr>
              <a:t>yes...</a:t>
            </a:r>
          </a:p>
        </p:txBody>
      </p:sp>
      <p:sp>
        <p:nvSpPr>
          <p:cNvPr id="285700" name="AutoShape 4">
            <a:hlinkClick r:id="" action="ppaction://noaction" highlightClick="1"/>
          </p:cNvPr>
          <p:cNvSpPr>
            <a:spLocks noChangeArrowheads="1"/>
          </p:cNvSpPr>
          <p:nvPr/>
        </p:nvSpPr>
        <p:spPr bwMode="auto">
          <a:xfrm>
            <a:off x="4648200" y="2667000"/>
            <a:ext cx="3962400" cy="2971800"/>
          </a:xfrm>
          <a:prstGeom prst="actionButtonBlank">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Times New Roman" panose="02020603050405020304" pitchFamily="18" charset="0"/>
              </a:rPr>
              <a:t>I’ve had enough!</a:t>
            </a:r>
          </a:p>
        </p:txBody>
      </p:sp>
    </p:spTree>
    <p:extLst>
      <p:ext uri="{BB962C8B-B14F-4D97-AF65-F5344CB8AC3E}">
        <p14:creationId xmlns:p14="http://schemas.microsoft.com/office/powerpoint/2010/main" val="21986977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22" name="Group 2"/>
          <p:cNvGrpSpPr>
            <a:grpSpLocks/>
          </p:cNvGrpSpPr>
          <p:nvPr/>
        </p:nvGrpSpPr>
        <p:grpSpPr bwMode="auto">
          <a:xfrm>
            <a:off x="7011988" y="2244725"/>
            <a:ext cx="436562" cy="682625"/>
            <a:chOff x="4417" y="1414"/>
            <a:chExt cx="275" cy="430"/>
          </a:xfrm>
        </p:grpSpPr>
        <p:sp>
          <p:nvSpPr>
            <p:cNvPr id="286755"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56"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57"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6723"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6724"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86725" name="Line 8"/>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26"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86727" name="Group 10"/>
          <p:cNvGrpSpPr>
            <a:grpSpLocks/>
          </p:cNvGrpSpPr>
          <p:nvPr/>
        </p:nvGrpSpPr>
        <p:grpSpPr bwMode="auto">
          <a:xfrm>
            <a:off x="6546850" y="1936750"/>
            <a:ext cx="600075" cy="508000"/>
            <a:chOff x="4124" y="1220"/>
            <a:chExt cx="378" cy="320"/>
          </a:xfrm>
        </p:grpSpPr>
        <p:sp>
          <p:nvSpPr>
            <p:cNvPr id="286753"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6754"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6728"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86729"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86730" name="Group 15"/>
          <p:cNvGrpSpPr>
            <a:grpSpLocks/>
          </p:cNvGrpSpPr>
          <p:nvPr/>
        </p:nvGrpSpPr>
        <p:grpSpPr bwMode="auto">
          <a:xfrm>
            <a:off x="6107113" y="3362325"/>
            <a:ext cx="600075" cy="508000"/>
            <a:chOff x="3847" y="2118"/>
            <a:chExt cx="378" cy="320"/>
          </a:xfrm>
        </p:grpSpPr>
        <p:sp>
          <p:nvSpPr>
            <p:cNvPr id="286751"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6752"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6731"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6732" name="Group 19"/>
          <p:cNvGrpSpPr>
            <a:grpSpLocks/>
          </p:cNvGrpSpPr>
          <p:nvPr/>
        </p:nvGrpSpPr>
        <p:grpSpPr bwMode="auto">
          <a:xfrm>
            <a:off x="5837238" y="3670300"/>
            <a:ext cx="433387" cy="684213"/>
            <a:chOff x="3677" y="2312"/>
            <a:chExt cx="273" cy="431"/>
          </a:xfrm>
        </p:grpSpPr>
        <p:sp>
          <p:nvSpPr>
            <p:cNvPr id="286748"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49"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50"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6733" name="Rectangle 23"/>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286734" name="Rectangle 24"/>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86735" name="Group 25"/>
          <p:cNvGrpSpPr>
            <a:grpSpLocks/>
          </p:cNvGrpSpPr>
          <p:nvPr/>
        </p:nvGrpSpPr>
        <p:grpSpPr bwMode="auto">
          <a:xfrm>
            <a:off x="6567488" y="4762500"/>
            <a:ext cx="600075" cy="508000"/>
            <a:chOff x="4137" y="3000"/>
            <a:chExt cx="378" cy="320"/>
          </a:xfrm>
        </p:grpSpPr>
        <p:sp>
          <p:nvSpPr>
            <p:cNvPr id="286746" name="Rectangle 26"/>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6747" name="Rectangle 27"/>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6736" name="Line 28"/>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6737" name="Group 29"/>
          <p:cNvGrpSpPr>
            <a:grpSpLocks/>
          </p:cNvGrpSpPr>
          <p:nvPr/>
        </p:nvGrpSpPr>
        <p:grpSpPr bwMode="auto">
          <a:xfrm>
            <a:off x="6286500" y="5057775"/>
            <a:ext cx="433388" cy="684213"/>
            <a:chOff x="3960" y="3186"/>
            <a:chExt cx="273" cy="431"/>
          </a:xfrm>
        </p:grpSpPr>
        <p:sp>
          <p:nvSpPr>
            <p:cNvPr id="286743" name="Line 30"/>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44" name="Line 31"/>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45" name="Line 32"/>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6738" name="Group 33"/>
          <p:cNvGrpSpPr>
            <a:grpSpLocks/>
          </p:cNvGrpSpPr>
          <p:nvPr/>
        </p:nvGrpSpPr>
        <p:grpSpPr bwMode="auto">
          <a:xfrm>
            <a:off x="7023100" y="5086350"/>
            <a:ext cx="436563" cy="682625"/>
            <a:chOff x="4424" y="3204"/>
            <a:chExt cx="275" cy="430"/>
          </a:xfrm>
        </p:grpSpPr>
        <p:sp>
          <p:nvSpPr>
            <p:cNvPr id="286740" name="Line 34"/>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41" name="Line 35"/>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6742" name="Line 36"/>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6739" name="Rectangle 3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Tree>
    <p:extLst>
      <p:ext uri="{BB962C8B-B14F-4D97-AF65-F5344CB8AC3E}">
        <p14:creationId xmlns:p14="http://schemas.microsoft.com/office/powerpoint/2010/main" val="21232163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Function</a:t>
            </a:r>
            <a:endParaRPr lang="en-US" dirty="0"/>
          </a:p>
        </p:txBody>
      </p:sp>
      <p:sp>
        <p:nvSpPr>
          <p:cNvPr id="3" name="Content Placeholder 2"/>
          <p:cNvSpPr>
            <a:spLocks noGrp="1"/>
          </p:cNvSpPr>
          <p:nvPr>
            <p:ph idx="1"/>
          </p:nvPr>
        </p:nvSpPr>
        <p:spPr/>
        <p:txBody>
          <a:bodyPr/>
          <a:lstStyle/>
          <a:p>
            <a:r>
              <a:rPr lang="en-US" dirty="0" smtClean="0"/>
              <a:t>Virtual function is the member function that is declare in the base class and redefine in the derived class.</a:t>
            </a:r>
          </a:p>
          <a:p>
            <a:r>
              <a:rPr lang="en-US" dirty="0" smtClean="0"/>
              <a:t>When a class containing virtual function is inherited, the derived class redefines the virtual function to fit its own needs.</a:t>
            </a:r>
          </a:p>
        </p:txBody>
      </p:sp>
    </p:spTree>
    <p:extLst>
      <p:ext uri="{BB962C8B-B14F-4D97-AF65-F5344CB8AC3E}">
        <p14:creationId xmlns:p14="http://schemas.microsoft.com/office/powerpoint/2010/main" val="408375760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770" name="Group 2"/>
          <p:cNvGrpSpPr>
            <a:grpSpLocks/>
          </p:cNvGrpSpPr>
          <p:nvPr/>
        </p:nvGrpSpPr>
        <p:grpSpPr bwMode="auto">
          <a:xfrm>
            <a:off x="7011988" y="2244725"/>
            <a:ext cx="436562" cy="682625"/>
            <a:chOff x="4417" y="1414"/>
            <a:chExt cx="275" cy="430"/>
          </a:xfrm>
        </p:grpSpPr>
        <p:sp>
          <p:nvSpPr>
            <p:cNvPr id="288805" name="Line 3"/>
            <p:cNvSpPr>
              <a:spLocks noChangeShapeType="1"/>
            </p:cNvSpPr>
            <p:nvPr/>
          </p:nvSpPr>
          <p:spPr bwMode="auto">
            <a:xfrm>
              <a:off x="4417" y="141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806" name="Line 4"/>
            <p:cNvSpPr>
              <a:spLocks noChangeShapeType="1"/>
            </p:cNvSpPr>
            <p:nvPr/>
          </p:nvSpPr>
          <p:spPr bwMode="auto">
            <a:xfrm flipV="1">
              <a:off x="4499" y="171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807" name="Line 5"/>
            <p:cNvSpPr>
              <a:spLocks noChangeShapeType="1"/>
            </p:cNvSpPr>
            <p:nvPr/>
          </p:nvSpPr>
          <p:spPr bwMode="auto">
            <a:xfrm flipV="1">
              <a:off x="4520" y="176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8771"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8772"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88773" name="Line 8"/>
          <p:cNvSpPr>
            <a:spLocks noChangeShapeType="1"/>
          </p:cNvSpPr>
          <p:nvPr/>
        </p:nvSpPr>
        <p:spPr bwMode="auto">
          <a:xfrm>
            <a:off x="6846888" y="762000"/>
            <a:ext cx="0" cy="685800"/>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74"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88775" name="Group 10"/>
          <p:cNvGrpSpPr>
            <a:grpSpLocks/>
          </p:cNvGrpSpPr>
          <p:nvPr/>
        </p:nvGrpSpPr>
        <p:grpSpPr bwMode="auto">
          <a:xfrm>
            <a:off x="6546850" y="1936750"/>
            <a:ext cx="600075" cy="508000"/>
            <a:chOff x="4124" y="1220"/>
            <a:chExt cx="378" cy="320"/>
          </a:xfrm>
        </p:grpSpPr>
        <p:sp>
          <p:nvSpPr>
            <p:cNvPr id="288803"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8804"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8776"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88777"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88778" name="Group 15"/>
          <p:cNvGrpSpPr>
            <a:grpSpLocks/>
          </p:cNvGrpSpPr>
          <p:nvPr/>
        </p:nvGrpSpPr>
        <p:grpSpPr bwMode="auto">
          <a:xfrm>
            <a:off x="6107113" y="3362325"/>
            <a:ext cx="600075" cy="508000"/>
            <a:chOff x="3847" y="2118"/>
            <a:chExt cx="378" cy="320"/>
          </a:xfrm>
        </p:grpSpPr>
        <p:sp>
          <p:nvSpPr>
            <p:cNvPr id="288801"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8802"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8779"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8780" name="Group 19"/>
          <p:cNvGrpSpPr>
            <a:grpSpLocks/>
          </p:cNvGrpSpPr>
          <p:nvPr/>
        </p:nvGrpSpPr>
        <p:grpSpPr bwMode="auto">
          <a:xfrm>
            <a:off x="5837238" y="3670300"/>
            <a:ext cx="433387" cy="684213"/>
            <a:chOff x="3677" y="2312"/>
            <a:chExt cx="273" cy="431"/>
          </a:xfrm>
        </p:grpSpPr>
        <p:sp>
          <p:nvSpPr>
            <p:cNvPr id="288798"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99"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800"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8781" name="Rectangle 23"/>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288782" name="Rectangle 24"/>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88783" name="Group 25"/>
          <p:cNvGrpSpPr>
            <a:grpSpLocks/>
          </p:cNvGrpSpPr>
          <p:nvPr/>
        </p:nvGrpSpPr>
        <p:grpSpPr bwMode="auto">
          <a:xfrm>
            <a:off x="6567488" y="4762500"/>
            <a:ext cx="600075" cy="508000"/>
            <a:chOff x="4137" y="3000"/>
            <a:chExt cx="378" cy="320"/>
          </a:xfrm>
        </p:grpSpPr>
        <p:sp>
          <p:nvSpPr>
            <p:cNvPr id="288796" name="Rectangle 26"/>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88797" name="Rectangle 27"/>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88784" name="Line 28"/>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88785" name="Group 29"/>
          <p:cNvGrpSpPr>
            <a:grpSpLocks/>
          </p:cNvGrpSpPr>
          <p:nvPr/>
        </p:nvGrpSpPr>
        <p:grpSpPr bwMode="auto">
          <a:xfrm>
            <a:off x="6286500" y="5057775"/>
            <a:ext cx="433388" cy="684213"/>
            <a:chOff x="3960" y="3186"/>
            <a:chExt cx="273" cy="431"/>
          </a:xfrm>
        </p:grpSpPr>
        <p:sp>
          <p:nvSpPr>
            <p:cNvPr id="288793" name="Line 30"/>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94" name="Line 31"/>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95" name="Line 32"/>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88786" name="Group 33"/>
          <p:cNvGrpSpPr>
            <a:grpSpLocks/>
          </p:cNvGrpSpPr>
          <p:nvPr/>
        </p:nvGrpSpPr>
        <p:grpSpPr bwMode="auto">
          <a:xfrm>
            <a:off x="7023100" y="5086350"/>
            <a:ext cx="436563" cy="682625"/>
            <a:chOff x="4424" y="3204"/>
            <a:chExt cx="275" cy="430"/>
          </a:xfrm>
        </p:grpSpPr>
        <p:sp>
          <p:nvSpPr>
            <p:cNvPr id="288790" name="Line 34"/>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91" name="Line 35"/>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8792" name="Line 36"/>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88787" name="Rectangle 3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elseif(cur^.data &gt;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88788" name="Oval 38"/>
          <p:cNvSpPr>
            <a:spLocks noChangeArrowheads="1"/>
          </p:cNvSpPr>
          <p:nvPr/>
        </p:nvSpPr>
        <p:spPr bwMode="auto">
          <a:xfrm>
            <a:off x="3344863" y="5657850"/>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sp>
        <p:nvSpPr>
          <p:cNvPr id="288789" name="Oval 39"/>
          <p:cNvSpPr>
            <a:spLocks noChangeArrowheads="1"/>
          </p:cNvSpPr>
          <p:nvPr/>
        </p:nvSpPr>
        <p:spPr bwMode="auto">
          <a:xfrm>
            <a:off x="6497638" y="1331913"/>
            <a:ext cx="698500" cy="698500"/>
          </a:xfrm>
          <a:prstGeom prst="ellipse">
            <a:avLst/>
          </a:prstGeom>
          <a:noFill/>
          <a:ln w="25400">
            <a:solidFill>
              <a:srgbClr val="FF00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spTree>
    <p:extLst>
      <p:ext uri="{BB962C8B-B14F-4D97-AF65-F5344CB8AC3E}">
        <p14:creationId xmlns:p14="http://schemas.microsoft.com/office/powerpoint/2010/main" val="351344983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818" name="Group 2"/>
          <p:cNvGrpSpPr>
            <a:grpSpLocks/>
          </p:cNvGrpSpPr>
          <p:nvPr/>
        </p:nvGrpSpPr>
        <p:grpSpPr bwMode="auto">
          <a:xfrm>
            <a:off x="7011988" y="2244725"/>
            <a:ext cx="436562" cy="682625"/>
            <a:chOff x="4417" y="1414"/>
            <a:chExt cx="275" cy="430"/>
          </a:xfrm>
        </p:grpSpPr>
        <p:sp>
          <p:nvSpPr>
            <p:cNvPr id="290851" name="Line 3"/>
            <p:cNvSpPr>
              <a:spLocks noChangeShapeType="1"/>
            </p:cNvSpPr>
            <p:nvPr/>
          </p:nvSpPr>
          <p:spPr bwMode="auto">
            <a:xfrm>
              <a:off x="4417" y="141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2" name="Line 4"/>
            <p:cNvSpPr>
              <a:spLocks noChangeShapeType="1"/>
            </p:cNvSpPr>
            <p:nvPr/>
          </p:nvSpPr>
          <p:spPr bwMode="auto">
            <a:xfrm flipV="1">
              <a:off x="4499" y="171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53" name="Line 5"/>
            <p:cNvSpPr>
              <a:spLocks noChangeShapeType="1"/>
            </p:cNvSpPr>
            <p:nvPr/>
          </p:nvSpPr>
          <p:spPr bwMode="auto">
            <a:xfrm flipV="1">
              <a:off x="4520" y="176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0819"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0820"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90821"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22"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90823" name="Group 10"/>
          <p:cNvGrpSpPr>
            <a:grpSpLocks/>
          </p:cNvGrpSpPr>
          <p:nvPr/>
        </p:nvGrpSpPr>
        <p:grpSpPr bwMode="auto">
          <a:xfrm>
            <a:off x="6546850" y="1936750"/>
            <a:ext cx="600075" cy="508000"/>
            <a:chOff x="4124" y="1220"/>
            <a:chExt cx="378" cy="320"/>
          </a:xfrm>
        </p:grpSpPr>
        <p:sp>
          <p:nvSpPr>
            <p:cNvPr id="290849"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0850"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0824"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90825"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90826" name="Group 15"/>
          <p:cNvGrpSpPr>
            <a:grpSpLocks/>
          </p:cNvGrpSpPr>
          <p:nvPr/>
        </p:nvGrpSpPr>
        <p:grpSpPr bwMode="auto">
          <a:xfrm>
            <a:off x="6107113" y="3362325"/>
            <a:ext cx="600075" cy="508000"/>
            <a:chOff x="3847" y="2118"/>
            <a:chExt cx="378" cy="320"/>
          </a:xfrm>
        </p:grpSpPr>
        <p:sp>
          <p:nvSpPr>
            <p:cNvPr id="290847"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0848"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0827"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0828" name="Group 19"/>
          <p:cNvGrpSpPr>
            <a:grpSpLocks/>
          </p:cNvGrpSpPr>
          <p:nvPr/>
        </p:nvGrpSpPr>
        <p:grpSpPr bwMode="auto">
          <a:xfrm>
            <a:off x="5837238" y="3670300"/>
            <a:ext cx="433387" cy="684213"/>
            <a:chOff x="3677" y="2312"/>
            <a:chExt cx="273" cy="431"/>
          </a:xfrm>
        </p:grpSpPr>
        <p:sp>
          <p:nvSpPr>
            <p:cNvPr id="290844"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5"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6"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0829" name="Rectangle 23"/>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290830" name="Rectangle 24"/>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90831" name="Group 25"/>
          <p:cNvGrpSpPr>
            <a:grpSpLocks/>
          </p:cNvGrpSpPr>
          <p:nvPr/>
        </p:nvGrpSpPr>
        <p:grpSpPr bwMode="auto">
          <a:xfrm>
            <a:off x="6567488" y="4762500"/>
            <a:ext cx="600075" cy="508000"/>
            <a:chOff x="4137" y="3000"/>
            <a:chExt cx="378" cy="320"/>
          </a:xfrm>
        </p:grpSpPr>
        <p:sp>
          <p:nvSpPr>
            <p:cNvPr id="290842" name="Rectangle 26"/>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0843" name="Rectangle 27"/>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0832" name="Line 28"/>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0833" name="Group 29"/>
          <p:cNvGrpSpPr>
            <a:grpSpLocks/>
          </p:cNvGrpSpPr>
          <p:nvPr/>
        </p:nvGrpSpPr>
        <p:grpSpPr bwMode="auto">
          <a:xfrm>
            <a:off x="6286500" y="5057775"/>
            <a:ext cx="433388" cy="684213"/>
            <a:chOff x="3960" y="3186"/>
            <a:chExt cx="273" cy="431"/>
          </a:xfrm>
        </p:grpSpPr>
        <p:sp>
          <p:nvSpPr>
            <p:cNvPr id="290839" name="Line 30"/>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0" name="Line 31"/>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41" name="Line 32"/>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90834" name="Group 33"/>
          <p:cNvGrpSpPr>
            <a:grpSpLocks/>
          </p:cNvGrpSpPr>
          <p:nvPr/>
        </p:nvGrpSpPr>
        <p:grpSpPr bwMode="auto">
          <a:xfrm>
            <a:off x="7023100" y="5086350"/>
            <a:ext cx="436563" cy="682625"/>
            <a:chOff x="4424" y="3204"/>
            <a:chExt cx="275" cy="430"/>
          </a:xfrm>
        </p:grpSpPr>
        <p:sp>
          <p:nvSpPr>
            <p:cNvPr id="290836" name="Line 34"/>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7" name="Line 35"/>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0838" name="Line 36"/>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0835" name="Rectangle 3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Tree>
    <p:extLst>
      <p:ext uri="{BB962C8B-B14F-4D97-AF65-F5344CB8AC3E}">
        <p14:creationId xmlns:p14="http://schemas.microsoft.com/office/powerpoint/2010/main" val="73425154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2866" name="Group 2"/>
          <p:cNvGrpSpPr>
            <a:grpSpLocks/>
          </p:cNvGrpSpPr>
          <p:nvPr/>
        </p:nvGrpSpPr>
        <p:grpSpPr bwMode="auto">
          <a:xfrm>
            <a:off x="7011988" y="2244725"/>
            <a:ext cx="436562" cy="682625"/>
            <a:chOff x="4417" y="1414"/>
            <a:chExt cx="275" cy="430"/>
          </a:xfrm>
        </p:grpSpPr>
        <p:sp>
          <p:nvSpPr>
            <p:cNvPr id="292900" name="Line 3"/>
            <p:cNvSpPr>
              <a:spLocks noChangeShapeType="1"/>
            </p:cNvSpPr>
            <p:nvPr/>
          </p:nvSpPr>
          <p:spPr bwMode="auto">
            <a:xfrm>
              <a:off x="4417" y="1414"/>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901" name="Line 4"/>
            <p:cNvSpPr>
              <a:spLocks noChangeShapeType="1"/>
            </p:cNvSpPr>
            <p:nvPr/>
          </p:nvSpPr>
          <p:spPr bwMode="auto">
            <a:xfrm flipV="1">
              <a:off x="4499" y="1717"/>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902" name="Line 5"/>
            <p:cNvSpPr>
              <a:spLocks noChangeShapeType="1"/>
            </p:cNvSpPr>
            <p:nvPr/>
          </p:nvSpPr>
          <p:spPr bwMode="auto">
            <a:xfrm flipV="1">
              <a:off x="4520" y="1760"/>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2867" name="Rectangle 6"/>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2868" name="Rectangle 7"/>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92869" name="Line 8"/>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70" name="Rectangle 9"/>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92871" name="Group 10"/>
          <p:cNvGrpSpPr>
            <a:grpSpLocks/>
          </p:cNvGrpSpPr>
          <p:nvPr/>
        </p:nvGrpSpPr>
        <p:grpSpPr bwMode="auto">
          <a:xfrm>
            <a:off x="6546850" y="1936750"/>
            <a:ext cx="600075" cy="508000"/>
            <a:chOff x="4124" y="1220"/>
            <a:chExt cx="378" cy="320"/>
          </a:xfrm>
        </p:grpSpPr>
        <p:sp>
          <p:nvSpPr>
            <p:cNvPr id="292898" name="Rectangle 11"/>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2899" name="Rectangle 12"/>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2872" name="Rectangle 13"/>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92873" name="Rectangle 14"/>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92874" name="Group 15"/>
          <p:cNvGrpSpPr>
            <a:grpSpLocks/>
          </p:cNvGrpSpPr>
          <p:nvPr/>
        </p:nvGrpSpPr>
        <p:grpSpPr bwMode="auto">
          <a:xfrm>
            <a:off x="6107113" y="3362325"/>
            <a:ext cx="600075" cy="508000"/>
            <a:chOff x="3847" y="2118"/>
            <a:chExt cx="378" cy="320"/>
          </a:xfrm>
        </p:grpSpPr>
        <p:sp>
          <p:nvSpPr>
            <p:cNvPr id="292896" name="Rectangle 16"/>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2897" name="Rectangle 17"/>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2875" name="Line 18"/>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2876" name="Group 19"/>
          <p:cNvGrpSpPr>
            <a:grpSpLocks/>
          </p:cNvGrpSpPr>
          <p:nvPr/>
        </p:nvGrpSpPr>
        <p:grpSpPr bwMode="auto">
          <a:xfrm>
            <a:off x="5837238" y="3670300"/>
            <a:ext cx="433387" cy="684213"/>
            <a:chOff x="3677" y="2312"/>
            <a:chExt cx="273" cy="431"/>
          </a:xfrm>
        </p:grpSpPr>
        <p:sp>
          <p:nvSpPr>
            <p:cNvPr id="292893" name="Line 20"/>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94" name="Line 21"/>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95" name="Line 22"/>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2877" name="Rectangle 23"/>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292878" name="Rectangle 24"/>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92879" name="Group 25"/>
          <p:cNvGrpSpPr>
            <a:grpSpLocks/>
          </p:cNvGrpSpPr>
          <p:nvPr/>
        </p:nvGrpSpPr>
        <p:grpSpPr bwMode="auto">
          <a:xfrm>
            <a:off x="6567488" y="4762500"/>
            <a:ext cx="600075" cy="508000"/>
            <a:chOff x="4137" y="3000"/>
            <a:chExt cx="378" cy="320"/>
          </a:xfrm>
        </p:grpSpPr>
        <p:sp>
          <p:nvSpPr>
            <p:cNvPr id="292891" name="Rectangle 26"/>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2892" name="Rectangle 27"/>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2880" name="Line 28"/>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2881" name="Group 29"/>
          <p:cNvGrpSpPr>
            <a:grpSpLocks/>
          </p:cNvGrpSpPr>
          <p:nvPr/>
        </p:nvGrpSpPr>
        <p:grpSpPr bwMode="auto">
          <a:xfrm>
            <a:off x="6286500" y="5057775"/>
            <a:ext cx="433388" cy="684213"/>
            <a:chOff x="3960" y="3186"/>
            <a:chExt cx="273" cy="431"/>
          </a:xfrm>
        </p:grpSpPr>
        <p:sp>
          <p:nvSpPr>
            <p:cNvPr id="292888" name="Line 30"/>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89" name="Line 31"/>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90" name="Line 32"/>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92882" name="Group 33"/>
          <p:cNvGrpSpPr>
            <a:grpSpLocks/>
          </p:cNvGrpSpPr>
          <p:nvPr/>
        </p:nvGrpSpPr>
        <p:grpSpPr bwMode="auto">
          <a:xfrm>
            <a:off x="7023100" y="5086350"/>
            <a:ext cx="436563" cy="682625"/>
            <a:chOff x="4424" y="3204"/>
            <a:chExt cx="275" cy="430"/>
          </a:xfrm>
        </p:grpSpPr>
        <p:sp>
          <p:nvSpPr>
            <p:cNvPr id="292885" name="Line 34"/>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86" name="Line 35"/>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2887" name="Line 36"/>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2883" name="Rectangle 37"/>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2884" name="Rectangle 38"/>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if(cur = NIL) then</a:t>
            </a: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Tree>
    <p:extLst>
      <p:ext uri="{BB962C8B-B14F-4D97-AF65-F5344CB8AC3E}">
        <p14:creationId xmlns:p14="http://schemas.microsoft.com/office/powerpoint/2010/main" val="22369535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4915"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94916"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17"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94918" name="Group 6"/>
          <p:cNvGrpSpPr>
            <a:grpSpLocks/>
          </p:cNvGrpSpPr>
          <p:nvPr/>
        </p:nvGrpSpPr>
        <p:grpSpPr bwMode="auto">
          <a:xfrm>
            <a:off x="6546850" y="1936750"/>
            <a:ext cx="600075" cy="508000"/>
            <a:chOff x="4124" y="1220"/>
            <a:chExt cx="378" cy="320"/>
          </a:xfrm>
        </p:grpSpPr>
        <p:sp>
          <p:nvSpPr>
            <p:cNvPr id="294950"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4951"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4919"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94920"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94921" name="Group 11"/>
          <p:cNvGrpSpPr>
            <a:grpSpLocks/>
          </p:cNvGrpSpPr>
          <p:nvPr/>
        </p:nvGrpSpPr>
        <p:grpSpPr bwMode="auto">
          <a:xfrm>
            <a:off x="6107113" y="3362325"/>
            <a:ext cx="600075" cy="508000"/>
            <a:chOff x="3847" y="2118"/>
            <a:chExt cx="378" cy="320"/>
          </a:xfrm>
        </p:grpSpPr>
        <p:sp>
          <p:nvSpPr>
            <p:cNvPr id="294948"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4949"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4922"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4923" name="Group 15"/>
          <p:cNvGrpSpPr>
            <a:grpSpLocks/>
          </p:cNvGrpSpPr>
          <p:nvPr/>
        </p:nvGrpSpPr>
        <p:grpSpPr bwMode="auto">
          <a:xfrm>
            <a:off x="5837238" y="3670300"/>
            <a:ext cx="433387" cy="684213"/>
            <a:chOff x="3677" y="2312"/>
            <a:chExt cx="273" cy="431"/>
          </a:xfrm>
        </p:grpSpPr>
        <p:sp>
          <p:nvSpPr>
            <p:cNvPr id="294945"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46"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47"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4924" name="Rectangle 1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294925" name="Rectangle 20"/>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94926" name="Group 21"/>
          <p:cNvGrpSpPr>
            <a:grpSpLocks/>
          </p:cNvGrpSpPr>
          <p:nvPr/>
        </p:nvGrpSpPr>
        <p:grpSpPr bwMode="auto">
          <a:xfrm>
            <a:off x="6567488" y="4762500"/>
            <a:ext cx="600075" cy="508000"/>
            <a:chOff x="4137" y="3000"/>
            <a:chExt cx="378" cy="320"/>
          </a:xfrm>
        </p:grpSpPr>
        <p:sp>
          <p:nvSpPr>
            <p:cNvPr id="294943" name="Rectangle 22"/>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4944" name="Rectangle 23"/>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4927" name="Line 24"/>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4928" name="Group 25"/>
          <p:cNvGrpSpPr>
            <a:grpSpLocks/>
          </p:cNvGrpSpPr>
          <p:nvPr/>
        </p:nvGrpSpPr>
        <p:grpSpPr bwMode="auto">
          <a:xfrm>
            <a:off x="6286500" y="5057775"/>
            <a:ext cx="433388" cy="684213"/>
            <a:chOff x="3960" y="3186"/>
            <a:chExt cx="273" cy="431"/>
          </a:xfrm>
        </p:grpSpPr>
        <p:sp>
          <p:nvSpPr>
            <p:cNvPr id="294940" name="Line 26"/>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41" name="Line 27"/>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42" name="Line 28"/>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94929" name="Group 29"/>
          <p:cNvGrpSpPr>
            <a:grpSpLocks/>
          </p:cNvGrpSpPr>
          <p:nvPr/>
        </p:nvGrpSpPr>
        <p:grpSpPr bwMode="auto">
          <a:xfrm>
            <a:off x="7023100" y="5086350"/>
            <a:ext cx="436563" cy="682625"/>
            <a:chOff x="4424" y="3204"/>
            <a:chExt cx="275" cy="430"/>
          </a:xfrm>
        </p:grpSpPr>
        <p:sp>
          <p:nvSpPr>
            <p:cNvPr id="294937" name="Line 30"/>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38" name="Line 31"/>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4939" name="Line 32"/>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4930" name="Rectangle 3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4931" name="Rectangle 34"/>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 &lt;- new(Node)</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4932" name="Rectangle 35"/>
          <p:cNvSpPr>
            <a:spLocks noChangeArrowheads="1"/>
          </p:cNvSpPr>
          <p:nvPr/>
        </p:nvSpPr>
        <p:spPr bwMode="auto">
          <a:xfrm>
            <a:off x="6989763" y="2862263"/>
            <a:ext cx="600075" cy="50800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b="0"/>
          </a:p>
        </p:txBody>
      </p:sp>
      <p:grpSp>
        <p:nvGrpSpPr>
          <p:cNvPr id="294933" name="Group 36"/>
          <p:cNvGrpSpPr>
            <a:grpSpLocks/>
          </p:cNvGrpSpPr>
          <p:nvPr/>
        </p:nvGrpSpPr>
        <p:grpSpPr bwMode="auto">
          <a:xfrm>
            <a:off x="6989763" y="3357563"/>
            <a:ext cx="600075" cy="508000"/>
            <a:chOff x="4403" y="2115"/>
            <a:chExt cx="378" cy="320"/>
          </a:xfrm>
        </p:grpSpPr>
        <p:sp>
          <p:nvSpPr>
            <p:cNvPr id="294935" name="Rectangle 37"/>
            <p:cNvSpPr>
              <a:spLocks noChangeArrowheads="1"/>
            </p:cNvSpPr>
            <p:nvPr/>
          </p:nvSpPr>
          <p:spPr bwMode="auto">
            <a:xfrm>
              <a:off x="4403" y="2115"/>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4936" name="Rectangle 38"/>
            <p:cNvSpPr>
              <a:spLocks noChangeArrowheads="1"/>
            </p:cNvSpPr>
            <p:nvPr/>
          </p:nvSpPr>
          <p:spPr bwMode="auto">
            <a:xfrm>
              <a:off x="4591" y="2115"/>
              <a:ext cx="190" cy="320"/>
            </a:xfrm>
            <a:prstGeom prst="rect">
              <a:avLst/>
            </a:prstGeom>
            <a:noFill/>
            <a:ln w="25400">
              <a:solidFill>
                <a:srgbClr val="FF003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4934" name="Line 39"/>
          <p:cNvSpPr>
            <a:spLocks noChangeShapeType="1"/>
          </p:cNvSpPr>
          <p:nvPr/>
        </p:nvSpPr>
        <p:spPr bwMode="auto">
          <a:xfrm>
            <a:off x="7000875" y="2263775"/>
            <a:ext cx="309563" cy="592138"/>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7785195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6963"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96964"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65"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96966" name="Group 6"/>
          <p:cNvGrpSpPr>
            <a:grpSpLocks/>
          </p:cNvGrpSpPr>
          <p:nvPr/>
        </p:nvGrpSpPr>
        <p:grpSpPr bwMode="auto">
          <a:xfrm>
            <a:off x="6546850" y="1936750"/>
            <a:ext cx="600075" cy="508000"/>
            <a:chOff x="4124" y="1220"/>
            <a:chExt cx="378" cy="320"/>
          </a:xfrm>
        </p:grpSpPr>
        <p:sp>
          <p:nvSpPr>
            <p:cNvPr id="296998"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6999"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6967"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96968"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96969" name="Group 11"/>
          <p:cNvGrpSpPr>
            <a:grpSpLocks/>
          </p:cNvGrpSpPr>
          <p:nvPr/>
        </p:nvGrpSpPr>
        <p:grpSpPr bwMode="auto">
          <a:xfrm>
            <a:off x="6107113" y="3362325"/>
            <a:ext cx="600075" cy="508000"/>
            <a:chOff x="3847" y="2118"/>
            <a:chExt cx="378" cy="320"/>
          </a:xfrm>
        </p:grpSpPr>
        <p:sp>
          <p:nvSpPr>
            <p:cNvPr id="296996"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6997"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6970"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6971" name="Group 15"/>
          <p:cNvGrpSpPr>
            <a:grpSpLocks/>
          </p:cNvGrpSpPr>
          <p:nvPr/>
        </p:nvGrpSpPr>
        <p:grpSpPr bwMode="auto">
          <a:xfrm>
            <a:off x="5837238" y="3670300"/>
            <a:ext cx="433387" cy="684213"/>
            <a:chOff x="3677" y="2312"/>
            <a:chExt cx="273" cy="431"/>
          </a:xfrm>
        </p:grpSpPr>
        <p:sp>
          <p:nvSpPr>
            <p:cNvPr id="296993"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94"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95"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6972" name="Rectangle 1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solidFill>
                  <a:srgbClr val="FF0033"/>
                </a:solidFill>
                <a:latin typeface="Courier New" panose="02070309020205020404" pitchFamily="49" charset="0"/>
              </a:rPr>
              <a:t>data_in = 47</a:t>
            </a:r>
          </a:p>
        </p:txBody>
      </p:sp>
      <p:sp>
        <p:nvSpPr>
          <p:cNvPr id="296973" name="Rectangle 20"/>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96974" name="Group 21"/>
          <p:cNvGrpSpPr>
            <a:grpSpLocks/>
          </p:cNvGrpSpPr>
          <p:nvPr/>
        </p:nvGrpSpPr>
        <p:grpSpPr bwMode="auto">
          <a:xfrm>
            <a:off x="6567488" y="4762500"/>
            <a:ext cx="600075" cy="508000"/>
            <a:chOff x="4137" y="3000"/>
            <a:chExt cx="378" cy="320"/>
          </a:xfrm>
        </p:grpSpPr>
        <p:sp>
          <p:nvSpPr>
            <p:cNvPr id="296991" name="Rectangle 22"/>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6992" name="Rectangle 23"/>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6975" name="Line 24"/>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6976" name="Group 25"/>
          <p:cNvGrpSpPr>
            <a:grpSpLocks/>
          </p:cNvGrpSpPr>
          <p:nvPr/>
        </p:nvGrpSpPr>
        <p:grpSpPr bwMode="auto">
          <a:xfrm>
            <a:off x="6286500" y="5057775"/>
            <a:ext cx="433388" cy="684213"/>
            <a:chOff x="3960" y="3186"/>
            <a:chExt cx="273" cy="431"/>
          </a:xfrm>
        </p:grpSpPr>
        <p:sp>
          <p:nvSpPr>
            <p:cNvPr id="296988" name="Line 26"/>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89" name="Line 27"/>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90" name="Line 28"/>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96977" name="Group 29"/>
          <p:cNvGrpSpPr>
            <a:grpSpLocks/>
          </p:cNvGrpSpPr>
          <p:nvPr/>
        </p:nvGrpSpPr>
        <p:grpSpPr bwMode="auto">
          <a:xfrm>
            <a:off x="7023100" y="5086350"/>
            <a:ext cx="436563" cy="682625"/>
            <a:chOff x="4424" y="3204"/>
            <a:chExt cx="275" cy="430"/>
          </a:xfrm>
        </p:grpSpPr>
        <p:sp>
          <p:nvSpPr>
            <p:cNvPr id="296985" name="Line 30"/>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86" name="Line 31"/>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6987" name="Line 32"/>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6978" name="Rectangle 3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6979" name="Rectangle 34"/>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6980" name="Rectangle 35"/>
          <p:cNvSpPr>
            <a:spLocks noChangeArrowheads="1"/>
          </p:cNvSpPr>
          <p:nvPr/>
        </p:nvSpPr>
        <p:spPr bwMode="auto">
          <a:xfrm>
            <a:off x="6989763" y="2862263"/>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solidFill>
                  <a:srgbClr val="FF0033"/>
                </a:solidFill>
                <a:latin typeface="Courier New" panose="02070309020205020404" pitchFamily="49" charset="0"/>
              </a:rPr>
              <a:t>47</a:t>
            </a:r>
          </a:p>
        </p:txBody>
      </p:sp>
      <p:grpSp>
        <p:nvGrpSpPr>
          <p:cNvPr id="296981" name="Group 36"/>
          <p:cNvGrpSpPr>
            <a:grpSpLocks/>
          </p:cNvGrpSpPr>
          <p:nvPr/>
        </p:nvGrpSpPr>
        <p:grpSpPr bwMode="auto">
          <a:xfrm>
            <a:off x="6989763" y="3357563"/>
            <a:ext cx="600075" cy="508000"/>
            <a:chOff x="4403" y="2115"/>
            <a:chExt cx="378" cy="320"/>
          </a:xfrm>
        </p:grpSpPr>
        <p:sp>
          <p:nvSpPr>
            <p:cNvPr id="296983" name="Rectangle 37"/>
            <p:cNvSpPr>
              <a:spLocks noChangeArrowheads="1"/>
            </p:cNvSpPr>
            <p:nvPr/>
          </p:nvSpPr>
          <p:spPr bwMode="auto">
            <a:xfrm>
              <a:off x="4403"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6984" name="Rectangle 38"/>
            <p:cNvSpPr>
              <a:spLocks noChangeArrowheads="1"/>
            </p:cNvSpPr>
            <p:nvPr/>
          </p:nvSpPr>
          <p:spPr bwMode="auto">
            <a:xfrm>
              <a:off x="4591"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6982" name="Line 39"/>
          <p:cNvSpPr>
            <a:spLocks noChangeShapeType="1"/>
          </p:cNvSpPr>
          <p:nvPr/>
        </p:nvSpPr>
        <p:spPr bwMode="auto">
          <a:xfrm>
            <a:off x="7000875" y="2263775"/>
            <a:ext cx="309563" cy="592138"/>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86179342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9011"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299012"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13"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299014" name="Group 6"/>
          <p:cNvGrpSpPr>
            <a:grpSpLocks/>
          </p:cNvGrpSpPr>
          <p:nvPr/>
        </p:nvGrpSpPr>
        <p:grpSpPr bwMode="auto">
          <a:xfrm>
            <a:off x="6546850" y="1936750"/>
            <a:ext cx="600075" cy="508000"/>
            <a:chOff x="4124" y="1220"/>
            <a:chExt cx="378" cy="320"/>
          </a:xfrm>
        </p:grpSpPr>
        <p:sp>
          <p:nvSpPr>
            <p:cNvPr id="299050"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9051"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9015"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299016"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299017" name="Group 11"/>
          <p:cNvGrpSpPr>
            <a:grpSpLocks/>
          </p:cNvGrpSpPr>
          <p:nvPr/>
        </p:nvGrpSpPr>
        <p:grpSpPr bwMode="auto">
          <a:xfrm>
            <a:off x="6107113" y="3362325"/>
            <a:ext cx="600075" cy="508000"/>
            <a:chOff x="3847" y="2118"/>
            <a:chExt cx="378" cy="320"/>
          </a:xfrm>
        </p:grpSpPr>
        <p:sp>
          <p:nvSpPr>
            <p:cNvPr id="299048"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9049"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9018"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9019" name="Group 15"/>
          <p:cNvGrpSpPr>
            <a:grpSpLocks/>
          </p:cNvGrpSpPr>
          <p:nvPr/>
        </p:nvGrpSpPr>
        <p:grpSpPr bwMode="auto">
          <a:xfrm>
            <a:off x="5837238" y="3670300"/>
            <a:ext cx="433387" cy="684213"/>
            <a:chOff x="3677" y="2312"/>
            <a:chExt cx="273" cy="431"/>
          </a:xfrm>
        </p:grpSpPr>
        <p:sp>
          <p:nvSpPr>
            <p:cNvPr id="299045"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46"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47"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9020" name="Rectangle 1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299021" name="Rectangle 20"/>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299022" name="Group 21"/>
          <p:cNvGrpSpPr>
            <a:grpSpLocks/>
          </p:cNvGrpSpPr>
          <p:nvPr/>
        </p:nvGrpSpPr>
        <p:grpSpPr bwMode="auto">
          <a:xfrm>
            <a:off x="6567488" y="4762500"/>
            <a:ext cx="600075" cy="508000"/>
            <a:chOff x="4137" y="3000"/>
            <a:chExt cx="378" cy="320"/>
          </a:xfrm>
        </p:grpSpPr>
        <p:sp>
          <p:nvSpPr>
            <p:cNvPr id="299043" name="Rectangle 22"/>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9044" name="Rectangle 23"/>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9023" name="Line 24"/>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9024" name="Group 25"/>
          <p:cNvGrpSpPr>
            <a:grpSpLocks/>
          </p:cNvGrpSpPr>
          <p:nvPr/>
        </p:nvGrpSpPr>
        <p:grpSpPr bwMode="auto">
          <a:xfrm>
            <a:off x="6286500" y="5057775"/>
            <a:ext cx="433388" cy="684213"/>
            <a:chOff x="3960" y="3186"/>
            <a:chExt cx="273" cy="431"/>
          </a:xfrm>
        </p:grpSpPr>
        <p:sp>
          <p:nvSpPr>
            <p:cNvPr id="299040" name="Line 26"/>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41" name="Line 27"/>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42" name="Line 28"/>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99025" name="Group 29"/>
          <p:cNvGrpSpPr>
            <a:grpSpLocks/>
          </p:cNvGrpSpPr>
          <p:nvPr/>
        </p:nvGrpSpPr>
        <p:grpSpPr bwMode="auto">
          <a:xfrm>
            <a:off x="7023100" y="5086350"/>
            <a:ext cx="436563" cy="682625"/>
            <a:chOff x="4424" y="3204"/>
            <a:chExt cx="275" cy="430"/>
          </a:xfrm>
        </p:grpSpPr>
        <p:sp>
          <p:nvSpPr>
            <p:cNvPr id="299037" name="Line 30"/>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38" name="Line 31"/>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39" name="Line 32"/>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99026" name="Rectangle 3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9027" name="Rectangle 34"/>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cur^.left &lt;- NIL</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299028" name="Rectangle 35"/>
          <p:cNvSpPr>
            <a:spLocks noChangeArrowheads="1"/>
          </p:cNvSpPr>
          <p:nvPr/>
        </p:nvSpPr>
        <p:spPr bwMode="auto">
          <a:xfrm>
            <a:off x="6989763" y="2862263"/>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47</a:t>
            </a:r>
          </a:p>
        </p:txBody>
      </p:sp>
      <p:grpSp>
        <p:nvGrpSpPr>
          <p:cNvPr id="299029" name="Group 36"/>
          <p:cNvGrpSpPr>
            <a:grpSpLocks/>
          </p:cNvGrpSpPr>
          <p:nvPr/>
        </p:nvGrpSpPr>
        <p:grpSpPr bwMode="auto">
          <a:xfrm>
            <a:off x="6989763" y="3357563"/>
            <a:ext cx="600075" cy="508000"/>
            <a:chOff x="4403" y="2115"/>
            <a:chExt cx="378" cy="320"/>
          </a:xfrm>
        </p:grpSpPr>
        <p:sp>
          <p:nvSpPr>
            <p:cNvPr id="299035" name="Rectangle 37"/>
            <p:cNvSpPr>
              <a:spLocks noChangeArrowheads="1"/>
            </p:cNvSpPr>
            <p:nvPr/>
          </p:nvSpPr>
          <p:spPr bwMode="auto">
            <a:xfrm>
              <a:off x="4403"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299036" name="Rectangle 38"/>
            <p:cNvSpPr>
              <a:spLocks noChangeArrowheads="1"/>
            </p:cNvSpPr>
            <p:nvPr/>
          </p:nvSpPr>
          <p:spPr bwMode="auto">
            <a:xfrm>
              <a:off x="4591"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299030" name="Line 39"/>
          <p:cNvSpPr>
            <a:spLocks noChangeShapeType="1"/>
          </p:cNvSpPr>
          <p:nvPr/>
        </p:nvSpPr>
        <p:spPr bwMode="auto">
          <a:xfrm>
            <a:off x="7000875" y="2263775"/>
            <a:ext cx="309563" cy="592138"/>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99031" name="Group 40"/>
          <p:cNvGrpSpPr>
            <a:grpSpLocks/>
          </p:cNvGrpSpPr>
          <p:nvPr/>
        </p:nvGrpSpPr>
        <p:grpSpPr bwMode="auto">
          <a:xfrm>
            <a:off x="6907213" y="3679825"/>
            <a:ext cx="314325" cy="495300"/>
            <a:chOff x="4351" y="2318"/>
            <a:chExt cx="198" cy="312"/>
          </a:xfrm>
        </p:grpSpPr>
        <p:sp>
          <p:nvSpPr>
            <p:cNvPr id="299032" name="Line 41"/>
            <p:cNvSpPr>
              <a:spLocks noChangeShapeType="1"/>
            </p:cNvSpPr>
            <p:nvPr/>
          </p:nvSpPr>
          <p:spPr bwMode="auto">
            <a:xfrm flipH="1">
              <a:off x="4448" y="2318"/>
              <a:ext cx="50" cy="29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33" name="Line 42"/>
            <p:cNvSpPr>
              <a:spLocks noChangeShapeType="1"/>
            </p:cNvSpPr>
            <p:nvPr/>
          </p:nvSpPr>
          <p:spPr bwMode="auto">
            <a:xfrm flipH="1" flipV="1">
              <a:off x="4361" y="2547"/>
              <a:ext cx="188" cy="36"/>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9034" name="Line 43"/>
            <p:cNvSpPr>
              <a:spLocks noChangeShapeType="1"/>
            </p:cNvSpPr>
            <p:nvPr/>
          </p:nvSpPr>
          <p:spPr bwMode="auto">
            <a:xfrm flipH="1" flipV="1">
              <a:off x="4351" y="2594"/>
              <a:ext cx="188" cy="36"/>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57610684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1059"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301060"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61"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301062" name="Group 6"/>
          <p:cNvGrpSpPr>
            <a:grpSpLocks/>
          </p:cNvGrpSpPr>
          <p:nvPr/>
        </p:nvGrpSpPr>
        <p:grpSpPr bwMode="auto">
          <a:xfrm>
            <a:off x="6546850" y="1936750"/>
            <a:ext cx="600075" cy="508000"/>
            <a:chOff x="4124" y="1220"/>
            <a:chExt cx="378" cy="320"/>
          </a:xfrm>
        </p:grpSpPr>
        <p:sp>
          <p:nvSpPr>
            <p:cNvPr id="301102"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1103"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1063"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301064"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301065" name="Group 11"/>
          <p:cNvGrpSpPr>
            <a:grpSpLocks/>
          </p:cNvGrpSpPr>
          <p:nvPr/>
        </p:nvGrpSpPr>
        <p:grpSpPr bwMode="auto">
          <a:xfrm>
            <a:off x="6107113" y="3362325"/>
            <a:ext cx="600075" cy="508000"/>
            <a:chOff x="3847" y="2118"/>
            <a:chExt cx="378" cy="320"/>
          </a:xfrm>
        </p:grpSpPr>
        <p:sp>
          <p:nvSpPr>
            <p:cNvPr id="301100"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1101"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1066"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1067" name="Group 15"/>
          <p:cNvGrpSpPr>
            <a:grpSpLocks/>
          </p:cNvGrpSpPr>
          <p:nvPr/>
        </p:nvGrpSpPr>
        <p:grpSpPr bwMode="auto">
          <a:xfrm>
            <a:off x="5837238" y="3670300"/>
            <a:ext cx="433387" cy="684213"/>
            <a:chOff x="3677" y="2312"/>
            <a:chExt cx="273" cy="431"/>
          </a:xfrm>
        </p:grpSpPr>
        <p:sp>
          <p:nvSpPr>
            <p:cNvPr id="301097"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98"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99"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1068" name="Rectangle 1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301069" name="Rectangle 20"/>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301070" name="Group 21"/>
          <p:cNvGrpSpPr>
            <a:grpSpLocks/>
          </p:cNvGrpSpPr>
          <p:nvPr/>
        </p:nvGrpSpPr>
        <p:grpSpPr bwMode="auto">
          <a:xfrm>
            <a:off x="6567488" y="4762500"/>
            <a:ext cx="600075" cy="508000"/>
            <a:chOff x="4137" y="3000"/>
            <a:chExt cx="378" cy="320"/>
          </a:xfrm>
        </p:grpSpPr>
        <p:sp>
          <p:nvSpPr>
            <p:cNvPr id="301095" name="Rectangle 22"/>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1096" name="Rectangle 23"/>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1071" name="Line 24"/>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1072" name="Group 25"/>
          <p:cNvGrpSpPr>
            <a:grpSpLocks/>
          </p:cNvGrpSpPr>
          <p:nvPr/>
        </p:nvGrpSpPr>
        <p:grpSpPr bwMode="auto">
          <a:xfrm>
            <a:off x="6286500" y="5057775"/>
            <a:ext cx="433388" cy="684213"/>
            <a:chOff x="3960" y="3186"/>
            <a:chExt cx="273" cy="431"/>
          </a:xfrm>
        </p:grpSpPr>
        <p:sp>
          <p:nvSpPr>
            <p:cNvPr id="301092" name="Line 26"/>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93" name="Line 27"/>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94" name="Line 28"/>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1073" name="Group 29"/>
          <p:cNvGrpSpPr>
            <a:grpSpLocks/>
          </p:cNvGrpSpPr>
          <p:nvPr/>
        </p:nvGrpSpPr>
        <p:grpSpPr bwMode="auto">
          <a:xfrm>
            <a:off x="7023100" y="5086350"/>
            <a:ext cx="436563" cy="682625"/>
            <a:chOff x="4424" y="3204"/>
            <a:chExt cx="275" cy="430"/>
          </a:xfrm>
        </p:grpSpPr>
        <p:sp>
          <p:nvSpPr>
            <p:cNvPr id="301089" name="Line 30"/>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90" name="Line 31"/>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91" name="Line 32"/>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1074" name="Rectangle 3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301075" name="Rectangle 34"/>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301076" name="Rectangle 35"/>
          <p:cNvSpPr>
            <a:spLocks noChangeArrowheads="1"/>
          </p:cNvSpPr>
          <p:nvPr/>
        </p:nvSpPr>
        <p:spPr bwMode="auto">
          <a:xfrm>
            <a:off x="6989763" y="2862263"/>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47</a:t>
            </a:r>
          </a:p>
        </p:txBody>
      </p:sp>
      <p:grpSp>
        <p:nvGrpSpPr>
          <p:cNvPr id="301077" name="Group 36"/>
          <p:cNvGrpSpPr>
            <a:grpSpLocks/>
          </p:cNvGrpSpPr>
          <p:nvPr/>
        </p:nvGrpSpPr>
        <p:grpSpPr bwMode="auto">
          <a:xfrm>
            <a:off x="6989763" y="3357563"/>
            <a:ext cx="600075" cy="508000"/>
            <a:chOff x="4403" y="2115"/>
            <a:chExt cx="378" cy="320"/>
          </a:xfrm>
        </p:grpSpPr>
        <p:sp>
          <p:nvSpPr>
            <p:cNvPr id="301087" name="Rectangle 37"/>
            <p:cNvSpPr>
              <a:spLocks noChangeArrowheads="1"/>
            </p:cNvSpPr>
            <p:nvPr/>
          </p:nvSpPr>
          <p:spPr bwMode="auto">
            <a:xfrm>
              <a:off x="4403"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1088" name="Rectangle 38"/>
            <p:cNvSpPr>
              <a:spLocks noChangeArrowheads="1"/>
            </p:cNvSpPr>
            <p:nvPr/>
          </p:nvSpPr>
          <p:spPr bwMode="auto">
            <a:xfrm>
              <a:off x="4591"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1078" name="Line 39"/>
          <p:cNvSpPr>
            <a:spLocks noChangeShapeType="1"/>
          </p:cNvSpPr>
          <p:nvPr/>
        </p:nvSpPr>
        <p:spPr bwMode="auto">
          <a:xfrm>
            <a:off x="7000875" y="2263775"/>
            <a:ext cx="309563" cy="592138"/>
          </a:xfrm>
          <a:prstGeom prst="line">
            <a:avLst/>
          </a:prstGeom>
          <a:noFill/>
          <a:ln w="25400">
            <a:solidFill>
              <a:srgbClr val="FF0033"/>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1079" name="Group 40"/>
          <p:cNvGrpSpPr>
            <a:grpSpLocks/>
          </p:cNvGrpSpPr>
          <p:nvPr/>
        </p:nvGrpSpPr>
        <p:grpSpPr bwMode="auto">
          <a:xfrm>
            <a:off x="6907213" y="3679825"/>
            <a:ext cx="314325" cy="495300"/>
            <a:chOff x="4351" y="2318"/>
            <a:chExt cx="198" cy="312"/>
          </a:xfrm>
        </p:grpSpPr>
        <p:sp>
          <p:nvSpPr>
            <p:cNvPr id="301084" name="Line 41"/>
            <p:cNvSpPr>
              <a:spLocks noChangeShapeType="1"/>
            </p:cNvSpPr>
            <p:nvPr/>
          </p:nvSpPr>
          <p:spPr bwMode="auto">
            <a:xfrm flipH="1">
              <a:off x="4448" y="2318"/>
              <a:ext cx="50" cy="29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85" name="Line 42"/>
            <p:cNvSpPr>
              <a:spLocks noChangeShapeType="1"/>
            </p:cNvSpPr>
            <p:nvPr/>
          </p:nvSpPr>
          <p:spPr bwMode="auto">
            <a:xfrm flipH="1" flipV="1">
              <a:off x="4361" y="2547"/>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86" name="Line 43"/>
            <p:cNvSpPr>
              <a:spLocks noChangeShapeType="1"/>
            </p:cNvSpPr>
            <p:nvPr/>
          </p:nvSpPr>
          <p:spPr bwMode="auto">
            <a:xfrm flipH="1" flipV="1">
              <a:off x="4351" y="2594"/>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1080" name="Group 44"/>
          <p:cNvGrpSpPr>
            <a:grpSpLocks/>
          </p:cNvGrpSpPr>
          <p:nvPr/>
        </p:nvGrpSpPr>
        <p:grpSpPr bwMode="auto">
          <a:xfrm>
            <a:off x="7445375" y="3681413"/>
            <a:ext cx="436563" cy="682625"/>
            <a:chOff x="4690" y="2319"/>
            <a:chExt cx="275" cy="430"/>
          </a:xfrm>
        </p:grpSpPr>
        <p:sp>
          <p:nvSpPr>
            <p:cNvPr id="301081" name="Line 45"/>
            <p:cNvSpPr>
              <a:spLocks noChangeShapeType="1"/>
            </p:cNvSpPr>
            <p:nvPr/>
          </p:nvSpPr>
          <p:spPr bwMode="auto">
            <a:xfrm>
              <a:off x="4690" y="2319"/>
              <a:ext cx="190" cy="388"/>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82" name="Line 46"/>
            <p:cNvSpPr>
              <a:spLocks noChangeShapeType="1"/>
            </p:cNvSpPr>
            <p:nvPr/>
          </p:nvSpPr>
          <p:spPr bwMode="auto">
            <a:xfrm flipV="1">
              <a:off x="4772" y="2622"/>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1083" name="Line 47"/>
            <p:cNvSpPr>
              <a:spLocks noChangeShapeType="1"/>
            </p:cNvSpPr>
            <p:nvPr/>
          </p:nvSpPr>
          <p:spPr bwMode="auto">
            <a:xfrm flipV="1">
              <a:off x="4793" y="2665"/>
              <a:ext cx="172" cy="84"/>
            </a:xfrm>
            <a:prstGeom prst="line">
              <a:avLst/>
            </a:prstGeom>
            <a:noFill/>
            <a:ln w="25400">
              <a:solidFill>
                <a:srgbClr val="FF0033"/>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04665995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3107"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303108"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09"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303110" name="Group 6"/>
          <p:cNvGrpSpPr>
            <a:grpSpLocks/>
          </p:cNvGrpSpPr>
          <p:nvPr/>
        </p:nvGrpSpPr>
        <p:grpSpPr bwMode="auto">
          <a:xfrm>
            <a:off x="6546850" y="1936750"/>
            <a:ext cx="600075" cy="508000"/>
            <a:chOff x="4124" y="1220"/>
            <a:chExt cx="378" cy="320"/>
          </a:xfrm>
        </p:grpSpPr>
        <p:sp>
          <p:nvSpPr>
            <p:cNvPr id="303150"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3151"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3111"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303112"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303113" name="Group 11"/>
          <p:cNvGrpSpPr>
            <a:grpSpLocks/>
          </p:cNvGrpSpPr>
          <p:nvPr/>
        </p:nvGrpSpPr>
        <p:grpSpPr bwMode="auto">
          <a:xfrm>
            <a:off x="6107113" y="3362325"/>
            <a:ext cx="600075" cy="508000"/>
            <a:chOff x="3847" y="2118"/>
            <a:chExt cx="378" cy="320"/>
          </a:xfrm>
        </p:grpSpPr>
        <p:sp>
          <p:nvSpPr>
            <p:cNvPr id="303148"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3149"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3114"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3115" name="Group 15"/>
          <p:cNvGrpSpPr>
            <a:grpSpLocks/>
          </p:cNvGrpSpPr>
          <p:nvPr/>
        </p:nvGrpSpPr>
        <p:grpSpPr bwMode="auto">
          <a:xfrm>
            <a:off x="5837238" y="3670300"/>
            <a:ext cx="433387" cy="684213"/>
            <a:chOff x="3677" y="2312"/>
            <a:chExt cx="273" cy="431"/>
          </a:xfrm>
        </p:grpSpPr>
        <p:sp>
          <p:nvSpPr>
            <p:cNvPr id="303145"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46"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47"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3116" name="Rectangle 1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303117" name="Rectangle 20"/>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303118" name="Group 21"/>
          <p:cNvGrpSpPr>
            <a:grpSpLocks/>
          </p:cNvGrpSpPr>
          <p:nvPr/>
        </p:nvGrpSpPr>
        <p:grpSpPr bwMode="auto">
          <a:xfrm>
            <a:off x="6567488" y="4762500"/>
            <a:ext cx="600075" cy="508000"/>
            <a:chOff x="4137" y="3000"/>
            <a:chExt cx="378" cy="320"/>
          </a:xfrm>
        </p:grpSpPr>
        <p:sp>
          <p:nvSpPr>
            <p:cNvPr id="303143" name="Rectangle 22"/>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3144" name="Rectangle 23"/>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3119" name="Line 24"/>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3120" name="Group 25"/>
          <p:cNvGrpSpPr>
            <a:grpSpLocks/>
          </p:cNvGrpSpPr>
          <p:nvPr/>
        </p:nvGrpSpPr>
        <p:grpSpPr bwMode="auto">
          <a:xfrm>
            <a:off x="6286500" y="5057775"/>
            <a:ext cx="433388" cy="684213"/>
            <a:chOff x="3960" y="3186"/>
            <a:chExt cx="273" cy="431"/>
          </a:xfrm>
        </p:grpSpPr>
        <p:sp>
          <p:nvSpPr>
            <p:cNvPr id="303140" name="Line 26"/>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41" name="Line 27"/>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42" name="Line 28"/>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3121" name="Group 29"/>
          <p:cNvGrpSpPr>
            <a:grpSpLocks/>
          </p:cNvGrpSpPr>
          <p:nvPr/>
        </p:nvGrpSpPr>
        <p:grpSpPr bwMode="auto">
          <a:xfrm>
            <a:off x="7023100" y="5086350"/>
            <a:ext cx="436563" cy="682625"/>
            <a:chOff x="4424" y="3204"/>
            <a:chExt cx="275" cy="430"/>
          </a:xfrm>
        </p:grpSpPr>
        <p:sp>
          <p:nvSpPr>
            <p:cNvPr id="303137" name="Line 30"/>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38" name="Line 31"/>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39" name="Line 32"/>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3122" name="Rectangle 3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a:t>
            </a:r>
            <a:r>
              <a:rPr lang="en-US" altLang="en-US" sz="2000">
                <a:solidFill>
                  <a:srgbClr val="FF0033"/>
                </a:solidFill>
                <a:latin typeface="Courier New" panose="02070309020205020404" pitchFamily="49" charset="0"/>
              </a:rPr>
              <a:t>else</a:t>
            </a:r>
          </a:p>
          <a:p>
            <a:pPr>
              <a:spcBef>
                <a:spcPct val="0"/>
              </a:spcBef>
              <a:buFontTx/>
              <a:buNone/>
            </a:pPr>
            <a:r>
              <a:rPr lang="en-US" altLang="en-US" sz="2000">
                <a:solidFill>
                  <a:srgbClr val="FF0033"/>
                </a:solidFill>
                <a:latin typeface="Courier New" panose="02070309020205020404" pitchFamily="49" charset="0"/>
              </a:rPr>
              <a:t>  Insert(cur^.right, data_in)</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latin typeface="Courier New" panose="02070309020205020404" pitchFamily="49" charset="0"/>
              </a:rPr>
              <a:t>endprocedure // Insert</a:t>
            </a:r>
            <a:endParaRPr lang="en-US" altLang="en-US" sz="2000">
              <a:solidFill>
                <a:srgbClr val="FF0033"/>
              </a:solidFill>
              <a:latin typeface="Courier New" panose="02070309020205020404" pitchFamily="49" charset="0"/>
            </a:endParaRPr>
          </a:p>
          <a:p>
            <a:pPr>
              <a:spcBef>
                <a:spcPct val="0"/>
              </a:spcBef>
              <a:buFontTx/>
              <a:buNone/>
            </a:pPr>
            <a:endParaRPr lang="en-US" altLang="en-US" sz="2000">
              <a:solidFill>
                <a:srgbClr val="FF0033"/>
              </a:solidFill>
              <a:latin typeface="Courier New" panose="02070309020205020404" pitchFamily="49" charset="0"/>
            </a:endParaRPr>
          </a:p>
        </p:txBody>
      </p:sp>
      <p:sp>
        <p:nvSpPr>
          <p:cNvPr id="303123" name="Rectangle 34"/>
          <p:cNvSpPr>
            <a:spLocks noChangeArrowheads="1"/>
          </p:cNvSpPr>
          <p:nvPr/>
        </p:nvSpPr>
        <p:spPr bwMode="auto">
          <a:xfrm>
            <a:off x="685800" y="7016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p>
          <a:p>
            <a:pPr>
              <a:spcBef>
                <a:spcPct val="0"/>
              </a:spcBef>
              <a:buFontTx/>
              <a:buNone/>
            </a:pPr>
            <a:endParaRPr lang="en-US" altLang="en-US" sz="2000">
              <a:solidFill>
                <a:srgbClr val="FF0033"/>
              </a:solidFill>
              <a:latin typeface="Courier New" panose="02070309020205020404" pitchFamily="49" charset="0"/>
            </a:endParaRPr>
          </a:p>
        </p:txBody>
      </p:sp>
      <p:sp>
        <p:nvSpPr>
          <p:cNvPr id="303124" name="Rectangle 35"/>
          <p:cNvSpPr>
            <a:spLocks noChangeArrowheads="1"/>
          </p:cNvSpPr>
          <p:nvPr/>
        </p:nvSpPr>
        <p:spPr bwMode="auto">
          <a:xfrm>
            <a:off x="6989763" y="2862263"/>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47</a:t>
            </a:r>
          </a:p>
        </p:txBody>
      </p:sp>
      <p:grpSp>
        <p:nvGrpSpPr>
          <p:cNvPr id="303125" name="Group 36"/>
          <p:cNvGrpSpPr>
            <a:grpSpLocks/>
          </p:cNvGrpSpPr>
          <p:nvPr/>
        </p:nvGrpSpPr>
        <p:grpSpPr bwMode="auto">
          <a:xfrm>
            <a:off x="6989763" y="3357563"/>
            <a:ext cx="600075" cy="508000"/>
            <a:chOff x="4403" y="2115"/>
            <a:chExt cx="378" cy="320"/>
          </a:xfrm>
        </p:grpSpPr>
        <p:sp>
          <p:nvSpPr>
            <p:cNvPr id="303135" name="Rectangle 37"/>
            <p:cNvSpPr>
              <a:spLocks noChangeArrowheads="1"/>
            </p:cNvSpPr>
            <p:nvPr/>
          </p:nvSpPr>
          <p:spPr bwMode="auto">
            <a:xfrm>
              <a:off x="4403"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3136" name="Rectangle 38"/>
            <p:cNvSpPr>
              <a:spLocks noChangeArrowheads="1"/>
            </p:cNvSpPr>
            <p:nvPr/>
          </p:nvSpPr>
          <p:spPr bwMode="auto">
            <a:xfrm>
              <a:off x="4591"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3126" name="Line 39"/>
          <p:cNvSpPr>
            <a:spLocks noChangeShapeType="1"/>
          </p:cNvSpPr>
          <p:nvPr/>
        </p:nvSpPr>
        <p:spPr bwMode="auto">
          <a:xfrm>
            <a:off x="7000875" y="2263775"/>
            <a:ext cx="309563"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3127" name="Group 40"/>
          <p:cNvGrpSpPr>
            <a:grpSpLocks/>
          </p:cNvGrpSpPr>
          <p:nvPr/>
        </p:nvGrpSpPr>
        <p:grpSpPr bwMode="auto">
          <a:xfrm>
            <a:off x="6907213" y="3679825"/>
            <a:ext cx="314325" cy="495300"/>
            <a:chOff x="4351" y="2318"/>
            <a:chExt cx="198" cy="312"/>
          </a:xfrm>
        </p:grpSpPr>
        <p:sp>
          <p:nvSpPr>
            <p:cNvPr id="303132" name="Line 41"/>
            <p:cNvSpPr>
              <a:spLocks noChangeShapeType="1"/>
            </p:cNvSpPr>
            <p:nvPr/>
          </p:nvSpPr>
          <p:spPr bwMode="auto">
            <a:xfrm flipH="1">
              <a:off x="4448" y="2318"/>
              <a:ext cx="50" cy="29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33" name="Line 42"/>
            <p:cNvSpPr>
              <a:spLocks noChangeShapeType="1"/>
            </p:cNvSpPr>
            <p:nvPr/>
          </p:nvSpPr>
          <p:spPr bwMode="auto">
            <a:xfrm flipH="1" flipV="1">
              <a:off x="4361" y="2547"/>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34" name="Line 43"/>
            <p:cNvSpPr>
              <a:spLocks noChangeShapeType="1"/>
            </p:cNvSpPr>
            <p:nvPr/>
          </p:nvSpPr>
          <p:spPr bwMode="auto">
            <a:xfrm flipH="1" flipV="1">
              <a:off x="4351" y="2594"/>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3128" name="Group 44"/>
          <p:cNvGrpSpPr>
            <a:grpSpLocks/>
          </p:cNvGrpSpPr>
          <p:nvPr/>
        </p:nvGrpSpPr>
        <p:grpSpPr bwMode="auto">
          <a:xfrm>
            <a:off x="7445375" y="3681413"/>
            <a:ext cx="436563" cy="682625"/>
            <a:chOff x="4690" y="2319"/>
            <a:chExt cx="275" cy="430"/>
          </a:xfrm>
        </p:grpSpPr>
        <p:sp>
          <p:nvSpPr>
            <p:cNvPr id="303129" name="Line 45"/>
            <p:cNvSpPr>
              <a:spLocks noChangeShapeType="1"/>
            </p:cNvSpPr>
            <p:nvPr/>
          </p:nvSpPr>
          <p:spPr bwMode="auto">
            <a:xfrm>
              <a:off x="4690" y="2319"/>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30" name="Line 46"/>
            <p:cNvSpPr>
              <a:spLocks noChangeShapeType="1"/>
            </p:cNvSpPr>
            <p:nvPr/>
          </p:nvSpPr>
          <p:spPr bwMode="auto">
            <a:xfrm flipV="1">
              <a:off x="4772" y="2622"/>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3131" name="Line 47"/>
            <p:cNvSpPr>
              <a:spLocks noChangeShapeType="1"/>
            </p:cNvSpPr>
            <p:nvPr/>
          </p:nvSpPr>
          <p:spPr bwMode="auto">
            <a:xfrm flipV="1">
              <a:off x="4793" y="2665"/>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9375398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5155"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305156"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57"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305158" name="Group 6"/>
          <p:cNvGrpSpPr>
            <a:grpSpLocks/>
          </p:cNvGrpSpPr>
          <p:nvPr/>
        </p:nvGrpSpPr>
        <p:grpSpPr bwMode="auto">
          <a:xfrm>
            <a:off x="6546850" y="1936750"/>
            <a:ext cx="600075" cy="508000"/>
            <a:chOff x="4124" y="1220"/>
            <a:chExt cx="378" cy="320"/>
          </a:xfrm>
        </p:grpSpPr>
        <p:sp>
          <p:nvSpPr>
            <p:cNvPr id="305197"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5198"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5159"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solidFill>
                  <a:srgbClr val="FF0033"/>
                </a:solidFill>
                <a:latin typeface="Courier New" panose="02070309020205020404" pitchFamily="49" charset="0"/>
              </a:rPr>
              <a:t>Insert(head, 47)</a:t>
            </a:r>
            <a:endParaRPr lang="en-US" altLang="en-US" sz="2000">
              <a:latin typeface="Courier New" panose="02070309020205020404" pitchFamily="49" charset="0"/>
            </a:endParaRP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305160"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305161" name="Group 11"/>
          <p:cNvGrpSpPr>
            <a:grpSpLocks/>
          </p:cNvGrpSpPr>
          <p:nvPr/>
        </p:nvGrpSpPr>
        <p:grpSpPr bwMode="auto">
          <a:xfrm>
            <a:off x="6107113" y="3362325"/>
            <a:ext cx="600075" cy="508000"/>
            <a:chOff x="3847" y="2118"/>
            <a:chExt cx="378" cy="320"/>
          </a:xfrm>
        </p:grpSpPr>
        <p:sp>
          <p:nvSpPr>
            <p:cNvPr id="305195"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5196"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5162"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5163" name="Group 15"/>
          <p:cNvGrpSpPr>
            <a:grpSpLocks/>
          </p:cNvGrpSpPr>
          <p:nvPr/>
        </p:nvGrpSpPr>
        <p:grpSpPr bwMode="auto">
          <a:xfrm>
            <a:off x="5837238" y="3670300"/>
            <a:ext cx="433387" cy="684213"/>
            <a:chOff x="3677" y="2312"/>
            <a:chExt cx="273" cy="431"/>
          </a:xfrm>
        </p:grpSpPr>
        <p:sp>
          <p:nvSpPr>
            <p:cNvPr id="305192"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93"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94"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5164" name="Rectangle 19"/>
          <p:cNvSpPr>
            <a:spLocks noChangeArrowheads="1"/>
          </p:cNvSpPr>
          <p:nvPr/>
        </p:nvSpPr>
        <p:spPr bwMode="auto">
          <a:xfrm>
            <a:off x="2047875" y="5784850"/>
            <a:ext cx="206375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data_in = 47</a:t>
            </a:r>
          </a:p>
        </p:txBody>
      </p:sp>
      <p:sp>
        <p:nvSpPr>
          <p:cNvPr id="305165" name="Rectangle 20"/>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305166" name="Group 21"/>
          <p:cNvGrpSpPr>
            <a:grpSpLocks/>
          </p:cNvGrpSpPr>
          <p:nvPr/>
        </p:nvGrpSpPr>
        <p:grpSpPr bwMode="auto">
          <a:xfrm>
            <a:off x="6567488" y="4762500"/>
            <a:ext cx="600075" cy="508000"/>
            <a:chOff x="4137" y="3000"/>
            <a:chExt cx="378" cy="320"/>
          </a:xfrm>
        </p:grpSpPr>
        <p:sp>
          <p:nvSpPr>
            <p:cNvPr id="305190" name="Rectangle 22"/>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5191" name="Rectangle 23"/>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5167" name="Line 24"/>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5168" name="Group 25"/>
          <p:cNvGrpSpPr>
            <a:grpSpLocks/>
          </p:cNvGrpSpPr>
          <p:nvPr/>
        </p:nvGrpSpPr>
        <p:grpSpPr bwMode="auto">
          <a:xfrm>
            <a:off x="6286500" y="5057775"/>
            <a:ext cx="433388" cy="684213"/>
            <a:chOff x="3960" y="3186"/>
            <a:chExt cx="273" cy="431"/>
          </a:xfrm>
        </p:grpSpPr>
        <p:sp>
          <p:nvSpPr>
            <p:cNvPr id="305187" name="Line 26"/>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88" name="Line 27"/>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89" name="Line 28"/>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5169" name="Group 29"/>
          <p:cNvGrpSpPr>
            <a:grpSpLocks/>
          </p:cNvGrpSpPr>
          <p:nvPr/>
        </p:nvGrpSpPr>
        <p:grpSpPr bwMode="auto">
          <a:xfrm>
            <a:off x="7023100" y="5086350"/>
            <a:ext cx="436563" cy="682625"/>
            <a:chOff x="4424" y="3204"/>
            <a:chExt cx="275" cy="430"/>
          </a:xfrm>
        </p:grpSpPr>
        <p:sp>
          <p:nvSpPr>
            <p:cNvPr id="305184" name="Line 30"/>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85" name="Line 31"/>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86" name="Line 32"/>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5170" name="Rectangle 33"/>
          <p:cNvSpPr>
            <a:spLocks noChangeArrowheads="1"/>
          </p:cNvSpPr>
          <p:nvPr/>
        </p:nvSpPr>
        <p:spPr bwMode="auto">
          <a:xfrm>
            <a:off x="533400" y="549275"/>
            <a:ext cx="4654550" cy="47148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procedure Insert(</a:t>
            </a:r>
          </a:p>
          <a:p>
            <a:pPr>
              <a:spcBef>
                <a:spcPct val="0"/>
              </a:spcBef>
              <a:buFontTx/>
              <a:buNone/>
            </a:pPr>
            <a:r>
              <a:rPr lang="en-US" altLang="en-US" sz="2000">
                <a:latin typeface="Courier New" panose="02070309020205020404" pitchFamily="49" charset="0"/>
              </a:rPr>
              <a:t> cur iot in/out Ptr toa Node,</a:t>
            </a:r>
          </a:p>
          <a:p>
            <a:pPr>
              <a:spcBef>
                <a:spcPct val="0"/>
              </a:spcBef>
              <a:buFontTx/>
              <a:buNone/>
            </a:pPr>
            <a:r>
              <a:rPr lang="en-US" altLang="en-US" sz="2000">
                <a:latin typeface="Courier New" panose="02070309020205020404" pitchFamily="49" charset="0"/>
              </a:rPr>
              <a:t> data_in iot in num)</a:t>
            </a:r>
          </a:p>
          <a:p>
            <a:pPr>
              <a:spcBef>
                <a:spcPct val="0"/>
              </a:spcBef>
              <a:buFontTx/>
              <a:buNone/>
            </a:pPr>
            <a:r>
              <a:rPr lang="en-US" altLang="en-US" sz="2000">
                <a:latin typeface="Courier New" panose="02070309020205020404" pitchFamily="49" charset="0"/>
              </a:rPr>
              <a:t> if(cur = NIL) then</a:t>
            </a:r>
            <a:endParaRPr lang="en-US" altLang="en-US" sz="2000">
              <a:solidFill>
                <a:srgbClr val="FF0033"/>
              </a:solidFill>
              <a:latin typeface="Courier New" panose="02070309020205020404" pitchFamily="49" charset="0"/>
            </a:endParaRPr>
          </a:p>
          <a:p>
            <a:pPr>
              <a:spcBef>
                <a:spcPct val="0"/>
              </a:spcBef>
              <a:buFontTx/>
              <a:buNone/>
            </a:pPr>
            <a:r>
              <a:rPr lang="en-US" altLang="en-US" sz="2000">
                <a:latin typeface="Courier New" panose="02070309020205020404" pitchFamily="49" charset="0"/>
              </a:rPr>
              <a:t>  cur &lt;- new(Node)</a:t>
            </a:r>
          </a:p>
          <a:p>
            <a:pPr>
              <a:spcBef>
                <a:spcPct val="0"/>
              </a:spcBef>
              <a:buFontTx/>
              <a:buNone/>
            </a:pPr>
            <a:r>
              <a:rPr lang="en-US" altLang="en-US" sz="2000">
                <a:latin typeface="Courier New" panose="02070309020205020404" pitchFamily="49" charset="0"/>
              </a:rPr>
              <a:t>  cur^.data &lt;- data_in</a:t>
            </a:r>
          </a:p>
          <a:p>
            <a:pPr>
              <a:spcBef>
                <a:spcPct val="0"/>
              </a:spcBef>
              <a:buFontTx/>
              <a:buNone/>
            </a:pPr>
            <a:r>
              <a:rPr lang="en-US" altLang="en-US" sz="2000">
                <a:latin typeface="Courier New" panose="02070309020205020404" pitchFamily="49" charset="0"/>
              </a:rPr>
              <a:t>  cur^.left &lt;- NIL</a:t>
            </a:r>
          </a:p>
          <a:p>
            <a:pPr>
              <a:spcBef>
                <a:spcPct val="0"/>
              </a:spcBef>
              <a:buFontTx/>
              <a:buNone/>
            </a:pPr>
            <a:r>
              <a:rPr lang="en-US" altLang="en-US" sz="2000">
                <a:latin typeface="Courier New" panose="02070309020205020404" pitchFamily="49" charset="0"/>
              </a:rPr>
              <a:t>  cur^.right &lt;- NIL</a:t>
            </a:r>
          </a:p>
          <a:p>
            <a:pPr>
              <a:spcBef>
                <a:spcPct val="0"/>
              </a:spcBef>
              <a:buFontTx/>
              <a:buNone/>
            </a:pPr>
            <a:r>
              <a:rPr lang="en-US" altLang="en-US" sz="2000">
                <a:latin typeface="Courier New" panose="02070309020205020404" pitchFamily="49" charset="0"/>
              </a:rPr>
              <a:t> elseif(cur^.data &gt; data_in)</a:t>
            </a:r>
          </a:p>
          <a:p>
            <a:pPr>
              <a:spcBef>
                <a:spcPct val="0"/>
              </a:spcBef>
              <a:buFontTx/>
              <a:buNone/>
            </a:pPr>
            <a:r>
              <a:rPr lang="en-US" altLang="en-US" sz="2000">
                <a:latin typeface="Courier New" panose="02070309020205020404" pitchFamily="49" charset="0"/>
              </a:rPr>
              <a:t>  Insert(cur^.left, data_in)</a:t>
            </a:r>
          </a:p>
          <a:p>
            <a:pPr>
              <a:spcBef>
                <a:spcPct val="0"/>
              </a:spcBef>
              <a:buFontTx/>
              <a:buNone/>
            </a:pPr>
            <a:r>
              <a:rPr lang="en-US" altLang="en-US" sz="2000">
                <a:latin typeface="Courier New" panose="02070309020205020404" pitchFamily="49" charset="0"/>
              </a:rPr>
              <a:t> else</a:t>
            </a:r>
          </a:p>
          <a:p>
            <a:pPr>
              <a:spcBef>
                <a:spcPct val="0"/>
              </a:spcBef>
              <a:buFontTx/>
              <a:buNone/>
            </a:pPr>
            <a:r>
              <a:rPr lang="en-US" altLang="en-US" sz="2000">
                <a:latin typeface="Courier New" panose="02070309020205020404" pitchFamily="49" charset="0"/>
              </a:rPr>
              <a:t>  Insert(cur^.right, data_in)</a:t>
            </a:r>
          </a:p>
          <a:p>
            <a:pPr>
              <a:spcBef>
                <a:spcPct val="0"/>
              </a:spcBef>
              <a:buFontTx/>
              <a:buNone/>
            </a:pPr>
            <a:r>
              <a:rPr lang="en-US" altLang="en-US" sz="2000">
                <a:latin typeface="Courier New" panose="02070309020205020404" pitchFamily="49" charset="0"/>
              </a:rPr>
              <a:t> endif</a:t>
            </a:r>
          </a:p>
          <a:p>
            <a:pPr>
              <a:spcBef>
                <a:spcPct val="0"/>
              </a:spcBef>
              <a:buFontTx/>
              <a:buNone/>
            </a:pPr>
            <a:r>
              <a:rPr lang="en-US" altLang="en-US" sz="2000">
                <a:solidFill>
                  <a:srgbClr val="FF0033"/>
                </a:solidFill>
                <a:latin typeface="Courier New" panose="02070309020205020404" pitchFamily="49" charset="0"/>
              </a:rPr>
              <a:t>endprocedure // Insert</a:t>
            </a:r>
          </a:p>
          <a:p>
            <a:pPr>
              <a:spcBef>
                <a:spcPct val="0"/>
              </a:spcBef>
              <a:buFontTx/>
              <a:buNone/>
            </a:pPr>
            <a:endParaRPr lang="en-US" altLang="en-US" sz="2000">
              <a:solidFill>
                <a:srgbClr val="FF0033"/>
              </a:solidFill>
              <a:latin typeface="Courier New" panose="02070309020205020404" pitchFamily="49" charset="0"/>
            </a:endParaRPr>
          </a:p>
        </p:txBody>
      </p:sp>
      <p:sp>
        <p:nvSpPr>
          <p:cNvPr id="305171" name="Rectangle 34"/>
          <p:cNvSpPr>
            <a:spLocks noChangeArrowheads="1"/>
          </p:cNvSpPr>
          <p:nvPr/>
        </p:nvSpPr>
        <p:spPr bwMode="auto">
          <a:xfrm>
            <a:off x="6989763" y="2862263"/>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47</a:t>
            </a:r>
          </a:p>
        </p:txBody>
      </p:sp>
      <p:grpSp>
        <p:nvGrpSpPr>
          <p:cNvPr id="305172" name="Group 35"/>
          <p:cNvGrpSpPr>
            <a:grpSpLocks/>
          </p:cNvGrpSpPr>
          <p:nvPr/>
        </p:nvGrpSpPr>
        <p:grpSpPr bwMode="auto">
          <a:xfrm>
            <a:off x="6989763" y="3357563"/>
            <a:ext cx="600075" cy="508000"/>
            <a:chOff x="4403" y="2115"/>
            <a:chExt cx="378" cy="320"/>
          </a:xfrm>
        </p:grpSpPr>
        <p:sp>
          <p:nvSpPr>
            <p:cNvPr id="305182" name="Rectangle 36"/>
            <p:cNvSpPr>
              <a:spLocks noChangeArrowheads="1"/>
            </p:cNvSpPr>
            <p:nvPr/>
          </p:nvSpPr>
          <p:spPr bwMode="auto">
            <a:xfrm>
              <a:off x="4403"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5183" name="Rectangle 37"/>
            <p:cNvSpPr>
              <a:spLocks noChangeArrowheads="1"/>
            </p:cNvSpPr>
            <p:nvPr/>
          </p:nvSpPr>
          <p:spPr bwMode="auto">
            <a:xfrm>
              <a:off x="4591"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5173" name="Line 38"/>
          <p:cNvSpPr>
            <a:spLocks noChangeShapeType="1"/>
          </p:cNvSpPr>
          <p:nvPr/>
        </p:nvSpPr>
        <p:spPr bwMode="auto">
          <a:xfrm>
            <a:off x="7000875" y="2263775"/>
            <a:ext cx="309563"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5174" name="Group 39"/>
          <p:cNvGrpSpPr>
            <a:grpSpLocks/>
          </p:cNvGrpSpPr>
          <p:nvPr/>
        </p:nvGrpSpPr>
        <p:grpSpPr bwMode="auto">
          <a:xfrm>
            <a:off x="6907213" y="3679825"/>
            <a:ext cx="314325" cy="495300"/>
            <a:chOff x="4351" y="2318"/>
            <a:chExt cx="198" cy="312"/>
          </a:xfrm>
        </p:grpSpPr>
        <p:sp>
          <p:nvSpPr>
            <p:cNvPr id="305179" name="Line 40"/>
            <p:cNvSpPr>
              <a:spLocks noChangeShapeType="1"/>
            </p:cNvSpPr>
            <p:nvPr/>
          </p:nvSpPr>
          <p:spPr bwMode="auto">
            <a:xfrm flipH="1">
              <a:off x="4448" y="2318"/>
              <a:ext cx="50" cy="29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80" name="Line 41"/>
            <p:cNvSpPr>
              <a:spLocks noChangeShapeType="1"/>
            </p:cNvSpPr>
            <p:nvPr/>
          </p:nvSpPr>
          <p:spPr bwMode="auto">
            <a:xfrm flipH="1" flipV="1">
              <a:off x="4361" y="2547"/>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81" name="Line 42"/>
            <p:cNvSpPr>
              <a:spLocks noChangeShapeType="1"/>
            </p:cNvSpPr>
            <p:nvPr/>
          </p:nvSpPr>
          <p:spPr bwMode="auto">
            <a:xfrm flipH="1" flipV="1">
              <a:off x="4351" y="2594"/>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5175" name="Group 43"/>
          <p:cNvGrpSpPr>
            <a:grpSpLocks/>
          </p:cNvGrpSpPr>
          <p:nvPr/>
        </p:nvGrpSpPr>
        <p:grpSpPr bwMode="auto">
          <a:xfrm>
            <a:off x="7445375" y="3681413"/>
            <a:ext cx="436563" cy="682625"/>
            <a:chOff x="4690" y="2319"/>
            <a:chExt cx="275" cy="430"/>
          </a:xfrm>
        </p:grpSpPr>
        <p:sp>
          <p:nvSpPr>
            <p:cNvPr id="305176" name="Line 44"/>
            <p:cNvSpPr>
              <a:spLocks noChangeShapeType="1"/>
            </p:cNvSpPr>
            <p:nvPr/>
          </p:nvSpPr>
          <p:spPr bwMode="auto">
            <a:xfrm>
              <a:off x="4690" y="2319"/>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77" name="Line 45"/>
            <p:cNvSpPr>
              <a:spLocks noChangeShapeType="1"/>
            </p:cNvSpPr>
            <p:nvPr/>
          </p:nvSpPr>
          <p:spPr bwMode="auto">
            <a:xfrm flipV="1">
              <a:off x="4772" y="2622"/>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5178" name="Line 46"/>
            <p:cNvSpPr>
              <a:spLocks noChangeShapeType="1"/>
            </p:cNvSpPr>
            <p:nvPr/>
          </p:nvSpPr>
          <p:spPr bwMode="auto">
            <a:xfrm flipV="1">
              <a:off x="4793" y="2665"/>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7531495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ChangeArrowheads="1"/>
          </p:cNvSpPr>
          <p:nvPr/>
        </p:nvSpPr>
        <p:spPr bwMode="auto">
          <a:xfrm>
            <a:off x="6546850" y="4508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7203" name="Rectangle 3"/>
          <p:cNvSpPr>
            <a:spLocks noChangeArrowheads="1"/>
          </p:cNvSpPr>
          <p:nvPr/>
        </p:nvSpPr>
        <p:spPr bwMode="auto">
          <a:xfrm>
            <a:off x="7162800" y="533400"/>
            <a:ext cx="89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head</a:t>
            </a:r>
          </a:p>
        </p:txBody>
      </p:sp>
      <p:sp>
        <p:nvSpPr>
          <p:cNvPr id="307204" name="Line 4"/>
          <p:cNvSpPr>
            <a:spLocks noChangeShapeType="1"/>
          </p:cNvSpPr>
          <p:nvPr/>
        </p:nvSpPr>
        <p:spPr bwMode="auto">
          <a:xfrm>
            <a:off x="6846888" y="762000"/>
            <a:ext cx="0" cy="685800"/>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05" name="Rectangle 5"/>
          <p:cNvSpPr>
            <a:spLocks noChangeArrowheads="1"/>
          </p:cNvSpPr>
          <p:nvPr/>
        </p:nvSpPr>
        <p:spPr bwMode="auto">
          <a:xfrm>
            <a:off x="6546850" y="144145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42</a:t>
            </a:r>
          </a:p>
        </p:txBody>
      </p:sp>
      <p:grpSp>
        <p:nvGrpSpPr>
          <p:cNvPr id="307206" name="Group 6"/>
          <p:cNvGrpSpPr>
            <a:grpSpLocks/>
          </p:cNvGrpSpPr>
          <p:nvPr/>
        </p:nvGrpSpPr>
        <p:grpSpPr bwMode="auto">
          <a:xfrm>
            <a:off x="6546850" y="1936750"/>
            <a:ext cx="600075" cy="508000"/>
            <a:chOff x="4124" y="1220"/>
            <a:chExt cx="378" cy="320"/>
          </a:xfrm>
        </p:grpSpPr>
        <p:sp>
          <p:nvSpPr>
            <p:cNvPr id="307243" name="Rectangle 7"/>
            <p:cNvSpPr>
              <a:spLocks noChangeArrowheads="1"/>
            </p:cNvSpPr>
            <p:nvPr/>
          </p:nvSpPr>
          <p:spPr bwMode="auto">
            <a:xfrm>
              <a:off x="4124"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7244" name="Rectangle 8"/>
            <p:cNvSpPr>
              <a:spLocks noChangeArrowheads="1"/>
            </p:cNvSpPr>
            <p:nvPr/>
          </p:nvSpPr>
          <p:spPr bwMode="auto">
            <a:xfrm>
              <a:off x="4312" y="122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7207" name="Rectangle 9"/>
          <p:cNvSpPr>
            <a:spLocks noChangeArrowheads="1"/>
          </p:cNvSpPr>
          <p:nvPr/>
        </p:nvSpPr>
        <p:spPr bwMode="auto">
          <a:xfrm>
            <a:off x="450850" y="450850"/>
            <a:ext cx="2673350" cy="2276475"/>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Insert(head, 23)</a:t>
            </a:r>
          </a:p>
          <a:p>
            <a:pPr>
              <a:spcBef>
                <a:spcPct val="0"/>
              </a:spcBef>
              <a:buFontTx/>
              <a:buNone/>
            </a:pPr>
            <a:r>
              <a:rPr lang="en-US" altLang="en-US" sz="2000">
                <a:latin typeface="Courier New" panose="02070309020205020404" pitchFamily="49" charset="0"/>
              </a:rPr>
              <a:t>Insert(head, 35)</a:t>
            </a:r>
          </a:p>
          <a:p>
            <a:pPr>
              <a:spcBef>
                <a:spcPct val="0"/>
              </a:spcBef>
              <a:buFontTx/>
              <a:buNone/>
            </a:pPr>
            <a:r>
              <a:rPr lang="en-US" altLang="en-US" sz="2000">
                <a:latin typeface="Courier New" panose="02070309020205020404" pitchFamily="49" charset="0"/>
              </a:rPr>
              <a:t>Insert(head, 47)</a:t>
            </a:r>
          </a:p>
          <a:p>
            <a:pPr>
              <a:spcBef>
                <a:spcPct val="0"/>
              </a:spcBef>
              <a:buFontTx/>
              <a:buNone/>
            </a:pPr>
            <a:r>
              <a:rPr lang="en-US" altLang="en-US" sz="2000">
                <a:latin typeface="Courier New" panose="02070309020205020404" pitchFamily="49" charset="0"/>
              </a:rPr>
              <a:t>.</a:t>
            </a:r>
          </a:p>
          <a:p>
            <a:pPr>
              <a:spcBef>
                <a:spcPct val="0"/>
              </a:spcBef>
              <a:buFontTx/>
              <a:buNone/>
            </a:pPr>
            <a:r>
              <a:rPr lang="en-US" altLang="en-US" sz="2000">
                <a:latin typeface="Courier New" panose="02070309020205020404" pitchFamily="49" charset="0"/>
              </a:rPr>
              <a:t>.</a:t>
            </a:r>
          </a:p>
        </p:txBody>
      </p:sp>
      <p:sp>
        <p:nvSpPr>
          <p:cNvPr id="307208" name="Rectangle 10"/>
          <p:cNvSpPr>
            <a:spLocks noChangeArrowheads="1"/>
          </p:cNvSpPr>
          <p:nvPr/>
        </p:nvSpPr>
        <p:spPr bwMode="auto">
          <a:xfrm>
            <a:off x="6107113" y="2867025"/>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23</a:t>
            </a:r>
          </a:p>
        </p:txBody>
      </p:sp>
      <p:grpSp>
        <p:nvGrpSpPr>
          <p:cNvPr id="307209" name="Group 11"/>
          <p:cNvGrpSpPr>
            <a:grpSpLocks/>
          </p:cNvGrpSpPr>
          <p:nvPr/>
        </p:nvGrpSpPr>
        <p:grpSpPr bwMode="auto">
          <a:xfrm>
            <a:off x="6107113" y="3362325"/>
            <a:ext cx="600075" cy="508000"/>
            <a:chOff x="3847" y="2118"/>
            <a:chExt cx="378" cy="320"/>
          </a:xfrm>
        </p:grpSpPr>
        <p:sp>
          <p:nvSpPr>
            <p:cNvPr id="307241" name="Rectangle 12"/>
            <p:cNvSpPr>
              <a:spLocks noChangeArrowheads="1"/>
            </p:cNvSpPr>
            <p:nvPr/>
          </p:nvSpPr>
          <p:spPr bwMode="auto">
            <a:xfrm>
              <a:off x="3847"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7242" name="Rectangle 13"/>
            <p:cNvSpPr>
              <a:spLocks noChangeArrowheads="1"/>
            </p:cNvSpPr>
            <p:nvPr/>
          </p:nvSpPr>
          <p:spPr bwMode="auto">
            <a:xfrm>
              <a:off x="4035" y="2118"/>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7210" name="Line 14"/>
          <p:cNvSpPr>
            <a:spLocks noChangeShapeType="1"/>
          </p:cNvSpPr>
          <p:nvPr/>
        </p:nvSpPr>
        <p:spPr bwMode="auto">
          <a:xfrm flipH="1">
            <a:off x="6397625" y="2265363"/>
            <a:ext cx="309563" cy="592137"/>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7211" name="Group 15"/>
          <p:cNvGrpSpPr>
            <a:grpSpLocks/>
          </p:cNvGrpSpPr>
          <p:nvPr/>
        </p:nvGrpSpPr>
        <p:grpSpPr bwMode="auto">
          <a:xfrm>
            <a:off x="5837238" y="3670300"/>
            <a:ext cx="433387" cy="684213"/>
            <a:chOff x="3677" y="2312"/>
            <a:chExt cx="273" cy="431"/>
          </a:xfrm>
        </p:grpSpPr>
        <p:sp>
          <p:nvSpPr>
            <p:cNvPr id="307238" name="Line 16"/>
            <p:cNvSpPr>
              <a:spLocks noChangeShapeType="1"/>
            </p:cNvSpPr>
            <p:nvPr/>
          </p:nvSpPr>
          <p:spPr bwMode="auto">
            <a:xfrm flipH="1">
              <a:off x="3768" y="2312"/>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39" name="Line 17"/>
            <p:cNvSpPr>
              <a:spLocks noChangeShapeType="1"/>
            </p:cNvSpPr>
            <p:nvPr/>
          </p:nvSpPr>
          <p:spPr bwMode="auto">
            <a:xfrm flipH="1" flipV="1">
              <a:off x="3698" y="2618"/>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40" name="Line 18"/>
            <p:cNvSpPr>
              <a:spLocks noChangeShapeType="1"/>
            </p:cNvSpPr>
            <p:nvPr/>
          </p:nvSpPr>
          <p:spPr bwMode="auto">
            <a:xfrm flipH="1" flipV="1">
              <a:off x="3677" y="2661"/>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12" name="Rectangle 19"/>
          <p:cNvSpPr>
            <a:spLocks noChangeArrowheads="1"/>
          </p:cNvSpPr>
          <p:nvPr/>
        </p:nvSpPr>
        <p:spPr bwMode="auto">
          <a:xfrm>
            <a:off x="6567488" y="4267200"/>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35</a:t>
            </a:r>
          </a:p>
        </p:txBody>
      </p:sp>
      <p:grpSp>
        <p:nvGrpSpPr>
          <p:cNvPr id="307213" name="Group 20"/>
          <p:cNvGrpSpPr>
            <a:grpSpLocks/>
          </p:cNvGrpSpPr>
          <p:nvPr/>
        </p:nvGrpSpPr>
        <p:grpSpPr bwMode="auto">
          <a:xfrm>
            <a:off x="6567488" y="4762500"/>
            <a:ext cx="600075" cy="508000"/>
            <a:chOff x="4137" y="3000"/>
            <a:chExt cx="378" cy="320"/>
          </a:xfrm>
        </p:grpSpPr>
        <p:sp>
          <p:nvSpPr>
            <p:cNvPr id="307236" name="Rectangle 21"/>
            <p:cNvSpPr>
              <a:spLocks noChangeArrowheads="1"/>
            </p:cNvSpPr>
            <p:nvPr/>
          </p:nvSpPr>
          <p:spPr bwMode="auto">
            <a:xfrm>
              <a:off x="4137"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7237" name="Rectangle 22"/>
            <p:cNvSpPr>
              <a:spLocks noChangeArrowheads="1"/>
            </p:cNvSpPr>
            <p:nvPr/>
          </p:nvSpPr>
          <p:spPr bwMode="auto">
            <a:xfrm>
              <a:off x="4325" y="3000"/>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7214" name="Line 23"/>
          <p:cNvSpPr>
            <a:spLocks noChangeShapeType="1"/>
          </p:cNvSpPr>
          <p:nvPr/>
        </p:nvSpPr>
        <p:spPr bwMode="auto">
          <a:xfrm>
            <a:off x="6538913" y="3676650"/>
            <a:ext cx="309562"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7215" name="Group 24"/>
          <p:cNvGrpSpPr>
            <a:grpSpLocks/>
          </p:cNvGrpSpPr>
          <p:nvPr/>
        </p:nvGrpSpPr>
        <p:grpSpPr bwMode="auto">
          <a:xfrm>
            <a:off x="6286500" y="5057775"/>
            <a:ext cx="433388" cy="684213"/>
            <a:chOff x="3960" y="3186"/>
            <a:chExt cx="273" cy="431"/>
          </a:xfrm>
        </p:grpSpPr>
        <p:sp>
          <p:nvSpPr>
            <p:cNvPr id="307233" name="Line 25"/>
            <p:cNvSpPr>
              <a:spLocks noChangeShapeType="1"/>
            </p:cNvSpPr>
            <p:nvPr/>
          </p:nvSpPr>
          <p:spPr bwMode="auto">
            <a:xfrm flipH="1">
              <a:off x="4051" y="3186"/>
              <a:ext cx="182" cy="39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34" name="Line 26"/>
            <p:cNvSpPr>
              <a:spLocks noChangeShapeType="1"/>
            </p:cNvSpPr>
            <p:nvPr/>
          </p:nvSpPr>
          <p:spPr bwMode="auto">
            <a:xfrm flipH="1" flipV="1">
              <a:off x="3981" y="3492"/>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35" name="Line 27"/>
            <p:cNvSpPr>
              <a:spLocks noChangeShapeType="1"/>
            </p:cNvSpPr>
            <p:nvPr/>
          </p:nvSpPr>
          <p:spPr bwMode="auto">
            <a:xfrm flipH="1" flipV="1">
              <a:off x="3960" y="3535"/>
              <a:ext cx="174" cy="82"/>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216" name="Group 28"/>
          <p:cNvGrpSpPr>
            <a:grpSpLocks/>
          </p:cNvGrpSpPr>
          <p:nvPr/>
        </p:nvGrpSpPr>
        <p:grpSpPr bwMode="auto">
          <a:xfrm>
            <a:off x="7023100" y="5086350"/>
            <a:ext cx="436563" cy="682625"/>
            <a:chOff x="4424" y="3204"/>
            <a:chExt cx="275" cy="430"/>
          </a:xfrm>
        </p:grpSpPr>
        <p:sp>
          <p:nvSpPr>
            <p:cNvPr id="307230" name="Line 29"/>
            <p:cNvSpPr>
              <a:spLocks noChangeShapeType="1"/>
            </p:cNvSpPr>
            <p:nvPr/>
          </p:nvSpPr>
          <p:spPr bwMode="auto">
            <a:xfrm>
              <a:off x="4424" y="3204"/>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31" name="Line 30"/>
            <p:cNvSpPr>
              <a:spLocks noChangeShapeType="1"/>
            </p:cNvSpPr>
            <p:nvPr/>
          </p:nvSpPr>
          <p:spPr bwMode="auto">
            <a:xfrm flipV="1">
              <a:off x="4506" y="3507"/>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32" name="Line 31"/>
            <p:cNvSpPr>
              <a:spLocks noChangeShapeType="1"/>
            </p:cNvSpPr>
            <p:nvPr/>
          </p:nvSpPr>
          <p:spPr bwMode="auto">
            <a:xfrm flipV="1">
              <a:off x="4527" y="3550"/>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07217" name="Rectangle 32"/>
          <p:cNvSpPr>
            <a:spLocks noChangeArrowheads="1"/>
          </p:cNvSpPr>
          <p:nvPr/>
        </p:nvSpPr>
        <p:spPr bwMode="auto">
          <a:xfrm>
            <a:off x="6989763" y="2862263"/>
            <a:ext cx="600075"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en-US" altLang="en-US">
                <a:latin typeface="Courier New" panose="02070309020205020404" pitchFamily="49" charset="0"/>
              </a:rPr>
              <a:t>47</a:t>
            </a:r>
          </a:p>
        </p:txBody>
      </p:sp>
      <p:grpSp>
        <p:nvGrpSpPr>
          <p:cNvPr id="307218" name="Group 33"/>
          <p:cNvGrpSpPr>
            <a:grpSpLocks/>
          </p:cNvGrpSpPr>
          <p:nvPr/>
        </p:nvGrpSpPr>
        <p:grpSpPr bwMode="auto">
          <a:xfrm>
            <a:off x="6989763" y="3357563"/>
            <a:ext cx="600075" cy="508000"/>
            <a:chOff x="4403" y="2115"/>
            <a:chExt cx="378" cy="320"/>
          </a:xfrm>
        </p:grpSpPr>
        <p:sp>
          <p:nvSpPr>
            <p:cNvPr id="307228" name="Rectangle 34"/>
            <p:cNvSpPr>
              <a:spLocks noChangeArrowheads="1"/>
            </p:cNvSpPr>
            <p:nvPr/>
          </p:nvSpPr>
          <p:spPr bwMode="auto">
            <a:xfrm>
              <a:off x="4403"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sp>
          <p:nvSpPr>
            <p:cNvPr id="307229" name="Rectangle 35"/>
            <p:cNvSpPr>
              <a:spLocks noChangeArrowheads="1"/>
            </p:cNvSpPr>
            <p:nvPr/>
          </p:nvSpPr>
          <p:spPr bwMode="auto">
            <a:xfrm>
              <a:off x="4591" y="2115"/>
              <a:ext cx="190" cy="32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b="0"/>
            </a:p>
          </p:txBody>
        </p:sp>
      </p:grpSp>
      <p:sp>
        <p:nvSpPr>
          <p:cNvPr id="307219" name="Line 36"/>
          <p:cNvSpPr>
            <a:spLocks noChangeShapeType="1"/>
          </p:cNvSpPr>
          <p:nvPr/>
        </p:nvSpPr>
        <p:spPr bwMode="auto">
          <a:xfrm>
            <a:off x="7000875" y="2263775"/>
            <a:ext cx="309563" cy="592138"/>
          </a:xfrm>
          <a:prstGeom prst="line">
            <a:avLst/>
          </a:prstGeom>
          <a:noFill/>
          <a:ln w="254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07220" name="Group 37"/>
          <p:cNvGrpSpPr>
            <a:grpSpLocks/>
          </p:cNvGrpSpPr>
          <p:nvPr/>
        </p:nvGrpSpPr>
        <p:grpSpPr bwMode="auto">
          <a:xfrm>
            <a:off x="6907213" y="3679825"/>
            <a:ext cx="314325" cy="495300"/>
            <a:chOff x="4351" y="2318"/>
            <a:chExt cx="198" cy="312"/>
          </a:xfrm>
        </p:grpSpPr>
        <p:sp>
          <p:nvSpPr>
            <p:cNvPr id="307225" name="Line 38"/>
            <p:cNvSpPr>
              <a:spLocks noChangeShapeType="1"/>
            </p:cNvSpPr>
            <p:nvPr/>
          </p:nvSpPr>
          <p:spPr bwMode="auto">
            <a:xfrm flipH="1">
              <a:off x="4448" y="2318"/>
              <a:ext cx="50" cy="29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26" name="Line 39"/>
            <p:cNvSpPr>
              <a:spLocks noChangeShapeType="1"/>
            </p:cNvSpPr>
            <p:nvPr/>
          </p:nvSpPr>
          <p:spPr bwMode="auto">
            <a:xfrm flipH="1" flipV="1">
              <a:off x="4361" y="2547"/>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27" name="Line 40"/>
            <p:cNvSpPr>
              <a:spLocks noChangeShapeType="1"/>
            </p:cNvSpPr>
            <p:nvPr/>
          </p:nvSpPr>
          <p:spPr bwMode="auto">
            <a:xfrm flipH="1" flipV="1">
              <a:off x="4351" y="2594"/>
              <a:ext cx="188" cy="36"/>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07221" name="Group 41"/>
          <p:cNvGrpSpPr>
            <a:grpSpLocks/>
          </p:cNvGrpSpPr>
          <p:nvPr/>
        </p:nvGrpSpPr>
        <p:grpSpPr bwMode="auto">
          <a:xfrm>
            <a:off x="7445375" y="3681413"/>
            <a:ext cx="436563" cy="682625"/>
            <a:chOff x="4690" y="2319"/>
            <a:chExt cx="275" cy="430"/>
          </a:xfrm>
        </p:grpSpPr>
        <p:sp>
          <p:nvSpPr>
            <p:cNvPr id="307222" name="Line 42"/>
            <p:cNvSpPr>
              <a:spLocks noChangeShapeType="1"/>
            </p:cNvSpPr>
            <p:nvPr/>
          </p:nvSpPr>
          <p:spPr bwMode="auto">
            <a:xfrm>
              <a:off x="4690" y="2319"/>
              <a:ext cx="190" cy="388"/>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23" name="Line 43"/>
            <p:cNvSpPr>
              <a:spLocks noChangeShapeType="1"/>
            </p:cNvSpPr>
            <p:nvPr/>
          </p:nvSpPr>
          <p:spPr bwMode="auto">
            <a:xfrm flipV="1">
              <a:off x="4772" y="2622"/>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24" name="Line 44"/>
            <p:cNvSpPr>
              <a:spLocks noChangeShapeType="1"/>
            </p:cNvSpPr>
            <p:nvPr/>
          </p:nvSpPr>
          <p:spPr bwMode="auto">
            <a:xfrm flipV="1">
              <a:off x="4793" y="2665"/>
              <a:ext cx="172" cy="84"/>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780347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function </a:t>
            </a:r>
            <a:endParaRPr lang="en-US" dirty="0"/>
          </a:p>
        </p:txBody>
      </p:sp>
      <p:sp>
        <p:nvSpPr>
          <p:cNvPr id="3" name="Content Placeholder 2"/>
          <p:cNvSpPr>
            <a:spLocks noGrp="1"/>
          </p:cNvSpPr>
          <p:nvPr>
            <p:ph idx="1"/>
          </p:nvPr>
        </p:nvSpPr>
        <p:spPr/>
        <p:txBody>
          <a:bodyPr>
            <a:normAutofit lnSpcReduction="10000"/>
          </a:bodyPr>
          <a:lstStyle/>
          <a:p>
            <a:r>
              <a:rPr lang="en-US" dirty="0" smtClean="0"/>
              <a:t>Which version of the virtual function is called is determine by the type of object is pointed by the base pointer, this determination is made at the runtime. It is called </a:t>
            </a:r>
            <a:r>
              <a:rPr lang="en-US" b="1" dirty="0" smtClean="0"/>
              <a:t>runtime Polymorphism.</a:t>
            </a:r>
          </a:p>
          <a:p>
            <a:r>
              <a:rPr lang="en-US" dirty="0" smtClean="0"/>
              <a:t>Virtual functions are used to achieve </a:t>
            </a:r>
            <a:r>
              <a:rPr lang="en-US" b="1" dirty="0" smtClean="0"/>
              <a:t>late-binding.</a:t>
            </a:r>
          </a:p>
          <a:p>
            <a:r>
              <a:rPr lang="en-US" dirty="0" smtClean="0"/>
              <a:t>The term </a:t>
            </a:r>
            <a:r>
              <a:rPr lang="en-US" b="1" dirty="0" smtClean="0"/>
              <a:t>overriding</a:t>
            </a:r>
            <a:r>
              <a:rPr lang="en-US" dirty="0" smtClean="0"/>
              <a:t> is used to describe virtual function redefinition by a derived class.</a:t>
            </a:r>
          </a:p>
          <a:p>
            <a:endParaRPr lang="en-US" dirty="0"/>
          </a:p>
        </p:txBody>
      </p:sp>
    </p:spTree>
    <p:extLst>
      <p:ext uri="{BB962C8B-B14F-4D97-AF65-F5344CB8AC3E}">
        <p14:creationId xmlns:p14="http://schemas.microsoft.com/office/powerpoint/2010/main" val="240170964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ctrTitle"/>
          </p:nvPr>
        </p:nvSpPr>
        <p:spPr>
          <a:xfrm>
            <a:off x="457200" y="1295400"/>
            <a:ext cx="8229600" cy="3657600"/>
          </a:xfrm>
        </p:spPr>
        <p:txBody>
          <a:bodyPr anchor="ctr"/>
          <a:lstStyle/>
          <a:p>
            <a:r>
              <a:rPr lang="en-US" altLang="en-US" sz="3200" smtClean="0"/>
              <a:t>Deleting from a Binary Search Tree</a:t>
            </a:r>
            <a:br>
              <a:rPr lang="en-US" altLang="en-US" sz="3200" smtClean="0"/>
            </a:br>
            <a:r>
              <a:rPr lang="en-US" altLang="en-US" sz="10600" smtClean="0"/>
              <a:t>(BST)</a:t>
            </a:r>
            <a:endParaRPr lang="en-US" altLang="en-US" sz="3200" smtClean="0"/>
          </a:p>
        </p:txBody>
      </p:sp>
    </p:spTree>
    <p:extLst>
      <p:ext uri="{BB962C8B-B14F-4D97-AF65-F5344CB8AC3E}">
        <p14:creationId xmlns:p14="http://schemas.microsoft.com/office/powerpoint/2010/main" val="100308663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altLang="en-US" smtClean="0"/>
              <a:t>The Scenario</a:t>
            </a:r>
          </a:p>
        </p:txBody>
      </p:sp>
      <p:sp>
        <p:nvSpPr>
          <p:cNvPr id="315395" name="Rectangle 3"/>
          <p:cNvSpPr>
            <a:spLocks noGrp="1" noChangeArrowheads="1"/>
          </p:cNvSpPr>
          <p:nvPr>
            <p:ph type="body" idx="1"/>
          </p:nvPr>
        </p:nvSpPr>
        <p:spPr>
          <a:xfrm>
            <a:off x="685800" y="1981200"/>
            <a:ext cx="7086600" cy="4114800"/>
          </a:xfrm>
        </p:spPr>
        <p:txBody>
          <a:bodyPr/>
          <a:lstStyle/>
          <a:p>
            <a:r>
              <a:rPr lang="en-US" altLang="en-US" sz="2800" b="1" smtClean="0"/>
              <a:t>We have a Binary </a:t>
            </a:r>
            <a:r>
              <a:rPr lang="en-US" altLang="en-US" sz="2800" b="1" smtClean="0">
                <a:solidFill>
                  <a:srgbClr val="3333FF"/>
                </a:solidFill>
              </a:rPr>
              <a:t>Search</a:t>
            </a:r>
            <a:r>
              <a:rPr lang="en-US" altLang="en-US" sz="2800" b="1" smtClean="0"/>
              <a:t> Tree and want to remove some element based upon a match.</a:t>
            </a:r>
          </a:p>
          <a:p>
            <a:endParaRPr lang="en-US" altLang="en-US" sz="2800" b="1" smtClean="0"/>
          </a:p>
          <a:p>
            <a:r>
              <a:rPr lang="en-US" altLang="en-US" sz="2800" b="1" smtClean="0"/>
              <a:t>Must preserve “search” property</a:t>
            </a:r>
          </a:p>
          <a:p>
            <a:r>
              <a:rPr lang="en-US" altLang="en-US" sz="2800" b="1" smtClean="0"/>
              <a:t>Must not lose any elements (i.e. only remove the one element)</a:t>
            </a:r>
          </a:p>
        </p:txBody>
      </p:sp>
    </p:spTree>
    <p:extLst>
      <p:ext uri="{BB962C8B-B14F-4D97-AF65-F5344CB8AC3E}">
        <p14:creationId xmlns:p14="http://schemas.microsoft.com/office/powerpoint/2010/main" val="88582587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US" altLang="en-US" smtClean="0"/>
              <a:t>BST Deletion</a:t>
            </a:r>
          </a:p>
        </p:txBody>
      </p:sp>
      <p:sp>
        <p:nvSpPr>
          <p:cNvPr id="316419" name="Rectangle 3"/>
          <p:cNvSpPr>
            <a:spLocks noGrp="1" noChangeArrowheads="1"/>
          </p:cNvSpPr>
          <p:nvPr>
            <p:ph type="body" idx="1"/>
          </p:nvPr>
        </p:nvSpPr>
        <p:spPr/>
        <p:txBody>
          <a:bodyPr/>
          <a:lstStyle/>
          <a:p>
            <a:r>
              <a:rPr lang="en-US" altLang="en-US" sz="2800" b="1" smtClean="0">
                <a:solidFill>
                  <a:srgbClr val="3333FF"/>
                </a:solidFill>
              </a:rPr>
              <a:t>Search</a:t>
            </a:r>
            <a:r>
              <a:rPr lang="en-US" altLang="en-US" sz="2800" b="1" smtClean="0"/>
              <a:t> for desired item.</a:t>
            </a:r>
          </a:p>
          <a:p>
            <a:endParaRPr lang="en-US" altLang="en-US" sz="2800" b="1" smtClean="0"/>
          </a:p>
          <a:p>
            <a:r>
              <a:rPr lang="en-US" altLang="en-US" sz="2800" b="1" smtClean="0"/>
              <a:t>If </a:t>
            </a:r>
            <a:r>
              <a:rPr lang="en-US" altLang="en-US" sz="2800" b="1" smtClean="0">
                <a:solidFill>
                  <a:srgbClr val="3333FF"/>
                </a:solidFill>
              </a:rPr>
              <a:t>not found</a:t>
            </a:r>
            <a:r>
              <a:rPr lang="en-US" altLang="en-US" sz="2800" b="1" smtClean="0"/>
              <a:t>, then return NIL or print error.</a:t>
            </a:r>
          </a:p>
          <a:p>
            <a:endParaRPr lang="en-US" altLang="en-US" sz="2800" b="1" smtClean="0"/>
          </a:p>
          <a:p>
            <a:r>
              <a:rPr lang="en-US" altLang="en-US" sz="2800" b="1" smtClean="0"/>
              <a:t>If </a:t>
            </a:r>
            <a:r>
              <a:rPr lang="en-US" altLang="en-US" sz="2800" b="1" smtClean="0">
                <a:solidFill>
                  <a:srgbClr val="3333FF"/>
                </a:solidFill>
              </a:rPr>
              <a:t>found</a:t>
            </a:r>
            <a:r>
              <a:rPr lang="en-US" altLang="en-US" sz="2800" b="1" smtClean="0"/>
              <a:t>, perform steps necessary to accomplish removal from the tree.</a:t>
            </a:r>
          </a:p>
        </p:txBody>
      </p:sp>
    </p:spTree>
    <p:extLst>
      <p:ext uri="{BB962C8B-B14F-4D97-AF65-F5344CB8AC3E}">
        <p14:creationId xmlns:p14="http://schemas.microsoft.com/office/powerpoint/2010/main" val="247934800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0" y="381000"/>
            <a:ext cx="9144000" cy="1143000"/>
          </a:xfrm>
        </p:spPr>
        <p:txBody>
          <a:bodyPr/>
          <a:lstStyle/>
          <a:p>
            <a:r>
              <a:rPr lang="en-US" altLang="en-US" smtClean="0"/>
              <a:t>Four Cases for Deletion</a:t>
            </a:r>
          </a:p>
        </p:txBody>
      </p:sp>
      <p:sp>
        <p:nvSpPr>
          <p:cNvPr id="318467" name="Rectangle 3"/>
          <p:cNvSpPr>
            <a:spLocks noGrp="1" noChangeArrowheads="1"/>
          </p:cNvSpPr>
          <p:nvPr>
            <p:ph type="body" idx="1"/>
          </p:nvPr>
        </p:nvSpPr>
        <p:spPr>
          <a:xfrm>
            <a:off x="914400" y="2057400"/>
            <a:ext cx="7467600" cy="3657600"/>
          </a:xfrm>
        </p:spPr>
        <p:txBody>
          <a:bodyPr/>
          <a:lstStyle/>
          <a:p>
            <a:pPr>
              <a:lnSpc>
                <a:spcPct val="90000"/>
              </a:lnSpc>
            </a:pPr>
            <a:r>
              <a:rPr lang="en-US" altLang="en-US" sz="2800" b="1" smtClean="0"/>
              <a:t>Delete a </a:t>
            </a:r>
            <a:r>
              <a:rPr lang="en-US" altLang="en-US" sz="2800" b="1" smtClean="0">
                <a:solidFill>
                  <a:srgbClr val="3333FF"/>
                </a:solidFill>
              </a:rPr>
              <a:t>leaf</a:t>
            </a:r>
            <a:r>
              <a:rPr lang="en-US" altLang="en-US" sz="2800" b="1" smtClean="0"/>
              <a:t> node</a:t>
            </a:r>
          </a:p>
          <a:p>
            <a:pPr>
              <a:lnSpc>
                <a:spcPct val="90000"/>
              </a:lnSpc>
            </a:pPr>
            <a:r>
              <a:rPr lang="en-US" altLang="en-US" sz="2800" b="1" smtClean="0"/>
              <a:t>Delete a node with </a:t>
            </a:r>
            <a:r>
              <a:rPr lang="en-US" altLang="en-US" sz="2800" b="1" smtClean="0">
                <a:solidFill>
                  <a:srgbClr val="3333FF"/>
                </a:solidFill>
              </a:rPr>
              <a:t>only one child (left)</a:t>
            </a:r>
          </a:p>
          <a:p>
            <a:pPr>
              <a:lnSpc>
                <a:spcPct val="90000"/>
              </a:lnSpc>
            </a:pPr>
            <a:r>
              <a:rPr lang="en-US" altLang="en-US" sz="2800" b="1" smtClean="0"/>
              <a:t>Delete a node with </a:t>
            </a:r>
            <a:r>
              <a:rPr lang="en-US" altLang="en-US" sz="2800" b="1" smtClean="0">
                <a:solidFill>
                  <a:srgbClr val="3333FF"/>
                </a:solidFill>
              </a:rPr>
              <a:t>only one child (right)</a:t>
            </a:r>
          </a:p>
          <a:p>
            <a:pPr>
              <a:lnSpc>
                <a:spcPct val="90000"/>
              </a:lnSpc>
            </a:pPr>
            <a:r>
              <a:rPr lang="en-US" altLang="en-US" sz="2800" b="1" smtClean="0"/>
              <a:t>Delete a node with </a:t>
            </a:r>
            <a:r>
              <a:rPr lang="en-US" altLang="en-US" sz="2800" b="1" smtClean="0">
                <a:solidFill>
                  <a:srgbClr val="3333FF"/>
                </a:solidFill>
              </a:rPr>
              <a:t>two children</a:t>
            </a:r>
          </a:p>
          <a:p>
            <a:pPr>
              <a:lnSpc>
                <a:spcPct val="90000"/>
              </a:lnSpc>
            </a:pPr>
            <a:endParaRPr lang="en-US" altLang="en-US" sz="2800" b="1" smtClean="0">
              <a:solidFill>
                <a:srgbClr val="3333FF"/>
              </a:solidFill>
            </a:endParaRPr>
          </a:p>
          <a:p>
            <a:pPr eaLnBrk="1" hangingPunct="1">
              <a:lnSpc>
                <a:spcPct val="90000"/>
              </a:lnSpc>
              <a:spcBef>
                <a:spcPct val="0"/>
              </a:spcBef>
              <a:buFontTx/>
              <a:buNone/>
            </a:pPr>
            <a:r>
              <a:rPr lang="en-US" altLang="en-US" sz="2800" b="1" smtClean="0">
                <a:solidFill>
                  <a:srgbClr val="FF0033"/>
                </a:solidFill>
              </a:rPr>
              <a:t>Cases 2 and 3 are comparable and only need slight changes in the conditional statement used</a:t>
            </a:r>
            <a:endParaRPr lang="en-US" altLang="en-US" sz="2800" b="1" smtClean="0">
              <a:solidFill>
                <a:srgbClr val="3333FF"/>
              </a:solidFill>
            </a:endParaRPr>
          </a:p>
        </p:txBody>
      </p:sp>
      <p:sp>
        <p:nvSpPr>
          <p:cNvPr id="318468"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spTree>
    <p:extLst>
      <p:ext uri="{BB962C8B-B14F-4D97-AF65-F5344CB8AC3E}">
        <p14:creationId xmlns:p14="http://schemas.microsoft.com/office/powerpoint/2010/main" val="93330103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685800" y="457200"/>
            <a:ext cx="7772400" cy="685800"/>
          </a:xfrm>
        </p:spPr>
        <p:txBody>
          <a:bodyPr>
            <a:normAutofit fontScale="90000"/>
          </a:bodyPr>
          <a:lstStyle/>
          <a:p>
            <a:r>
              <a:rPr lang="en-US" altLang="en-US" smtClean="0"/>
              <a:t>Delete a Leaf Node</a:t>
            </a:r>
          </a:p>
        </p:txBody>
      </p:sp>
      <p:sp>
        <p:nvSpPr>
          <p:cNvPr id="320515" name="Rectangle 3"/>
          <p:cNvSpPr>
            <a:spLocks noGrp="1" noChangeArrowheads="1"/>
          </p:cNvSpPr>
          <p:nvPr>
            <p:ph type="body" idx="1"/>
          </p:nvPr>
        </p:nvSpPr>
        <p:spPr>
          <a:xfrm>
            <a:off x="533400" y="1447800"/>
            <a:ext cx="3505200" cy="4114800"/>
          </a:xfrm>
        </p:spPr>
        <p:txBody>
          <a:bodyPr/>
          <a:lstStyle/>
          <a:p>
            <a:pPr marL="0" indent="0" eaLnBrk="1" hangingPunct="1">
              <a:spcBef>
                <a:spcPct val="0"/>
              </a:spcBef>
              <a:buFontTx/>
              <a:buNone/>
            </a:pPr>
            <a:r>
              <a:rPr lang="en-US" altLang="en-US" b="1" smtClean="0"/>
              <a:t>Simply use an “in/out” pointer and assign it to “nil”.  This will remove the node from the tree.</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solidFill>
                  <a:srgbClr val="3333FF"/>
                </a:solidFill>
                <a:latin typeface="Courier New" panose="02070309020205020404" pitchFamily="49" charset="0"/>
              </a:rPr>
              <a:t>cur &lt;- nil</a:t>
            </a:r>
          </a:p>
          <a:p>
            <a:pPr marL="0" indent="0"/>
            <a:endParaRPr lang="en-US" altLang="en-US" smtClean="0"/>
          </a:p>
        </p:txBody>
      </p:sp>
      <p:sp>
        <p:nvSpPr>
          <p:cNvPr id="320516"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20517" name="Group 5"/>
          <p:cNvGrpSpPr>
            <a:grpSpLocks/>
          </p:cNvGrpSpPr>
          <p:nvPr/>
        </p:nvGrpSpPr>
        <p:grpSpPr bwMode="auto">
          <a:xfrm>
            <a:off x="4267200" y="2514600"/>
            <a:ext cx="657225" cy="825500"/>
            <a:chOff x="1920" y="2544"/>
            <a:chExt cx="384" cy="528"/>
          </a:xfrm>
        </p:grpSpPr>
        <p:sp>
          <p:nvSpPr>
            <p:cNvPr id="320616"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7"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8"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9"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20518" name="Line 10"/>
          <p:cNvSpPr>
            <a:spLocks noChangeShapeType="1"/>
          </p:cNvSpPr>
          <p:nvPr/>
        </p:nvSpPr>
        <p:spPr bwMode="auto">
          <a:xfrm flipH="1">
            <a:off x="39624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19" name="Line 11"/>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0520" name="Group 12"/>
          <p:cNvGrpSpPr>
            <a:grpSpLocks/>
          </p:cNvGrpSpPr>
          <p:nvPr/>
        </p:nvGrpSpPr>
        <p:grpSpPr bwMode="auto">
          <a:xfrm>
            <a:off x="5715000" y="1219200"/>
            <a:ext cx="657225" cy="825500"/>
            <a:chOff x="1920" y="2544"/>
            <a:chExt cx="384" cy="528"/>
          </a:xfrm>
        </p:grpSpPr>
        <p:sp>
          <p:nvSpPr>
            <p:cNvPr id="320612" name="Rectangle 1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3" name="Rectangle 1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4" name="Rectangle 1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5" name="Text Box 1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20521" name="Line 17"/>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22" name="Line 18"/>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0523" name="Group 19"/>
          <p:cNvGrpSpPr>
            <a:grpSpLocks/>
          </p:cNvGrpSpPr>
          <p:nvPr/>
        </p:nvGrpSpPr>
        <p:grpSpPr bwMode="auto">
          <a:xfrm>
            <a:off x="7086600" y="2514600"/>
            <a:ext cx="657225" cy="825500"/>
            <a:chOff x="1920" y="2544"/>
            <a:chExt cx="384" cy="528"/>
          </a:xfrm>
        </p:grpSpPr>
        <p:sp>
          <p:nvSpPr>
            <p:cNvPr id="320608" name="Rectangle 2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9" name="Rectangle 2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0" name="Rectangle 2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11" name="Text Box 2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20524" name="Group 24"/>
          <p:cNvGrpSpPr>
            <a:grpSpLocks/>
          </p:cNvGrpSpPr>
          <p:nvPr/>
        </p:nvGrpSpPr>
        <p:grpSpPr bwMode="auto">
          <a:xfrm>
            <a:off x="3657600" y="3898900"/>
            <a:ext cx="657225" cy="825500"/>
            <a:chOff x="1920" y="2544"/>
            <a:chExt cx="384" cy="528"/>
          </a:xfrm>
        </p:grpSpPr>
        <p:sp>
          <p:nvSpPr>
            <p:cNvPr id="320604" name="Rectangle 2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5" name="Rectangle 2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6" name="Rectangle 2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7" name="Text Box 2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a:t>
              </a:r>
            </a:p>
          </p:txBody>
        </p:sp>
      </p:grpSp>
      <p:grpSp>
        <p:nvGrpSpPr>
          <p:cNvPr id="320525" name="Group 29"/>
          <p:cNvGrpSpPr>
            <a:grpSpLocks/>
          </p:cNvGrpSpPr>
          <p:nvPr/>
        </p:nvGrpSpPr>
        <p:grpSpPr bwMode="auto">
          <a:xfrm>
            <a:off x="6477000" y="3898900"/>
            <a:ext cx="657225" cy="825500"/>
            <a:chOff x="1920" y="2544"/>
            <a:chExt cx="384" cy="528"/>
          </a:xfrm>
        </p:grpSpPr>
        <p:sp>
          <p:nvSpPr>
            <p:cNvPr id="320600" name="Rectangle 3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1" name="Rectangle 3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2" name="Rectangle 3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603" name="Text Box 3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20526" name="Group 34"/>
          <p:cNvGrpSpPr>
            <a:grpSpLocks/>
          </p:cNvGrpSpPr>
          <p:nvPr/>
        </p:nvGrpSpPr>
        <p:grpSpPr bwMode="auto">
          <a:xfrm>
            <a:off x="7772400" y="3898900"/>
            <a:ext cx="657225" cy="825500"/>
            <a:chOff x="1920" y="2544"/>
            <a:chExt cx="384" cy="528"/>
          </a:xfrm>
        </p:grpSpPr>
        <p:sp>
          <p:nvSpPr>
            <p:cNvPr id="320596" name="Rectangle 3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7" name="Rectangle 3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8" name="Rectangle 3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9" name="Text Box 3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20527" name="Group 39"/>
          <p:cNvGrpSpPr>
            <a:grpSpLocks/>
          </p:cNvGrpSpPr>
          <p:nvPr/>
        </p:nvGrpSpPr>
        <p:grpSpPr bwMode="auto">
          <a:xfrm>
            <a:off x="7391400" y="5194300"/>
            <a:ext cx="657225" cy="825500"/>
            <a:chOff x="1920" y="2544"/>
            <a:chExt cx="384" cy="528"/>
          </a:xfrm>
        </p:grpSpPr>
        <p:sp>
          <p:nvSpPr>
            <p:cNvPr id="320592" name="Rectangle 40"/>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3" name="Rectangle 41"/>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4" name="Rectangle 42"/>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5" name="Text Box 43"/>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20528" name="Group 44"/>
          <p:cNvGrpSpPr>
            <a:grpSpLocks/>
          </p:cNvGrpSpPr>
          <p:nvPr/>
        </p:nvGrpSpPr>
        <p:grpSpPr bwMode="auto">
          <a:xfrm>
            <a:off x="5943600" y="5194300"/>
            <a:ext cx="657225" cy="825500"/>
            <a:chOff x="1920" y="2544"/>
            <a:chExt cx="384" cy="528"/>
          </a:xfrm>
        </p:grpSpPr>
        <p:sp>
          <p:nvSpPr>
            <p:cNvPr id="320588" name="Rectangle 45"/>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9" name="Rectangle 46"/>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0" name="Rectangle 47"/>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91" name="Text Box 48"/>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20529" name="Group 49"/>
          <p:cNvGrpSpPr>
            <a:grpSpLocks/>
          </p:cNvGrpSpPr>
          <p:nvPr/>
        </p:nvGrpSpPr>
        <p:grpSpPr bwMode="auto">
          <a:xfrm>
            <a:off x="3810000" y="5118100"/>
            <a:ext cx="657225" cy="825500"/>
            <a:chOff x="1920" y="2544"/>
            <a:chExt cx="384" cy="528"/>
          </a:xfrm>
        </p:grpSpPr>
        <p:sp>
          <p:nvSpPr>
            <p:cNvPr id="320584" name="Rectangle 50"/>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5" name="Rectangle 51"/>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6" name="Rectangle 52"/>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7" name="Text Box 53"/>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13</a:t>
              </a:r>
            </a:p>
          </p:txBody>
        </p:sp>
      </p:grpSp>
      <p:grpSp>
        <p:nvGrpSpPr>
          <p:cNvPr id="320530" name="Group 54"/>
          <p:cNvGrpSpPr>
            <a:grpSpLocks/>
          </p:cNvGrpSpPr>
          <p:nvPr/>
        </p:nvGrpSpPr>
        <p:grpSpPr bwMode="auto">
          <a:xfrm>
            <a:off x="4800600" y="3898900"/>
            <a:ext cx="657225" cy="825500"/>
            <a:chOff x="1920" y="2544"/>
            <a:chExt cx="384" cy="528"/>
          </a:xfrm>
        </p:grpSpPr>
        <p:sp>
          <p:nvSpPr>
            <p:cNvPr id="320580" name="Rectangle 55"/>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1" name="Rectangle 56"/>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2" name="Rectangle 57"/>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0583" name="Text Box 58"/>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20531" name="Line 59"/>
          <p:cNvSpPr>
            <a:spLocks noChangeShapeType="1"/>
          </p:cNvSpPr>
          <p:nvPr/>
        </p:nvSpPr>
        <p:spPr bwMode="auto">
          <a:xfrm>
            <a:off x="4191000" y="4584700"/>
            <a:ext cx="0" cy="4572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0532" name="Group 60"/>
          <p:cNvGrpSpPr>
            <a:grpSpLocks/>
          </p:cNvGrpSpPr>
          <p:nvPr/>
        </p:nvGrpSpPr>
        <p:grpSpPr bwMode="auto">
          <a:xfrm>
            <a:off x="4191000" y="5803900"/>
            <a:ext cx="207963" cy="577850"/>
            <a:chOff x="528" y="3216"/>
            <a:chExt cx="192" cy="384"/>
          </a:xfrm>
        </p:grpSpPr>
        <p:sp>
          <p:nvSpPr>
            <p:cNvPr id="320577"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8"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9"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0533" name="Line 64"/>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34" name="Line 65"/>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35" name="Line 66"/>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36" name="Line 67"/>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0537" name="Group 68"/>
          <p:cNvGrpSpPr>
            <a:grpSpLocks/>
          </p:cNvGrpSpPr>
          <p:nvPr/>
        </p:nvGrpSpPr>
        <p:grpSpPr bwMode="auto">
          <a:xfrm>
            <a:off x="4876800" y="4572000"/>
            <a:ext cx="207963" cy="577850"/>
            <a:chOff x="528" y="3216"/>
            <a:chExt cx="192" cy="384"/>
          </a:xfrm>
        </p:grpSpPr>
        <p:sp>
          <p:nvSpPr>
            <p:cNvPr id="320574"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5"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6"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38" name="Group 72"/>
          <p:cNvGrpSpPr>
            <a:grpSpLocks/>
          </p:cNvGrpSpPr>
          <p:nvPr/>
        </p:nvGrpSpPr>
        <p:grpSpPr bwMode="auto">
          <a:xfrm>
            <a:off x="5181600" y="4572000"/>
            <a:ext cx="207963" cy="577850"/>
            <a:chOff x="528" y="3216"/>
            <a:chExt cx="192" cy="384"/>
          </a:xfrm>
        </p:grpSpPr>
        <p:sp>
          <p:nvSpPr>
            <p:cNvPr id="320571"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2"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3"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39" name="Group 76"/>
          <p:cNvGrpSpPr>
            <a:grpSpLocks/>
          </p:cNvGrpSpPr>
          <p:nvPr/>
        </p:nvGrpSpPr>
        <p:grpSpPr bwMode="auto">
          <a:xfrm>
            <a:off x="6019800" y="5867400"/>
            <a:ext cx="207963" cy="577850"/>
            <a:chOff x="528" y="3216"/>
            <a:chExt cx="192" cy="384"/>
          </a:xfrm>
        </p:grpSpPr>
        <p:sp>
          <p:nvSpPr>
            <p:cNvPr id="320568"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9"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70"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0" name="Group 80"/>
          <p:cNvGrpSpPr>
            <a:grpSpLocks/>
          </p:cNvGrpSpPr>
          <p:nvPr/>
        </p:nvGrpSpPr>
        <p:grpSpPr bwMode="auto">
          <a:xfrm>
            <a:off x="6324600" y="5867400"/>
            <a:ext cx="207963" cy="577850"/>
            <a:chOff x="528" y="3216"/>
            <a:chExt cx="192" cy="384"/>
          </a:xfrm>
        </p:grpSpPr>
        <p:sp>
          <p:nvSpPr>
            <p:cNvPr id="320565"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6"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7"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1" name="Group 84"/>
          <p:cNvGrpSpPr>
            <a:grpSpLocks/>
          </p:cNvGrpSpPr>
          <p:nvPr/>
        </p:nvGrpSpPr>
        <p:grpSpPr bwMode="auto">
          <a:xfrm>
            <a:off x="6858000" y="4572000"/>
            <a:ext cx="207963" cy="577850"/>
            <a:chOff x="528" y="3216"/>
            <a:chExt cx="192" cy="384"/>
          </a:xfrm>
        </p:grpSpPr>
        <p:sp>
          <p:nvSpPr>
            <p:cNvPr id="320562"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3"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4"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2" name="Group 88"/>
          <p:cNvGrpSpPr>
            <a:grpSpLocks/>
          </p:cNvGrpSpPr>
          <p:nvPr/>
        </p:nvGrpSpPr>
        <p:grpSpPr bwMode="auto">
          <a:xfrm>
            <a:off x="7467600" y="5867400"/>
            <a:ext cx="207963" cy="577850"/>
            <a:chOff x="528" y="3216"/>
            <a:chExt cx="192" cy="384"/>
          </a:xfrm>
        </p:grpSpPr>
        <p:sp>
          <p:nvSpPr>
            <p:cNvPr id="320559" name="Line 8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0" name="Line 9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61" name="Line 9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3" name="Group 92"/>
          <p:cNvGrpSpPr>
            <a:grpSpLocks/>
          </p:cNvGrpSpPr>
          <p:nvPr/>
        </p:nvGrpSpPr>
        <p:grpSpPr bwMode="auto">
          <a:xfrm rot="-1040097">
            <a:off x="8229600" y="4495800"/>
            <a:ext cx="207963" cy="577850"/>
            <a:chOff x="528" y="3216"/>
            <a:chExt cx="192" cy="384"/>
          </a:xfrm>
        </p:grpSpPr>
        <p:sp>
          <p:nvSpPr>
            <p:cNvPr id="320556" name="Line 9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57" name="Line 9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58" name="Line 9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4" name="Group 96"/>
          <p:cNvGrpSpPr>
            <a:grpSpLocks/>
          </p:cNvGrpSpPr>
          <p:nvPr/>
        </p:nvGrpSpPr>
        <p:grpSpPr bwMode="auto">
          <a:xfrm>
            <a:off x="7772400" y="5867400"/>
            <a:ext cx="207963" cy="577850"/>
            <a:chOff x="528" y="3216"/>
            <a:chExt cx="192" cy="384"/>
          </a:xfrm>
        </p:grpSpPr>
        <p:sp>
          <p:nvSpPr>
            <p:cNvPr id="320553" name="Line 9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54" name="Line 9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55" name="Line 9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5" name="Group 100"/>
          <p:cNvGrpSpPr>
            <a:grpSpLocks/>
          </p:cNvGrpSpPr>
          <p:nvPr/>
        </p:nvGrpSpPr>
        <p:grpSpPr bwMode="auto">
          <a:xfrm rot="2272902">
            <a:off x="3581400" y="4495800"/>
            <a:ext cx="174625" cy="638175"/>
            <a:chOff x="528" y="3216"/>
            <a:chExt cx="192" cy="384"/>
          </a:xfrm>
        </p:grpSpPr>
        <p:sp>
          <p:nvSpPr>
            <p:cNvPr id="320550" name="Line 10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51" name="Line 10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52" name="Line 10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0546" name="Group 104"/>
          <p:cNvGrpSpPr>
            <a:grpSpLocks/>
          </p:cNvGrpSpPr>
          <p:nvPr/>
        </p:nvGrpSpPr>
        <p:grpSpPr bwMode="auto">
          <a:xfrm>
            <a:off x="3886200" y="5791200"/>
            <a:ext cx="207963" cy="577850"/>
            <a:chOff x="528" y="3216"/>
            <a:chExt cx="192" cy="384"/>
          </a:xfrm>
        </p:grpSpPr>
        <p:sp>
          <p:nvSpPr>
            <p:cNvPr id="320547" name="Line 10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48" name="Line 10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549" name="Line 10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28424749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685800" y="457200"/>
            <a:ext cx="7772400" cy="685800"/>
          </a:xfrm>
        </p:spPr>
        <p:txBody>
          <a:bodyPr>
            <a:normAutofit fontScale="90000"/>
          </a:bodyPr>
          <a:lstStyle/>
          <a:p>
            <a:r>
              <a:rPr lang="en-US" altLang="en-US" smtClean="0"/>
              <a:t>Delete a Leaf Node</a:t>
            </a:r>
          </a:p>
        </p:txBody>
      </p:sp>
      <p:sp>
        <p:nvSpPr>
          <p:cNvPr id="322563" name="Rectangle 3"/>
          <p:cNvSpPr>
            <a:spLocks noGrp="1" noChangeArrowheads="1"/>
          </p:cNvSpPr>
          <p:nvPr>
            <p:ph type="body" idx="1"/>
          </p:nvPr>
        </p:nvSpPr>
        <p:spPr>
          <a:xfrm>
            <a:off x="533400" y="1447800"/>
            <a:ext cx="3505200" cy="4114800"/>
          </a:xfrm>
        </p:spPr>
        <p:txBody>
          <a:bodyPr>
            <a:normAutofit fontScale="92500" lnSpcReduction="10000"/>
          </a:bodyPr>
          <a:lstStyle/>
          <a:p>
            <a:pPr marL="0" indent="0" eaLnBrk="1" hangingPunct="1">
              <a:spcBef>
                <a:spcPct val="0"/>
              </a:spcBef>
              <a:buFontTx/>
              <a:buNone/>
            </a:pPr>
            <a:r>
              <a:rPr lang="en-US" altLang="en-US" b="1" smtClean="0"/>
              <a:t>Simply use an “in/out” pointer and assign it to “nil”.  This will remove the node from the tree.</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solidFill>
                  <a:srgbClr val="3333FF"/>
                </a:solidFill>
                <a:latin typeface="Courier New" panose="02070309020205020404" pitchFamily="49" charset="0"/>
              </a:rPr>
              <a:t>cur &lt;- nil</a:t>
            </a:r>
          </a:p>
          <a:p>
            <a:pPr marL="0" indent="0"/>
            <a:endParaRPr lang="en-US" altLang="en-US" smtClean="0"/>
          </a:p>
          <a:p>
            <a:pPr marL="0" indent="0">
              <a:buFontTx/>
              <a:buNone/>
            </a:pPr>
            <a:r>
              <a:rPr lang="en-US" altLang="en-US" b="1" smtClean="0">
                <a:solidFill>
                  <a:srgbClr val="FF0033"/>
                </a:solidFill>
              </a:rPr>
              <a:t>Let’s delete 42.</a:t>
            </a:r>
          </a:p>
        </p:txBody>
      </p:sp>
      <p:sp>
        <p:nvSpPr>
          <p:cNvPr id="322564"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22565" name="Group 5"/>
          <p:cNvGrpSpPr>
            <a:grpSpLocks/>
          </p:cNvGrpSpPr>
          <p:nvPr/>
        </p:nvGrpSpPr>
        <p:grpSpPr bwMode="auto">
          <a:xfrm>
            <a:off x="4267200" y="2514600"/>
            <a:ext cx="657225" cy="825500"/>
            <a:chOff x="1920" y="2544"/>
            <a:chExt cx="384" cy="528"/>
          </a:xfrm>
        </p:grpSpPr>
        <p:sp>
          <p:nvSpPr>
            <p:cNvPr id="322664"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65"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66"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67"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22566" name="Line 10"/>
          <p:cNvSpPr>
            <a:spLocks noChangeShapeType="1"/>
          </p:cNvSpPr>
          <p:nvPr/>
        </p:nvSpPr>
        <p:spPr bwMode="auto">
          <a:xfrm flipH="1">
            <a:off x="39624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67" name="Line 11"/>
          <p:cNvSpPr>
            <a:spLocks noChangeShapeType="1"/>
          </p:cNvSpPr>
          <p:nvPr/>
        </p:nvSpPr>
        <p:spPr bwMode="auto">
          <a:xfrm>
            <a:off x="4772025" y="3143250"/>
            <a:ext cx="409575" cy="679450"/>
          </a:xfrm>
          <a:prstGeom prst="line">
            <a:avLst/>
          </a:prstGeom>
          <a:noFill/>
          <a:ln w="38100">
            <a:solidFill>
              <a:srgbClr val="3333FF"/>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2568" name="Group 12"/>
          <p:cNvGrpSpPr>
            <a:grpSpLocks/>
          </p:cNvGrpSpPr>
          <p:nvPr/>
        </p:nvGrpSpPr>
        <p:grpSpPr bwMode="auto">
          <a:xfrm>
            <a:off x="5715000" y="1219200"/>
            <a:ext cx="657225" cy="825500"/>
            <a:chOff x="1920" y="2544"/>
            <a:chExt cx="384" cy="528"/>
          </a:xfrm>
        </p:grpSpPr>
        <p:sp>
          <p:nvSpPr>
            <p:cNvPr id="322660" name="Rectangle 1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61" name="Rectangle 1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62" name="Rectangle 1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63" name="Text Box 1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22569" name="Line 17"/>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70" name="Line 18"/>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2571" name="Group 19"/>
          <p:cNvGrpSpPr>
            <a:grpSpLocks/>
          </p:cNvGrpSpPr>
          <p:nvPr/>
        </p:nvGrpSpPr>
        <p:grpSpPr bwMode="auto">
          <a:xfrm>
            <a:off x="7086600" y="2514600"/>
            <a:ext cx="657225" cy="825500"/>
            <a:chOff x="1920" y="2544"/>
            <a:chExt cx="384" cy="528"/>
          </a:xfrm>
        </p:grpSpPr>
        <p:sp>
          <p:nvSpPr>
            <p:cNvPr id="322656" name="Rectangle 2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7" name="Rectangle 2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8" name="Rectangle 2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9" name="Text Box 2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22572" name="Group 24"/>
          <p:cNvGrpSpPr>
            <a:grpSpLocks/>
          </p:cNvGrpSpPr>
          <p:nvPr/>
        </p:nvGrpSpPr>
        <p:grpSpPr bwMode="auto">
          <a:xfrm>
            <a:off x="3657600" y="3898900"/>
            <a:ext cx="657225" cy="825500"/>
            <a:chOff x="1920" y="2544"/>
            <a:chExt cx="384" cy="528"/>
          </a:xfrm>
        </p:grpSpPr>
        <p:sp>
          <p:nvSpPr>
            <p:cNvPr id="322652" name="Rectangle 2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3" name="Rectangle 2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4" name="Rectangle 2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5" name="Text Box 2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a:t>
              </a:r>
            </a:p>
          </p:txBody>
        </p:sp>
      </p:grpSp>
      <p:grpSp>
        <p:nvGrpSpPr>
          <p:cNvPr id="322573" name="Group 29"/>
          <p:cNvGrpSpPr>
            <a:grpSpLocks/>
          </p:cNvGrpSpPr>
          <p:nvPr/>
        </p:nvGrpSpPr>
        <p:grpSpPr bwMode="auto">
          <a:xfrm>
            <a:off x="6477000" y="3898900"/>
            <a:ext cx="657225" cy="825500"/>
            <a:chOff x="1920" y="2544"/>
            <a:chExt cx="384" cy="528"/>
          </a:xfrm>
        </p:grpSpPr>
        <p:sp>
          <p:nvSpPr>
            <p:cNvPr id="322648" name="Rectangle 3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9" name="Rectangle 3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0" name="Rectangle 3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51" name="Text Box 3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22574" name="Group 34"/>
          <p:cNvGrpSpPr>
            <a:grpSpLocks/>
          </p:cNvGrpSpPr>
          <p:nvPr/>
        </p:nvGrpSpPr>
        <p:grpSpPr bwMode="auto">
          <a:xfrm>
            <a:off x="7772400" y="3898900"/>
            <a:ext cx="657225" cy="825500"/>
            <a:chOff x="1920" y="2544"/>
            <a:chExt cx="384" cy="528"/>
          </a:xfrm>
        </p:grpSpPr>
        <p:sp>
          <p:nvSpPr>
            <p:cNvPr id="322644" name="Rectangle 3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5" name="Rectangle 3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6" name="Rectangle 3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7" name="Text Box 3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22575" name="Group 39"/>
          <p:cNvGrpSpPr>
            <a:grpSpLocks/>
          </p:cNvGrpSpPr>
          <p:nvPr/>
        </p:nvGrpSpPr>
        <p:grpSpPr bwMode="auto">
          <a:xfrm>
            <a:off x="7391400" y="5194300"/>
            <a:ext cx="657225" cy="825500"/>
            <a:chOff x="1920" y="2544"/>
            <a:chExt cx="384" cy="528"/>
          </a:xfrm>
        </p:grpSpPr>
        <p:sp>
          <p:nvSpPr>
            <p:cNvPr id="322640" name="Rectangle 4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1" name="Rectangle 4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2" name="Rectangle 4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43" name="Text Box 4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22576" name="Group 44"/>
          <p:cNvGrpSpPr>
            <a:grpSpLocks/>
          </p:cNvGrpSpPr>
          <p:nvPr/>
        </p:nvGrpSpPr>
        <p:grpSpPr bwMode="auto">
          <a:xfrm>
            <a:off x="5943600" y="5194300"/>
            <a:ext cx="657225" cy="825500"/>
            <a:chOff x="1920" y="2544"/>
            <a:chExt cx="384" cy="528"/>
          </a:xfrm>
        </p:grpSpPr>
        <p:sp>
          <p:nvSpPr>
            <p:cNvPr id="322636" name="Rectangle 4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7" name="Rectangle 4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8" name="Rectangle 4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9" name="Text Box 4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22577" name="Group 49"/>
          <p:cNvGrpSpPr>
            <a:grpSpLocks/>
          </p:cNvGrpSpPr>
          <p:nvPr/>
        </p:nvGrpSpPr>
        <p:grpSpPr bwMode="auto">
          <a:xfrm>
            <a:off x="3810000" y="5118100"/>
            <a:ext cx="657225" cy="825500"/>
            <a:chOff x="1920" y="2544"/>
            <a:chExt cx="384" cy="528"/>
          </a:xfrm>
        </p:grpSpPr>
        <p:sp>
          <p:nvSpPr>
            <p:cNvPr id="322632" name="Rectangle 5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3" name="Rectangle 5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4" name="Rectangle 5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5" name="Text Box 5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13</a:t>
              </a:r>
            </a:p>
          </p:txBody>
        </p:sp>
      </p:grpSp>
      <p:grpSp>
        <p:nvGrpSpPr>
          <p:cNvPr id="322578" name="Group 54"/>
          <p:cNvGrpSpPr>
            <a:grpSpLocks/>
          </p:cNvGrpSpPr>
          <p:nvPr/>
        </p:nvGrpSpPr>
        <p:grpSpPr bwMode="auto">
          <a:xfrm>
            <a:off x="4800600" y="3898900"/>
            <a:ext cx="657225" cy="825500"/>
            <a:chOff x="1920" y="2544"/>
            <a:chExt cx="384" cy="528"/>
          </a:xfrm>
        </p:grpSpPr>
        <p:sp>
          <p:nvSpPr>
            <p:cNvPr id="322628" name="Rectangle 55"/>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29" name="Rectangle 56"/>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0" name="Rectangle 57"/>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2631" name="Text Box 58"/>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22579" name="Line 59"/>
          <p:cNvSpPr>
            <a:spLocks noChangeShapeType="1"/>
          </p:cNvSpPr>
          <p:nvPr/>
        </p:nvSpPr>
        <p:spPr bwMode="auto">
          <a:xfrm>
            <a:off x="4191000" y="4584700"/>
            <a:ext cx="0" cy="4572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2580" name="Group 60"/>
          <p:cNvGrpSpPr>
            <a:grpSpLocks/>
          </p:cNvGrpSpPr>
          <p:nvPr/>
        </p:nvGrpSpPr>
        <p:grpSpPr bwMode="auto">
          <a:xfrm>
            <a:off x="4191000" y="5803900"/>
            <a:ext cx="207963" cy="577850"/>
            <a:chOff x="528" y="3216"/>
            <a:chExt cx="192" cy="384"/>
          </a:xfrm>
        </p:grpSpPr>
        <p:sp>
          <p:nvSpPr>
            <p:cNvPr id="322625"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26"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27"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2581" name="Line 64"/>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82" name="Line 65"/>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83" name="Line 66"/>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84" name="Line 67"/>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2585" name="Group 68"/>
          <p:cNvGrpSpPr>
            <a:grpSpLocks/>
          </p:cNvGrpSpPr>
          <p:nvPr/>
        </p:nvGrpSpPr>
        <p:grpSpPr bwMode="auto">
          <a:xfrm>
            <a:off x="4876800" y="4572000"/>
            <a:ext cx="207963" cy="577850"/>
            <a:chOff x="528" y="3216"/>
            <a:chExt cx="192" cy="384"/>
          </a:xfrm>
        </p:grpSpPr>
        <p:sp>
          <p:nvSpPr>
            <p:cNvPr id="322622"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23"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24"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86" name="Group 72"/>
          <p:cNvGrpSpPr>
            <a:grpSpLocks/>
          </p:cNvGrpSpPr>
          <p:nvPr/>
        </p:nvGrpSpPr>
        <p:grpSpPr bwMode="auto">
          <a:xfrm>
            <a:off x="5181600" y="4572000"/>
            <a:ext cx="207963" cy="577850"/>
            <a:chOff x="528" y="3216"/>
            <a:chExt cx="192" cy="384"/>
          </a:xfrm>
        </p:grpSpPr>
        <p:sp>
          <p:nvSpPr>
            <p:cNvPr id="322619"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20"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21"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87" name="Group 76"/>
          <p:cNvGrpSpPr>
            <a:grpSpLocks/>
          </p:cNvGrpSpPr>
          <p:nvPr/>
        </p:nvGrpSpPr>
        <p:grpSpPr bwMode="auto">
          <a:xfrm>
            <a:off x="6019800" y="5867400"/>
            <a:ext cx="207963" cy="577850"/>
            <a:chOff x="528" y="3216"/>
            <a:chExt cx="192" cy="384"/>
          </a:xfrm>
        </p:grpSpPr>
        <p:sp>
          <p:nvSpPr>
            <p:cNvPr id="322616"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17"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18"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88" name="Group 80"/>
          <p:cNvGrpSpPr>
            <a:grpSpLocks/>
          </p:cNvGrpSpPr>
          <p:nvPr/>
        </p:nvGrpSpPr>
        <p:grpSpPr bwMode="auto">
          <a:xfrm>
            <a:off x="6324600" y="5867400"/>
            <a:ext cx="207963" cy="577850"/>
            <a:chOff x="528" y="3216"/>
            <a:chExt cx="192" cy="384"/>
          </a:xfrm>
        </p:grpSpPr>
        <p:sp>
          <p:nvSpPr>
            <p:cNvPr id="322613"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14"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15"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89" name="Group 84"/>
          <p:cNvGrpSpPr>
            <a:grpSpLocks/>
          </p:cNvGrpSpPr>
          <p:nvPr/>
        </p:nvGrpSpPr>
        <p:grpSpPr bwMode="auto">
          <a:xfrm>
            <a:off x="6858000" y="4572000"/>
            <a:ext cx="207963" cy="577850"/>
            <a:chOff x="528" y="3216"/>
            <a:chExt cx="192" cy="384"/>
          </a:xfrm>
        </p:grpSpPr>
        <p:sp>
          <p:nvSpPr>
            <p:cNvPr id="322610"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11"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12"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90" name="Group 88"/>
          <p:cNvGrpSpPr>
            <a:grpSpLocks/>
          </p:cNvGrpSpPr>
          <p:nvPr/>
        </p:nvGrpSpPr>
        <p:grpSpPr bwMode="auto">
          <a:xfrm>
            <a:off x="7467600" y="5867400"/>
            <a:ext cx="207963" cy="577850"/>
            <a:chOff x="528" y="3216"/>
            <a:chExt cx="192" cy="384"/>
          </a:xfrm>
        </p:grpSpPr>
        <p:sp>
          <p:nvSpPr>
            <p:cNvPr id="322607" name="Line 8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8" name="Line 9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9" name="Line 9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91" name="Group 92"/>
          <p:cNvGrpSpPr>
            <a:grpSpLocks/>
          </p:cNvGrpSpPr>
          <p:nvPr/>
        </p:nvGrpSpPr>
        <p:grpSpPr bwMode="auto">
          <a:xfrm rot="-1040097">
            <a:off x="8229600" y="4495800"/>
            <a:ext cx="207963" cy="577850"/>
            <a:chOff x="528" y="3216"/>
            <a:chExt cx="192" cy="384"/>
          </a:xfrm>
        </p:grpSpPr>
        <p:sp>
          <p:nvSpPr>
            <p:cNvPr id="322604" name="Line 9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5" name="Line 9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6" name="Line 9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92" name="Group 96"/>
          <p:cNvGrpSpPr>
            <a:grpSpLocks/>
          </p:cNvGrpSpPr>
          <p:nvPr/>
        </p:nvGrpSpPr>
        <p:grpSpPr bwMode="auto">
          <a:xfrm>
            <a:off x="7772400" y="5867400"/>
            <a:ext cx="207963" cy="577850"/>
            <a:chOff x="528" y="3216"/>
            <a:chExt cx="192" cy="384"/>
          </a:xfrm>
        </p:grpSpPr>
        <p:sp>
          <p:nvSpPr>
            <p:cNvPr id="322601" name="Line 9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2" name="Line 9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3" name="Line 9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93" name="Group 100"/>
          <p:cNvGrpSpPr>
            <a:grpSpLocks/>
          </p:cNvGrpSpPr>
          <p:nvPr/>
        </p:nvGrpSpPr>
        <p:grpSpPr bwMode="auto">
          <a:xfrm rot="2272902">
            <a:off x="3581400" y="4495800"/>
            <a:ext cx="174625" cy="638175"/>
            <a:chOff x="528" y="3216"/>
            <a:chExt cx="192" cy="384"/>
          </a:xfrm>
        </p:grpSpPr>
        <p:sp>
          <p:nvSpPr>
            <p:cNvPr id="322598" name="Line 10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99" name="Line 10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600" name="Line 10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2594" name="Group 104"/>
          <p:cNvGrpSpPr>
            <a:grpSpLocks/>
          </p:cNvGrpSpPr>
          <p:nvPr/>
        </p:nvGrpSpPr>
        <p:grpSpPr bwMode="auto">
          <a:xfrm>
            <a:off x="3886200" y="5791200"/>
            <a:ext cx="207963" cy="577850"/>
            <a:chOff x="528" y="3216"/>
            <a:chExt cx="192" cy="384"/>
          </a:xfrm>
        </p:grpSpPr>
        <p:sp>
          <p:nvSpPr>
            <p:cNvPr id="322595" name="Line 10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96" name="Line 10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597" name="Line 10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7551348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685800" y="457200"/>
            <a:ext cx="7772400" cy="685800"/>
          </a:xfrm>
        </p:spPr>
        <p:txBody>
          <a:bodyPr>
            <a:normAutofit fontScale="90000"/>
          </a:bodyPr>
          <a:lstStyle/>
          <a:p>
            <a:r>
              <a:rPr lang="en-US" altLang="en-US" smtClean="0"/>
              <a:t>Delete a Leaf Node</a:t>
            </a:r>
          </a:p>
        </p:txBody>
      </p:sp>
      <p:sp>
        <p:nvSpPr>
          <p:cNvPr id="324611" name="Rectangle 3"/>
          <p:cNvSpPr>
            <a:spLocks noGrp="1" noChangeArrowheads="1"/>
          </p:cNvSpPr>
          <p:nvPr>
            <p:ph type="body" idx="1"/>
          </p:nvPr>
        </p:nvSpPr>
        <p:spPr>
          <a:xfrm>
            <a:off x="533400" y="1447800"/>
            <a:ext cx="3505200" cy="4114800"/>
          </a:xfrm>
        </p:spPr>
        <p:txBody>
          <a:bodyPr>
            <a:normAutofit fontScale="92500" lnSpcReduction="20000"/>
          </a:bodyPr>
          <a:lstStyle/>
          <a:p>
            <a:pPr marL="0" indent="0" eaLnBrk="1" hangingPunct="1">
              <a:lnSpc>
                <a:spcPct val="90000"/>
              </a:lnSpc>
              <a:spcBef>
                <a:spcPct val="0"/>
              </a:spcBef>
              <a:buFontTx/>
              <a:buNone/>
            </a:pPr>
            <a:r>
              <a:rPr lang="en-US" altLang="en-US" b="1" smtClean="0"/>
              <a:t>Simply use an “in/out” pointer and assign it to “nil”.  This will remove the node from the tree.</a:t>
            </a:r>
          </a:p>
          <a:p>
            <a:pPr marL="0" indent="0" eaLnBrk="1" hangingPunct="1">
              <a:lnSpc>
                <a:spcPct val="90000"/>
              </a:lnSpc>
              <a:spcBef>
                <a:spcPct val="0"/>
              </a:spcBef>
              <a:buFontTx/>
              <a:buNone/>
            </a:pPr>
            <a:endParaRPr lang="en-US" altLang="en-US" b="1" smtClean="0"/>
          </a:p>
          <a:p>
            <a:pPr marL="0" indent="0" eaLnBrk="1" hangingPunct="1">
              <a:lnSpc>
                <a:spcPct val="90000"/>
              </a:lnSpc>
              <a:spcBef>
                <a:spcPct val="0"/>
              </a:spcBef>
              <a:buFontTx/>
              <a:buNone/>
            </a:pPr>
            <a:r>
              <a:rPr lang="en-US" altLang="en-US" b="1" smtClean="0">
                <a:solidFill>
                  <a:srgbClr val="3333FF"/>
                </a:solidFill>
                <a:latin typeface="Courier New" panose="02070309020205020404" pitchFamily="49" charset="0"/>
              </a:rPr>
              <a:t>cur &lt;- nil</a:t>
            </a:r>
          </a:p>
          <a:p>
            <a:pPr marL="0" indent="0">
              <a:lnSpc>
                <a:spcPct val="90000"/>
              </a:lnSpc>
            </a:pPr>
            <a:endParaRPr lang="en-US" altLang="en-US" smtClean="0"/>
          </a:p>
          <a:p>
            <a:pPr marL="0" indent="0">
              <a:lnSpc>
                <a:spcPct val="90000"/>
              </a:lnSpc>
              <a:buFontTx/>
              <a:buNone/>
            </a:pPr>
            <a:r>
              <a:rPr lang="en-US" altLang="en-US" b="1" smtClean="0">
                <a:solidFill>
                  <a:srgbClr val="FF0033"/>
                </a:solidFill>
              </a:rPr>
              <a:t>Move the pointer;</a:t>
            </a:r>
            <a:br>
              <a:rPr lang="en-US" altLang="en-US" b="1" smtClean="0">
                <a:solidFill>
                  <a:srgbClr val="FF0033"/>
                </a:solidFill>
              </a:rPr>
            </a:br>
            <a:r>
              <a:rPr lang="en-US" altLang="en-US" b="1" smtClean="0">
                <a:solidFill>
                  <a:srgbClr val="FF0033"/>
                </a:solidFill>
              </a:rPr>
              <a:t>now nothing points</a:t>
            </a:r>
            <a:br>
              <a:rPr lang="en-US" altLang="en-US" b="1" smtClean="0">
                <a:solidFill>
                  <a:srgbClr val="FF0033"/>
                </a:solidFill>
              </a:rPr>
            </a:br>
            <a:r>
              <a:rPr lang="en-US" altLang="en-US" b="1" smtClean="0">
                <a:solidFill>
                  <a:srgbClr val="FF0033"/>
                </a:solidFill>
              </a:rPr>
              <a:t>to the node.</a:t>
            </a:r>
          </a:p>
        </p:txBody>
      </p:sp>
      <p:sp>
        <p:nvSpPr>
          <p:cNvPr id="324612"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24613" name="Group 5"/>
          <p:cNvGrpSpPr>
            <a:grpSpLocks/>
          </p:cNvGrpSpPr>
          <p:nvPr/>
        </p:nvGrpSpPr>
        <p:grpSpPr bwMode="auto">
          <a:xfrm>
            <a:off x="4267200" y="2514600"/>
            <a:ext cx="657225" cy="825500"/>
            <a:chOff x="1920" y="2544"/>
            <a:chExt cx="384" cy="528"/>
          </a:xfrm>
        </p:grpSpPr>
        <p:sp>
          <p:nvSpPr>
            <p:cNvPr id="324717"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8"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9"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20"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24614" name="Line 10"/>
          <p:cNvSpPr>
            <a:spLocks noChangeShapeType="1"/>
          </p:cNvSpPr>
          <p:nvPr/>
        </p:nvSpPr>
        <p:spPr bwMode="auto">
          <a:xfrm flipH="1">
            <a:off x="39624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4615" name="Group 11"/>
          <p:cNvGrpSpPr>
            <a:grpSpLocks/>
          </p:cNvGrpSpPr>
          <p:nvPr/>
        </p:nvGrpSpPr>
        <p:grpSpPr bwMode="auto">
          <a:xfrm>
            <a:off x="5715000" y="1219200"/>
            <a:ext cx="657225" cy="825500"/>
            <a:chOff x="1920" y="2544"/>
            <a:chExt cx="384" cy="528"/>
          </a:xfrm>
        </p:grpSpPr>
        <p:sp>
          <p:nvSpPr>
            <p:cNvPr id="324713"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4"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5"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6"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24616"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17"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4618" name="Group 18"/>
          <p:cNvGrpSpPr>
            <a:grpSpLocks/>
          </p:cNvGrpSpPr>
          <p:nvPr/>
        </p:nvGrpSpPr>
        <p:grpSpPr bwMode="auto">
          <a:xfrm>
            <a:off x="7086600" y="2514600"/>
            <a:ext cx="657225" cy="825500"/>
            <a:chOff x="1920" y="2544"/>
            <a:chExt cx="384" cy="528"/>
          </a:xfrm>
        </p:grpSpPr>
        <p:sp>
          <p:nvSpPr>
            <p:cNvPr id="324709"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0"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1"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12"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24619" name="Group 23"/>
          <p:cNvGrpSpPr>
            <a:grpSpLocks/>
          </p:cNvGrpSpPr>
          <p:nvPr/>
        </p:nvGrpSpPr>
        <p:grpSpPr bwMode="auto">
          <a:xfrm>
            <a:off x="3657600" y="3898900"/>
            <a:ext cx="657225" cy="825500"/>
            <a:chOff x="1920" y="2544"/>
            <a:chExt cx="384" cy="528"/>
          </a:xfrm>
        </p:grpSpPr>
        <p:sp>
          <p:nvSpPr>
            <p:cNvPr id="324705" name="Rectangle 2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6" name="Rectangle 2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7" name="Rectangle 2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8" name="Text Box 2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a:t>
              </a:r>
            </a:p>
          </p:txBody>
        </p:sp>
      </p:grpSp>
      <p:grpSp>
        <p:nvGrpSpPr>
          <p:cNvPr id="324620" name="Group 28"/>
          <p:cNvGrpSpPr>
            <a:grpSpLocks/>
          </p:cNvGrpSpPr>
          <p:nvPr/>
        </p:nvGrpSpPr>
        <p:grpSpPr bwMode="auto">
          <a:xfrm>
            <a:off x="6477000" y="3898900"/>
            <a:ext cx="657225" cy="825500"/>
            <a:chOff x="1920" y="2544"/>
            <a:chExt cx="384" cy="528"/>
          </a:xfrm>
        </p:grpSpPr>
        <p:sp>
          <p:nvSpPr>
            <p:cNvPr id="324701"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2"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3"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4"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24621" name="Group 33"/>
          <p:cNvGrpSpPr>
            <a:grpSpLocks/>
          </p:cNvGrpSpPr>
          <p:nvPr/>
        </p:nvGrpSpPr>
        <p:grpSpPr bwMode="auto">
          <a:xfrm>
            <a:off x="7772400" y="3898900"/>
            <a:ext cx="657225" cy="825500"/>
            <a:chOff x="1920" y="2544"/>
            <a:chExt cx="384" cy="528"/>
          </a:xfrm>
        </p:grpSpPr>
        <p:sp>
          <p:nvSpPr>
            <p:cNvPr id="324697"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8"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9"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700"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24622" name="Group 38"/>
          <p:cNvGrpSpPr>
            <a:grpSpLocks/>
          </p:cNvGrpSpPr>
          <p:nvPr/>
        </p:nvGrpSpPr>
        <p:grpSpPr bwMode="auto">
          <a:xfrm>
            <a:off x="7391400" y="5194300"/>
            <a:ext cx="657225" cy="825500"/>
            <a:chOff x="1920" y="2544"/>
            <a:chExt cx="384" cy="528"/>
          </a:xfrm>
        </p:grpSpPr>
        <p:sp>
          <p:nvSpPr>
            <p:cNvPr id="324693"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4"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5"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6"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24623" name="Group 43"/>
          <p:cNvGrpSpPr>
            <a:grpSpLocks/>
          </p:cNvGrpSpPr>
          <p:nvPr/>
        </p:nvGrpSpPr>
        <p:grpSpPr bwMode="auto">
          <a:xfrm>
            <a:off x="5943600" y="5194300"/>
            <a:ext cx="657225" cy="825500"/>
            <a:chOff x="1920" y="2544"/>
            <a:chExt cx="384" cy="528"/>
          </a:xfrm>
        </p:grpSpPr>
        <p:sp>
          <p:nvSpPr>
            <p:cNvPr id="324689"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0"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1"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92"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24624" name="Group 48"/>
          <p:cNvGrpSpPr>
            <a:grpSpLocks/>
          </p:cNvGrpSpPr>
          <p:nvPr/>
        </p:nvGrpSpPr>
        <p:grpSpPr bwMode="auto">
          <a:xfrm>
            <a:off x="3810000" y="5118100"/>
            <a:ext cx="657225" cy="825500"/>
            <a:chOff x="1920" y="2544"/>
            <a:chExt cx="384" cy="528"/>
          </a:xfrm>
        </p:grpSpPr>
        <p:sp>
          <p:nvSpPr>
            <p:cNvPr id="324685" name="Rectangle 4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86" name="Rectangle 5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87" name="Rectangle 5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88" name="Text Box 5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13</a:t>
              </a:r>
            </a:p>
          </p:txBody>
        </p:sp>
      </p:grpSp>
      <p:grpSp>
        <p:nvGrpSpPr>
          <p:cNvPr id="324625" name="Group 53"/>
          <p:cNvGrpSpPr>
            <a:grpSpLocks/>
          </p:cNvGrpSpPr>
          <p:nvPr/>
        </p:nvGrpSpPr>
        <p:grpSpPr bwMode="auto">
          <a:xfrm>
            <a:off x="4800600" y="3898900"/>
            <a:ext cx="657225" cy="825500"/>
            <a:chOff x="1920" y="2544"/>
            <a:chExt cx="384" cy="528"/>
          </a:xfrm>
        </p:grpSpPr>
        <p:sp>
          <p:nvSpPr>
            <p:cNvPr id="324681" name="Rectangle 54"/>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82" name="Rectangle 55"/>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83" name="Rectangle 56"/>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4684" name="Text Box 57"/>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24626" name="Line 58"/>
          <p:cNvSpPr>
            <a:spLocks noChangeShapeType="1"/>
          </p:cNvSpPr>
          <p:nvPr/>
        </p:nvSpPr>
        <p:spPr bwMode="auto">
          <a:xfrm>
            <a:off x="4191000" y="4584700"/>
            <a:ext cx="0" cy="4572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4627" name="Group 59"/>
          <p:cNvGrpSpPr>
            <a:grpSpLocks/>
          </p:cNvGrpSpPr>
          <p:nvPr/>
        </p:nvGrpSpPr>
        <p:grpSpPr bwMode="auto">
          <a:xfrm>
            <a:off x="4191000" y="5803900"/>
            <a:ext cx="207963" cy="577850"/>
            <a:chOff x="528" y="3216"/>
            <a:chExt cx="192" cy="384"/>
          </a:xfrm>
        </p:grpSpPr>
        <p:sp>
          <p:nvSpPr>
            <p:cNvPr id="324678"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9"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80"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4628" name="Line 63"/>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29" name="Line 64"/>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30" name="Line 65"/>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31" name="Line 66"/>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4632" name="Group 67"/>
          <p:cNvGrpSpPr>
            <a:grpSpLocks/>
          </p:cNvGrpSpPr>
          <p:nvPr/>
        </p:nvGrpSpPr>
        <p:grpSpPr bwMode="auto">
          <a:xfrm>
            <a:off x="4876800" y="4572000"/>
            <a:ext cx="207963" cy="577850"/>
            <a:chOff x="528" y="3216"/>
            <a:chExt cx="192" cy="384"/>
          </a:xfrm>
        </p:grpSpPr>
        <p:sp>
          <p:nvSpPr>
            <p:cNvPr id="324675"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6"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7"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3" name="Group 71"/>
          <p:cNvGrpSpPr>
            <a:grpSpLocks/>
          </p:cNvGrpSpPr>
          <p:nvPr/>
        </p:nvGrpSpPr>
        <p:grpSpPr bwMode="auto">
          <a:xfrm>
            <a:off x="5181600" y="4572000"/>
            <a:ext cx="207963" cy="577850"/>
            <a:chOff x="528" y="3216"/>
            <a:chExt cx="192" cy="384"/>
          </a:xfrm>
        </p:grpSpPr>
        <p:sp>
          <p:nvSpPr>
            <p:cNvPr id="324672"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3"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4"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4" name="Group 75"/>
          <p:cNvGrpSpPr>
            <a:grpSpLocks/>
          </p:cNvGrpSpPr>
          <p:nvPr/>
        </p:nvGrpSpPr>
        <p:grpSpPr bwMode="auto">
          <a:xfrm>
            <a:off x="6019800" y="5867400"/>
            <a:ext cx="207963" cy="577850"/>
            <a:chOff x="528" y="3216"/>
            <a:chExt cx="192" cy="384"/>
          </a:xfrm>
        </p:grpSpPr>
        <p:sp>
          <p:nvSpPr>
            <p:cNvPr id="324669"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0"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71"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5" name="Group 79"/>
          <p:cNvGrpSpPr>
            <a:grpSpLocks/>
          </p:cNvGrpSpPr>
          <p:nvPr/>
        </p:nvGrpSpPr>
        <p:grpSpPr bwMode="auto">
          <a:xfrm>
            <a:off x="6324600" y="5867400"/>
            <a:ext cx="207963" cy="577850"/>
            <a:chOff x="528" y="3216"/>
            <a:chExt cx="192" cy="384"/>
          </a:xfrm>
        </p:grpSpPr>
        <p:sp>
          <p:nvSpPr>
            <p:cNvPr id="324666"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67"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68"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6" name="Group 83"/>
          <p:cNvGrpSpPr>
            <a:grpSpLocks/>
          </p:cNvGrpSpPr>
          <p:nvPr/>
        </p:nvGrpSpPr>
        <p:grpSpPr bwMode="auto">
          <a:xfrm>
            <a:off x="6858000" y="4572000"/>
            <a:ext cx="207963" cy="577850"/>
            <a:chOff x="528" y="3216"/>
            <a:chExt cx="192" cy="384"/>
          </a:xfrm>
        </p:grpSpPr>
        <p:sp>
          <p:nvSpPr>
            <p:cNvPr id="324663"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64"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65"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7" name="Group 87"/>
          <p:cNvGrpSpPr>
            <a:grpSpLocks/>
          </p:cNvGrpSpPr>
          <p:nvPr/>
        </p:nvGrpSpPr>
        <p:grpSpPr bwMode="auto">
          <a:xfrm>
            <a:off x="7467600" y="5867400"/>
            <a:ext cx="207963" cy="577850"/>
            <a:chOff x="528" y="3216"/>
            <a:chExt cx="192" cy="384"/>
          </a:xfrm>
        </p:grpSpPr>
        <p:sp>
          <p:nvSpPr>
            <p:cNvPr id="324660" name="Line 8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61" name="Line 8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62" name="Line 9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8" name="Group 91"/>
          <p:cNvGrpSpPr>
            <a:grpSpLocks/>
          </p:cNvGrpSpPr>
          <p:nvPr/>
        </p:nvGrpSpPr>
        <p:grpSpPr bwMode="auto">
          <a:xfrm rot="-1040097">
            <a:off x="8229600" y="4495800"/>
            <a:ext cx="207963" cy="577850"/>
            <a:chOff x="528" y="3216"/>
            <a:chExt cx="192" cy="384"/>
          </a:xfrm>
        </p:grpSpPr>
        <p:sp>
          <p:nvSpPr>
            <p:cNvPr id="324657" name="Line 9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8" name="Line 9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9" name="Line 9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39" name="Group 95"/>
          <p:cNvGrpSpPr>
            <a:grpSpLocks/>
          </p:cNvGrpSpPr>
          <p:nvPr/>
        </p:nvGrpSpPr>
        <p:grpSpPr bwMode="auto">
          <a:xfrm>
            <a:off x="7772400" y="5867400"/>
            <a:ext cx="207963" cy="577850"/>
            <a:chOff x="528" y="3216"/>
            <a:chExt cx="192" cy="384"/>
          </a:xfrm>
        </p:grpSpPr>
        <p:sp>
          <p:nvSpPr>
            <p:cNvPr id="324654" name="Line 9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5" name="Line 9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6" name="Line 9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40" name="Group 99"/>
          <p:cNvGrpSpPr>
            <a:grpSpLocks/>
          </p:cNvGrpSpPr>
          <p:nvPr/>
        </p:nvGrpSpPr>
        <p:grpSpPr bwMode="auto">
          <a:xfrm rot="2272902">
            <a:off x="3581400" y="4495800"/>
            <a:ext cx="174625" cy="638175"/>
            <a:chOff x="528" y="3216"/>
            <a:chExt cx="192" cy="384"/>
          </a:xfrm>
        </p:grpSpPr>
        <p:sp>
          <p:nvSpPr>
            <p:cNvPr id="324651" name="Line 10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2" name="Line 10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3" name="Line 10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41" name="Group 103"/>
          <p:cNvGrpSpPr>
            <a:grpSpLocks/>
          </p:cNvGrpSpPr>
          <p:nvPr/>
        </p:nvGrpSpPr>
        <p:grpSpPr bwMode="auto">
          <a:xfrm>
            <a:off x="3886200" y="5791200"/>
            <a:ext cx="207963" cy="577850"/>
            <a:chOff x="528" y="3216"/>
            <a:chExt cx="192" cy="384"/>
          </a:xfrm>
        </p:grpSpPr>
        <p:sp>
          <p:nvSpPr>
            <p:cNvPr id="324648" name="Line 10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49" name="Line 10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50" name="Line 10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4642" name="Group 107"/>
          <p:cNvGrpSpPr>
            <a:grpSpLocks/>
          </p:cNvGrpSpPr>
          <p:nvPr/>
        </p:nvGrpSpPr>
        <p:grpSpPr bwMode="auto">
          <a:xfrm rot="-2840043">
            <a:off x="4909343" y="3091657"/>
            <a:ext cx="207963" cy="577850"/>
            <a:chOff x="528" y="3216"/>
            <a:chExt cx="192" cy="384"/>
          </a:xfrm>
        </p:grpSpPr>
        <p:sp>
          <p:nvSpPr>
            <p:cNvPr id="324645" name="Line 108"/>
            <p:cNvSpPr>
              <a:spLocks noChangeShapeType="1"/>
            </p:cNvSpPr>
            <p:nvPr/>
          </p:nvSpPr>
          <p:spPr bwMode="auto">
            <a:xfrm>
              <a:off x="624" y="3216"/>
              <a:ext cx="0" cy="384"/>
            </a:xfrm>
            <a:prstGeom prst="line">
              <a:avLst/>
            </a:prstGeom>
            <a:noFill/>
            <a:ln w="381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46" name="Line 109"/>
            <p:cNvSpPr>
              <a:spLocks noChangeShapeType="1"/>
            </p:cNvSpPr>
            <p:nvPr/>
          </p:nvSpPr>
          <p:spPr bwMode="auto">
            <a:xfrm>
              <a:off x="528" y="3504"/>
              <a:ext cx="192" cy="0"/>
            </a:xfrm>
            <a:prstGeom prst="line">
              <a:avLst/>
            </a:prstGeom>
            <a:noFill/>
            <a:ln w="381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647" name="Line 110"/>
            <p:cNvSpPr>
              <a:spLocks noChangeShapeType="1"/>
            </p:cNvSpPr>
            <p:nvPr/>
          </p:nvSpPr>
          <p:spPr bwMode="auto">
            <a:xfrm>
              <a:off x="528" y="3600"/>
              <a:ext cx="192" cy="0"/>
            </a:xfrm>
            <a:prstGeom prst="line">
              <a:avLst/>
            </a:prstGeom>
            <a:noFill/>
            <a:ln w="381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4643" name="Line 111"/>
          <p:cNvSpPr>
            <a:spLocks noChangeShapeType="1"/>
          </p:cNvSpPr>
          <p:nvPr/>
        </p:nvSpPr>
        <p:spPr bwMode="auto">
          <a:xfrm flipH="1">
            <a:off x="4724400" y="3581400"/>
            <a:ext cx="838200" cy="1752600"/>
          </a:xfrm>
          <a:prstGeom prst="line">
            <a:avLst/>
          </a:prstGeom>
          <a:noFill/>
          <a:ln w="762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4644" name="Line 112"/>
          <p:cNvSpPr>
            <a:spLocks noChangeShapeType="1"/>
          </p:cNvSpPr>
          <p:nvPr/>
        </p:nvSpPr>
        <p:spPr bwMode="auto">
          <a:xfrm>
            <a:off x="4724400" y="3581400"/>
            <a:ext cx="838200" cy="1752600"/>
          </a:xfrm>
          <a:prstGeom prst="line">
            <a:avLst/>
          </a:prstGeom>
          <a:noFill/>
          <a:ln w="762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32409664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xfrm>
            <a:off x="685800" y="457200"/>
            <a:ext cx="7772400" cy="685800"/>
          </a:xfrm>
        </p:spPr>
        <p:txBody>
          <a:bodyPr>
            <a:normAutofit fontScale="90000"/>
          </a:bodyPr>
          <a:lstStyle/>
          <a:p>
            <a:r>
              <a:rPr lang="en-US" altLang="en-US" smtClean="0"/>
              <a:t>Delete a Leaf Node</a:t>
            </a:r>
          </a:p>
        </p:txBody>
      </p:sp>
      <p:sp>
        <p:nvSpPr>
          <p:cNvPr id="326659" name="Rectangle 3"/>
          <p:cNvSpPr>
            <a:spLocks noGrp="1" noChangeArrowheads="1"/>
          </p:cNvSpPr>
          <p:nvPr>
            <p:ph type="body" idx="1"/>
          </p:nvPr>
        </p:nvSpPr>
        <p:spPr>
          <a:xfrm>
            <a:off x="533400" y="1447800"/>
            <a:ext cx="3505200" cy="4114800"/>
          </a:xfrm>
        </p:spPr>
        <p:txBody>
          <a:bodyPr>
            <a:normAutofit fontScale="92500" lnSpcReduction="10000"/>
          </a:bodyPr>
          <a:lstStyle/>
          <a:p>
            <a:pPr marL="0" indent="0" eaLnBrk="1" hangingPunct="1">
              <a:spcBef>
                <a:spcPct val="0"/>
              </a:spcBef>
              <a:buFontTx/>
              <a:buNone/>
            </a:pPr>
            <a:r>
              <a:rPr lang="en-US" altLang="en-US" b="1" smtClean="0"/>
              <a:t>Simply use an “in/out” pointer and assign it to “nil”.  This will remove the node from the tree.</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solidFill>
                  <a:srgbClr val="3333FF"/>
                </a:solidFill>
                <a:latin typeface="Courier New" panose="02070309020205020404" pitchFamily="49" charset="0"/>
              </a:rPr>
              <a:t>cur &lt;- nil</a:t>
            </a:r>
          </a:p>
          <a:p>
            <a:pPr marL="0" indent="0"/>
            <a:endParaRPr lang="en-US" altLang="en-US" smtClean="0"/>
          </a:p>
          <a:p>
            <a:pPr marL="0" indent="0">
              <a:buFontTx/>
              <a:buNone/>
            </a:pPr>
            <a:r>
              <a:rPr lang="en-US" altLang="en-US" b="1" smtClean="0">
                <a:solidFill>
                  <a:srgbClr val="FF0033"/>
                </a:solidFill>
              </a:rPr>
              <a:t>The resulting tree.</a:t>
            </a:r>
          </a:p>
        </p:txBody>
      </p:sp>
      <p:sp>
        <p:nvSpPr>
          <p:cNvPr id="326660"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26661" name="Group 5"/>
          <p:cNvGrpSpPr>
            <a:grpSpLocks/>
          </p:cNvGrpSpPr>
          <p:nvPr/>
        </p:nvGrpSpPr>
        <p:grpSpPr bwMode="auto">
          <a:xfrm>
            <a:off x="4267200" y="2514600"/>
            <a:ext cx="657225" cy="825500"/>
            <a:chOff x="1920" y="2544"/>
            <a:chExt cx="384" cy="528"/>
          </a:xfrm>
        </p:grpSpPr>
        <p:sp>
          <p:nvSpPr>
            <p:cNvPr id="326750"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51"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52"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53"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26662" name="Line 10"/>
          <p:cNvSpPr>
            <a:spLocks noChangeShapeType="1"/>
          </p:cNvSpPr>
          <p:nvPr/>
        </p:nvSpPr>
        <p:spPr bwMode="auto">
          <a:xfrm flipH="1">
            <a:off x="39624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6663" name="Group 11"/>
          <p:cNvGrpSpPr>
            <a:grpSpLocks/>
          </p:cNvGrpSpPr>
          <p:nvPr/>
        </p:nvGrpSpPr>
        <p:grpSpPr bwMode="auto">
          <a:xfrm>
            <a:off x="5715000" y="1219200"/>
            <a:ext cx="657225" cy="825500"/>
            <a:chOff x="1920" y="2544"/>
            <a:chExt cx="384" cy="528"/>
          </a:xfrm>
        </p:grpSpPr>
        <p:sp>
          <p:nvSpPr>
            <p:cNvPr id="326746"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7"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8"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9"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26664"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65"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6666" name="Group 18"/>
          <p:cNvGrpSpPr>
            <a:grpSpLocks/>
          </p:cNvGrpSpPr>
          <p:nvPr/>
        </p:nvGrpSpPr>
        <p:grpSpPr bwMode="auto">
          <a:xfrm>
            <a:off x="7086600" y="2514600"/>
            <a:ext cx="657225" cy="825500"/>
            <a:chOff x="1920" y="2544"/>
            <a:chExt cx="384" cy="528"/>
          </a:xfrm>
        </p:grpSpPr>
        <p:sp>
          <p:nvSpPr>
            <p:cNvPr id="326742"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3"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4"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5"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26667" name="Group 23"/>
          <p:cNvGrpSpPr>
            <a:grpSpLocks/>
          </p:cNvGrpSpPr>
          <p:nvPr/>
        </p:nvGrpSpPr>
        <p:grpSpPr bwMode="auto">
          <a:xfrm>
            <a:off x="3657600" y="3898900"/>
            <a:ext cx="657225" cy="825500"/>
            <a:chOff x="1920" y="2544"/>
            <a:chExt cx="384" cy="528"/>
          </a:xfrm>
        </p:grpSpPr>
        <p:sp>
          <p:nvSpPr>
            <p:cNvPr id="326738" name="Rectangle 2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9" name="Rectangle 2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0" name="Rectangle 2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41" name="Text Box 2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a:t>
              </a:r>
            </a:p>
          </p:txBody>
        </p:sp>
      </p:grpSp>
      <p:grpSp>
        <p:nvGrpSpPr>
          <p:cNvPr id="326668" name="Group 28"/>
          <p:cNvGrpSpPr>
            <a:grpSpLocks/>
          </p:cNvGrpSpPr>
          <p:nvPr/>
        </p:nvGrpSpPr>
        <p:grpSpPr bwMode="auto">
          <a:xfrm>
            <a:off x="6477000" y="3898900"/>
            <a:ext cx="657225" cy="825500"/>
            <a:chOff x="1920" y="2544"/>
            <a:chExt cx="384" cy="528"/>
          </a:xfrm>
        </p:grpSpPr>
        <p:sp>
          <p:nvSpPr>
            <p:cNvPr id="326734"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5"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6"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7"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26669" name="Group 33"/>
          <p:cNvGrpSpPr>
            <a:grpSpLocks/>
          </p:cNvGrpSpPr>
          <p:nvPr/>
        </p:nvGrpSpPr>
        <p:grpSpPr bwMode="auto">
          <a:xfrm>
            <a:off x="7772400" y="3898900"/>
            <a:ext cx="657225" cy="825500"/>
            <a:chOff x="1920" y="2544"/>
            <a:chExt cx="384" cy="528"/>
          </a:xfrm>
        </p:grpSpPr>
        <p:sp>
          <p:nvSpPr>
            <p:cNvPr id="326730"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1"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2"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33"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26670" name="Group 38"/>
          <p:cNvGrpSpPr>
            <a:grpSpLocks/>
          </p:cNvGrpSpPr>
          <p:nvPr/>
        </p:nvGrpSpPr>
        <p:grpSpPr bwMode="auto">
          <a:xfrm>
            <a:off x="7391400" y="5194300"/>
            <a:ext cx="657225" cy="825500"/>
            <a:chOff x="1920" y="2544"/>
            <a:chExt cx="384" cy="528"/>
          </a:xfrm>
        </p:grpSpPr>
        <p:sp>
          <p:nvSpPr>
            <p:cNvPr id="326726"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7"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8"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9"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26671" name="Group 43"/>
          <p:cNvGrpSpPr>
            <a:grpSpLocks/>
          </p:cNvGrpSpPr>
          <p:nvPr/>
        </p:nvGrpSpPr>
        <p:grpSpPr bwMode="auto">
          <a:xfrm>
            <a:off x="5943600" y="5194300"/>
            <a:ext cx="657225" cy="825500"/>
            <a:chOff x="1920" y="2544"/>
            <a:chExt cx="384" cy="528"/>
          </a:xfrm>
        </p:grpSpPr>
        <p:sp>
          <p:nvSpPr>
            <p:cNvPr id="326722"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3"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4"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5"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26672" name="Group 48"/>
          <p:cNvGrpSpPr>
            <a:grpSpLocks/>
          </p:cNvGrpSpPr>
          <p:nvPr/>
        </p:nvGrpSpPr>
        <p:grpSpPr bwMode="auto">
          <a:xfrm>
            <a:off x="3810000" y="5118100"/>
            <a:ext cx="657225" cy="825500"/>
            <a:chOff x="1920" y="2544"/>
            <a:chExt cx="384" cy="528"/>
          </a:xfrm>
        </p:grpSpPr>
        <p:sp>
          <p:nvSpPr>
            <p:cNvPr id="326718" name="Rectangle 4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19" name="Rectangle 5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0" name="Rectangle 5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6721" name="Text Box 5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13</a:t>
              </a:r>
            </a:p>
          </p:txBody>
        </p:sp>
      </p:grpSp>
      <p:sp>
        <p:nvSpPr>
          <p:cNvPr id="326673" name="Line 53"/>
          <p:cNvSpPr>
            <a:spLocks noChangeShapeType="1"/>
          </p:cNvSpPr>
          <p:nvPr/>
        </p:nvSpPr>
        <p:spPr bwMode="auto">
          <a:xfrm>
            <a:off x="4191000" y="4584700"/>
            <a:ext cx="0" cy="4572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6674" name="Group 54"/>
          <p:cNvGrpSpPr>
            <a:grpSpLocks/>
          </p:cNvGrpSpPr>
          <p:nvPr/>
        </p:nvGrpSpPr>
        <p:grpSpPr bwMode="auto">
          <a:xfrm>
            <a:off x="4191000" y="5803900"/>
            <a:ext cx="207963" cy="577850"/>
            <a:chOff x="528" y="3216"/>
            <a:chExt cx="192" cy="384"/>
          </a:xfrm>
        </p:grpSpPr>
        <p:sp>
          <p:nvSpPr>
            <p:cNvPr id="326715" name="Line 5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16" name="Line 5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17" name="Line 5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6675" name="Line 58"/>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76" name="Line 5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77" name="Line 6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78" name="Line 6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6679" name="Group 62"/>
          <p:cNvGrpSpPr>
            <a:grpSpLocks/>
          </p:cNvGrpSpPr>
          <p:nvPr/>
        </p:nvGrpSpPr>
        <p:grpSpPr bwMode="auto">
          <a:xfrm>
            <a:off x="6019800" y="5867400"/>
            <a:ext cx="207963" cy="577850"/>
            <a:chOff x="528" y="3216"/>
            <a:chExt cx="192" cy="384"/>
          </a:xfrm>
        </p:grpSpPr>
        <p:sp>
          <p:nvSpPr>
            <p:cNvPr id="326712" name="Line 6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13" name="Line 6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14" name="Line 6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0" name="Group 66"/>
          <p:cNvGrpSpPr>
            <a:grpSpLocks/>
          </p:cNvGrpSpPr>
          <p:nvPr/>
        </p:nvGrpSpPr>
        <p:grpSpPr bwMode="auto">
          <a:xfrm>
            <a:off x="6324600" y="5867400"/>
            <a:ext cx="207963" cy="577850"/>
            <a:chOff x="528" y="3216"/>
            <a:chExt cx="192" cy="384"/>
          </a:xfrm>
        </p:grpSpPr>
        <p:sp>
          <p:nvSpPr>
            <p:cNvPr id="326709" name="Line 6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10" name="Line 6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11" name="Line 6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1" name="Group 70"/>
          <p:cNvGrpSpPr>
            <a:grpSpLocks/>
          </p:cNvGrpSpPr>
          <p:nvPr/>
        </p:nvGrpSpPr>
        <p:grpSpPr bwMode="auto">
          <a:xfrm>
            <a:off x="6858000" y="4572000"/>
            <a:ext cx="207963" cy="577850"/>
            <a:chOff x="528" y="3216"/>
            <a:chExt cx="192" cy="384"/>
          </a:xfrm>
        </p:grpSpPr>
        <p:sp>
          <p:nvSpPr>
            <p:cNvPr id="326706" name="Line 7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07" name="Line 7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08" name="Line 7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2" name="Group 74"/>
          <p:cNvGrpSpPr>
            <a:grpSpLocks/>
          </p:cNvGrpSpPr>
          <p:nvPr/>
        </p:nvGrpSpPr>
        <p:grpSpPr bwMode="auto">
          <a:xfrm>
            <a:off x="7467600" y="5867400"/>
            <a:ext cx="207963" cy="577850"/>
            <a:chOff x="528" y="3216"/>
            <a:chExt cx="192" cy="384"/>
          </a:xfrm>
        </p:grpSpPr>
        <p:sp>
          <p:nvSpPr>
            <p:cNvPr id="326703" name="Line 7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04" name="Line 7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05" name="Line 7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3" name="Group 78"/>
          <p:cNvGrpSpPr>
            <a:grpSpLocks/>
          </p:cNvGrpSpPr>
          <p:nvPr/>
        </p:nvGrpSpPr>
        <p:grpSpPr bwMode="auto">
          <a:xfrm rot="-1040097">
            <a:off x="8229600" y="4495800"/>
            <a:ext cx="207963" cy="577850"/>
            <a:chOff x="528" y="3216"/>
            <a:chExt cx="192" cy="384"/>
          </a:xfrm>
        </p:grpSpPr>
        <p:sp>
          <p:nvSpPr>
            <p:cNvPr id="326700" name="Line 7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01" name="Line 8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702" name="Line 8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4" name="Group 82"/>
          <p:cNvGrpSpPr>
            <a:grpSpLocks/>
          </p:cNvGrpSpPr>
          <p:nvPr/>
        </p:nvGrpSpPr>
        <p:grpSpPr bwMode="auto">
          <a:xfrm>
            <a:off x="7772400" y="5867400"/>
            <a:ext cx="207963" cy="577850"/>
            <a:chOff x="528" y="3216"/>
            <a:chExt cx="192" cy="384"/>
          </a:xfrm>
        </p:grpSpPr>
        <p:sp>
          <p:nvSpPr>
            <p:cNvPr id="326697" name="Line 8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8" name="Line 8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9" name="Line 8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5" name="Group 86"/>
          <p:cNvGrpSpPr>
            <a:grpSpLocks/>
          </p:cNvGrpSpPr>
          <p:nvPr/>
        </p:nvGrpSpPr>
        <p:grpSpPr bwMode="auto">
          <a:xfrm rot="2272902">
            <a:off x="3581400" y="4495800"/>
            <a:ext cx="174625" cy="638175"/>
            <a:chOff x="528" y="3216"/>
            <a:chExt cx="192" cy="384"/>
          </a:xfrm>
        </p:grpSpPr>
        <p:sp>
          <p:nvSpPr>
            <p:cNvPr id="326694" name="Line 8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5" name="Line 8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6" name="Line 8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6" name="Group 90"/>
          <p:cNvGrpSpPr>
            <a:grpSpLocks/>
          </p:cNvGrpSpPr>
          <p:nvPr/>
        </p:nvGrpSpPr>
        <p:grpSpPr bwMode="auto">
          <a:xfrm>
            <a:off x="3886200" y="5791200"/>
            <a:ext cx="207963" cy="577850"/>
            <a:chOff x="528" y="3216"/>
            <a:chExt cx="192" cy="384"/>
          </a:xfrm>
        </p:grpSpPr>
        <p:sp>
          <p:nvSpPr>
            <p:cNvPr id="326691" name="Line 9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2" name="Line 9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3" name="Line 9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6687" name="Group 94"/>
          <p:cNvGrpSpPr>
            <a:grpSpLocks/>
          </p:cNvGrpSpPr>
          <p:nvPr/>
        </p:nvGrpSpPr>
        <p:grpSpPr bwMode="auto">
          <a:xfrm rot="-2840043">
            <a:off x="4909343" y="3091657"/>
            <a:ext cx="207963" cy="577850"/>
            <a:chOff x="528" y="3216"/>
            <a:chExt cx="192" cy="384"/>
          </a:xfrm>
        </p:grpSpPr>
        <p:sp>
          <p:nvSpPr>
            <p:cNvPr id="326688" name="Line 9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89" name="Line 9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690" name="Line 9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93707857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28707" name="Rectangle 3"/>
          <p:cNvSpPr>
            <a:spLocks noGrp="1" noChangeArrowheads="1"/>
          </p:cNvSpPr>
          <p:nvPr>
            <p:ph type="body" sz="half" idx="1"/>
          </p:nvPr>
        </p:nvSpPr>
        <p:spPr>
          <a:xfrm>
            <a:off x="533400" y="1219200"/>
            <a:ext cx="3810000" cy="5181600"/>
          </a:xfrm>
        </p:spPr>
        <p:txBody>
          <a:bodyPr>
            <a:normAutofit fontScale="92500" lnSpcReduction="1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cur^.left_child</a:t>
            </a:r>
            <a:endParaRPr lang="en-US" altLang="en-US" sz="2000" b="1" smtClean="0">
              <a:solidFill>
                <a:srgbClr val="3333FF"/>
              </a:solidFill>
            </a:endParaRPr>
          </a:p>
          <a:p>
            <a:pPr marL="0" indent="0" eaLnBrk="1" hangingPunct="1">
              <a:spcBef>
                <a:spcPct val="0"/>
              </a:spcBef>
              <a:buFontTx/>
              <a:buNone/>
            </a:pPr>
            <a:r>
              <a:rPr lang="en-US" altLang="en-US" b="1" smtClean="0"/>
              <a:t>	or</a:t>
            </a:r>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cur^.right_child</a:t>
            </a:r>
            <a:endParaRPr lang="en-US" altLang="en-US" sz="2000" b="1" smtClean="0">
              <a:solidFill>
                <a:srgbClr val="3333FF"/>
              </a:solidFill>
            </a:endParaRPr>
          </a:p>
        </p:txBody>
      </p:sp>
      <p:sp>
        <p:nvSpPr>
          <p:cNvPr id="328708"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28709" name="Group 5"/>
          <p:cNvGrpSpPr>
            <a:grpSpLocks/>
          </p:cNvGrpSpPr>
          <p:nvPr/>
        </p:nvGrpSpPr>
        <p:grpSpPr bwMode="auto">
          <a:xfrm>
            <a:off x="4267200" y="2514600"/>
            <a:ext cx="657225" cy="825500"/>
            <a:chOff x="1920" y="2544"/>
            <a:chExt cx="384" cy="528"/>
          </a:xfrm>
        </p:grpSpPr>
        <p:sp>
          <p:nvSpPr>
            <p:cNvPr id="328788" name="Rectangle 6"/>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9" name="Rectangle 7"/>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90" name="Rectangle 8"/>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91" name="Text Box 9"/>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28710"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8711" name="Group 11"/>
          <p:cNvGrpSpPr>
            <a:grpSpLocks/>
          </p:cNvGrpSpPr>
          <p:nvPr/>
        </p:nvGrpSpPr>
        <p:grpSpPr bwMode="auto">
          <a:xfrm>
            <a:off x="5715000" y="1219200"/>
            <a:ext cx="657225" cy="825500"/>
            <a:chOff x="1920" y="2544"/>
            <a:chExt cx="384" cy="528"/>
          </a:xfrm>
        </p:grpSpPr>
        <p:sp>
          <p:nvSpPr>
            <p:cNvPr id="328784"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5"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6"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7"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28712"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13"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8714" name="Group 18"/>
          <p:cNvGrpSpPr>
            <a:grpSpLocks/>
          </p:cNvGrpSpPr>
          <p:nvPr/>
        </p:nvGrpSpPr>
        <p:grpSpPr bwMode="auto">
          <a:xfrm>
            <a:off x="7086600" y="2514600"/>
            <a:ext cx="657225" cy="825500"/>
            <a:chOff x="1920" y="2544"/>
            <a:chExt cx="384" cy="528"/>
          </a:xfrm>
        </p:grpSpPr>
        <p:sp>
          <p:nvSpPr>
            <p:cNvPr id="328780"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1"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2"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83"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28715" name="Group 23"/>
          <p:cNvGrpSpPr>
            <a:grpSpLocks/>
          </p:cNvGrpSpPr>
          <p:nvPr/>
        </p:nvGrpSpPr>
        <p:grpSpPr bwMode="auto">
          <a:xfrm>
            <a:off x="6477000" y="3898900"/>
            <a:ext cx="657225" cy="825500"/>
            <a:chOff x="1920" y="2544"/>
            <a:chExt cx="384" cy="528"/>
          </a:xfrm>
        </p:grpSpPr>
        <p:sp>
          <p:nvSpPr>
            <p:cNvPr id="328776" name="Rectangle 24"/>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7" name="Rectangle 25"/>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8" name="Rectangle 26"/>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9" name="Text Box 27"/>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28716" name="Group 28"/>
          <p:cNvGrpSpPr>
            <a:grpSpLocks/>
          </p:cNvGrpSpPr>
          <p:nvPr/>
        </p:nvGrpSpPr>
        <p:grpSpPr bwMode="auto">
          <a:xfrm>
            <a:off x="7772400" y="3898900"/>
            <a:ext cx="657225" cy="825500"/>
            <a:chOff x="1920" y="2544"/>
            <a:chExt cx="384" cy="528"/>
          </a:xfrm>
        </p:grpSpPr>
        <p:sp>
          <p:nvSpPr>
            <p:cNvPr id="328772" name="Rectangle 29"/>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3" name="Rectangle 30"/>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4" name="Rectangle 31"/>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5" name="Text Box 32"/>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28717" name="Group 33"/>
          <p:cNvGrpSpPr>
            <a:grpSpLocks/>
          </p:cNvGrpSpPr>
          <p:nvPr/>
        </p:nvGrpSpPr>
        <p:grpSpPr bwMode="auto">
          <a:xfrm>
            <a:off x="7391400" y="5194300"/>
            <a:ext cx="657225" cy="825500"/>
            <a:chOff x="1920" y="2544"/>
            <a:chExt cx="384" cy="528"/>
          </a:xfrm>
        </p:grpSpPr>
        <p:sp>
          <p:nvSpPr>
            <p:cNvPr id="328768"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9"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0"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71"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28718" name="Group 38"/>
          <p:cNvGrpSpPr>
            <a:grpSpLocks/>
          </p:cNvGrpSpPr>
          <p:nvPr/>
        </p:nvGrpSpPr>
        <p:grpSpPr bwMode="auto">
          <a:xfrm>
            <a:off x="5943600" y="5194300"/>
            <a:ext cx="657225" cy="825500"/>
            <a:chOff x="1920" y="2544"/>
            <a:chExt cx="384" cy="528"/>
          </a:xfrm>
        </p:grpSpPr>
        <p:sp>
          <p:nvSpPr>
            <p:cNvPr id="328764"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5"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6"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7"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28719" name="Group 43"/>
          <p:cNvGrpSpPr>
            <a:grpSpLocks/>
          </p:cNvGrpSpPr>
          <p:nvPr/>
        </p:nvGrpSpPr>
        <p:grpSpPr bwMode="auto">
          <a:xfrm>
            <a:off x="4800600" y="3898900"/>
            <a:ext cx="657225" cy="825500"/>
            <a:chOff x="1920" y="2544"/>
            <a:chExt cx="384" cy="528"/>
          </a:xfrm>
        </p:grpSpPr>
        <p:sp>
          <p:nvSpPr>
            <p:cNvPr id="328760"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1"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2"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28763"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28720" name="Line 48"/>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21" name="Line 4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22" name="Line 5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23" name="Line 5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8724" name="Group 52"/>
          <p:cNvGrpSpPr>
            <a:grpSpLocks/>
          </p:cNvGrpSpPr>
          <p:nvPr/>
        </p:nvGrpSpPr>
        <p:grpSpPr bwMode="auto">
          <a:xfrm>
            <a:off x="4876800" y="4572000"/>
            <a:ext cx="207963" cy="577850"/>
            <a:chOff x="528" y="3216"/>
            <a:chExt cx="192" cy="384"/>
          </a:xfrm>
        </p:grpSpPr>
        <p:sp>
          <p:nvSpPr>
            <p:cNvPr id="328757"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8"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9"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25" name="Group 56"/>
          <p:cNvGrpSpPr>
            <a:grpSpLocks/>
          </p:cNvGrpSpPr>
          <p:nvPr/>
        </p:nvGrpSpPr>
        <p:grpSpPr bwMode="auto">
          <a:xfrm>
            <a:off x="5181600" y="4572000"/>
            <a:ext cx="207963" cy="577850"/>
            <a:chOff x="528" y="3216"/>
            <a:chExt cx="192" cy="384"/>
          </a:xfrm>
        </p:grpSpPr>
        <p:sp>
          <p:nvSpPr>
            <p:cNvPr id="328754"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5"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6"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26" name="Group 60"/>
          <p:cNvGrpSpPr>
            <a:grpSpLocks/>
          </p:cNvGrpSpPr>
          <p:nvPr/>
        </p:nvGrpSpPr>
        <p:grpSpPr bwMode="auto">
          <a:xfrm>
            <a:off x="6019800" y="5867400"/>
            <a:ext cx="207963" cy="577850"/>
            <a:chOff x="528" y="3216"/>
            <a:chExt cx="192" cy="384"/>
          </a:xfrm>
        </p:grpSpPr>
        <p:sp>
          <p:nvSpPr>
            <p:cNvPr id="328751"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2"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3"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27" name="Group 64"/>
          <p:cNvGrpSpPr>
            <a:grpSpLocks/>
          </p:cNvGrpSpPr>
          <p:nvPr/>
        </p:nvGrpSpPr>
        <p:grpSpPr bwMode="auto">
          <a:xfrm>
            <a:off x="6324600" y="5867400"/>
            <a:ext cx="207963" cy="577850"/>
            <a:chOff x="528" y="3216"/>
            <a:chExt cx="192" cy="384"/>
          </a:xfrm>
        </p:grpSpPr>
        <p:sp>
          <p:nvSpPr>
            <p:cNvPr id="328748"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9"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50"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28" name="Group 68"/>
          <p:cNvGrpSpPr>
            <a:grpSpLocks/>
          </p:cNvGrpSpPr>
          <p:nvPr/>
        </p:nvGrpSpPr>
        <p:grpSpPr bwMode="auto">
          <a:xfrm>
            <a:off x="6858000" y="4572000"/>
            <a:ext cx="207963" cy="577850"/>
            <a:chOff x="528" y="3216"/>
            <a:chExt cx="192" cy="384"/>
          </a:xfrm>
        </p:grpSpPr>
        <p:sp>
          <p:nvSpPr>
            <p:cNvPr id="328745"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6"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7"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29" name="Group 72"/>
          <p:cNvGrpSpPr>
            <a:grpSpLocks/>
          </p:cNvGrpSpPr>
          <p:nvPr/>
        </p:nvGrpSpPr>
        <p:grpSpPr bwMode="auto">
          <a:xfrm>
            <a:off x="7467600" y="5867400"/>
            <a:ext cx="207963" cy="577850"/>
            <a:chOff x="528" y="3216"/>
            <a:chExt cx="192" cy="384"/>
          </a:xfrm>
        </p:grpSpPr>
        <p:sp>
          <p:nvSpPr>
            <p:cNvPr id="328742"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3"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4"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30" name="Group 76"/>
          <p:cNvGrpSpPr>
            <a:grpSpLocks/>
          </p:cNvGrpSpPr>
          <p:nvPr/>
        </p:nvGrpSpPr>
        <p:grpSpPr bwMode="auto">
          <a:xfrm rot="-1040097">
            <a:off x="8229600" y="4495800"/>
            <a:ext cx="207963" cy="577850"/>
            <a:chOff x="528" y="3216"/>
            <a:chExt cx="192" cy="384"/>
          </a:xfrm>
        </p:grpSpPr>
        <p:sp>
          <p:nvSpPr>
            <p:cNvPr id="328739"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0"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41"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31" name="Group 80"/>
          <p:cNvGrpSpPr>
            <a:grpSpLocks/>
          </p:cNvGrpSpPr>
          <p:nvPr/>
        </p:nvGrpSpPr>
        <p:grpSpPr bwMode="auto">
          <a:xfrm>
            <a:off x="7772400" y="5867400"/>
            <a:ext cx="207963" cy="577850"/>
            <a:chOff x="528" y="3216"/>
            <a:chExt cx="192" cy="384"/>
          </a:xfrm>
        </p:grpSpPr>
        <p:sp>
          <p:nvSpPr>
            <p:cNvPr id="328736"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37"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38"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732" name="Group 84"/>
          <p:cNvGrpSpPr>
            <a:grpSpLocks/>
          </p:cNvGrpSpPr>
          <p:nvPr/>
        </p:nvGrpSpPr>
        <p:grpSpPr bwMode="auto">
          <a:xfrm rot="2272902">
            <a:off x="4114800" y="3124200"/>
            <a:ext cx="174625" cy="638175"/>
            <a:chOff x="528" y="3216"/>
            <a:chExt cx="192" cy="384"/>
          </a:xfrm>
        </p:grpSpPr>
        <p:sp>
          <p:nvSpPr>
            <p:cNvPr id="328733"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34"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735"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3857818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30755" name="Rectangle 3"/>
          <p:cNvSpPr>
            <a:spLocks noGrp="1" noChangeArrowheads="1"/>
          </p:cNvSpPr>
          <p:nvPr>
            <p:ph type="body" sz="half" idx="1"/>
          </p:nvPr>
        </p:nvSpPr>
        <p:spPr>
          <a:xfrm>
            <a:off x="533400" y="1219200"/>
            <a:ext cx="3810000" cy="5181600"/>
          </a:xfrm>
        </p:spPr>
        <p:txBody>
          <a:bodyPr>
            <a:normAutofit fontScale="92500" lnSpcReduction="2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cur^.left_child</a:t>
            </a:r>
            <a:endParaRPr lang="en-US" altLang="en-US" sz="2000" b="1" smtClean="0">
              <a:solidFill>
                <a:srgbClr val="3333FF"/>
              </a:solidFill>
            </a:endParaRPr>
          </a:p>
          <a:p>
            <a:pPr marL="0" indent="0" eaLnBrk="1" hangingPunct="1">
              <a:spcBef>
                <a:spcPct val="0"/>
              </a:spcBef>
              <a:buFontTx/>
              <a:buNone/>
            </a:pPr>
            <a:r>
              <a:rPr lang="en-US" altLang="en-US" b="1" smtClean="0"/>
              <a:t>	or</a:t>
            </a:r>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cur^.right_child</a:t>
            </a:r>
          </a:p>
          <a:p>
            <a:pPr marL="0" indent="0" eaLnBrk="1" hangingPunct="1">
              <a:spcBef>
                <a:spcPct val="0"/>
              </a:spcBef>
              <a:buFontTx/>
              <a:buNone/>
            </a:pPr>
            <a:endParaRPr lang="en-US" altLang="en-US" sz="2000" b="1" smtClean="0">
              <a:solidFill>
                <a:srgbClr val="3333FF"/>
              </a:solidFill>
              <a:latin typeface="Courier New" panose="02070309020205020404" pitchFamily="49" charset="0"/>
            </a:endParaRPr>
          </a:p>
          <a:p>
            <a:pPr marL="0" indent="0" eaLnBrk="1" hangingPunct="1">
              <a:spcBef>
                <a:spcPct val="0"/>
              </a:spcBef>
              <a:buFontTx/>
              <a:buNone/>
            </a:pPr>
            <a:r>
              <a:rPr lang="en-US" altLang="en-US" b="1" smtClean="0">
                <a:solidFill>
                  <a:srgbClr val="FF0033"/>
                </a:solidFill>
              </a:rPr>
              <a:t>Let’s delete 14.</a:t>
            </a:r>
          </a:p>
        </p:txBody>
      </p:sp>
      <p:sp>
        <p:nvSpPr>
          <p:cNvPr id="330756"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30757" name="Group 5"/>
          <p:cNvGrpSpPr>
            <a:grpSpLocks/>
          </p:cNvGrpSpPr>
          <p:nvPr/>
        </p:nvGrpSpPr>
        <p:grpSpPr bwMode="auto">
          <a:xfrm>
            <a:off x="4267200" y="2514600"/>
            <a:ext cx="657225" cy="825500"/>
            <a:chOff x="1920" y="2544"/>
            <a:chExt cx="384" cy="528"/>
          </a:xfrm>
        </p:grpSpPr>
        <p:sp>
          <p:nvSpPr>
            <p:cNvPr id="330836" name="Rectangle 6"/>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7" name="Rectangle 7"/>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8" name="Rectangle 8"/>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9" name="Text Box 9"/>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30758"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0759" name="Group 11"/>
          <p:cNvGrpSpPr>
            <a:grpSpLocks/>
          </p:cNvGrpSpPr>
          <p:nvPr/>
        </p:nvGrpSpPr>
        <p:grpSpPr bwMode="auto">
          <a:xfrm>
            <a:off x="5715000" y="1219200"/>
            <a:ext cx="657225" cy="825500"/>
            <a:chOff x="1920" y="2544"/>
            <a:chExt cx="384" cy="528"/>
          </a:xfrm>
        </p:grpSpPr>
        <p:sp>
          <p:nvSpPr>
            <p:cNvPr id="330832"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3"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4"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5"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30760" name="Line 16"/>
          <p:cNvSpPr>
            <a:spLocks noChangeShapeType="1"/>
          </p:cNvSpPr>
          <p:nvPr/>
        </p:nvSpPr>
        <p:spPr bwMode="auto">
          <a:xfrm flipH="1">
            <a:off x="4648200" y="1828800"/>
            <a:ext cx="1219200" cy="6096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61"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0762" name="Group 18"/>
          <p:cNvGrpSpPr>
            <a:grpSpLocks/>
          </p:cNvGrpSpPr>
          <p:nvPr/>
        </p:nvGrpSpPr>
        <p:grpSpPr bwMode="auto">
          <a:xfrm>
            <a:off x="7086600" y="2514600"/>
            <a:ext cx="657225" cy="825500"/>
            <a:chOff x="1920" y="2544"/>
            <a:chExt cx="384" cy="528"/>
          </a:xfrm>
        </p:grpSpPr>
        <p:sp>
          <p:nvSpPr>
            <p:cNvPr id="330828"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9"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0"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31"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30763" name="Group 23"/>
          <p:cNvGrpSpPr>
            <a:grpSpLocks/>
          </p:cNvGrpSpPr>
          <p:nvPr/>
        </p:nvGrpSpPr>
        <p:grpSpPr bwMode="auto">
          <a:xfrm>
            <a:off x="6477000" y="3898900"/>
            <a:ext cx="657225" cy="825500"/>
            <a:chOff x="1920" y="2544"/>
            <a:chExt cx="384" cy="528"/>
          </a:xfrm>
        </p:grpSpPr>
        <p:sp>
          <p:nvSpPr>
            <p:cNvPr id="330824" name="Rectangle 2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5" name="Rectangle 2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6" name="Rectangle 2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7" name="Text Box 2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30764" name="Group 28"/>
          <p:cNvGrpSpPr>
            <a:grpSpLocks/>
          </p:cNvGrpSpPr>
          <p:nvPr/>
        </p:nvGrpSpPr>
        <p:grpSpPr bwMode="auto">
          <a:xfrm>
            <a:off x="7772400" y="3898900"/>
            <a:ext cx="657225" cy="825500"/>
            <a:chOff x="1920" y="2544"/>
            <a:chExt cx="384" cy="528"/>
          </a:xfrm>
        </p:grpSpPr>
        <p:sp>
          <p:nvSpPr>
            <p:cNvPr id="330820"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1"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2"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23"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30765" name="Group 33"/>
          <p:cNvGrpSpPr>
            <a:grpSpLocks/>
          </p:cNvGrpSpPr>
          <p:nvPr/>
        </p:nvGrpSpPr>
        <p:grpSpPr bwMode="auto">
          <a:xfrm>
            <a:off x="7391400" y="5194300"/>
            <a:ext cx="657225" cy="825500"/>
            <a:chOff x="1920" y="2544"/>
            <a:chExt cx="384" cy="528"/>
          </a:xfrm>
        </p:grpSpPr>
        <p:sp>
          <p:nvSpPr>
            <p:cNvPr id="330816"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7"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8"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9"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30766" name="Group 38"/>
          <p:cNvGrpSpPr>
            <a:grpSpLocks/>
          </p:cNvGrpSpPr>
          <p:nvPr/>
        </p:nvGrpSpPr>
        <p:grpSpPr bwMode="auto">
          <a:xfrm>
            <a:off x="5943600" y="5194300"/>
            <a:ext cx="657225" cy="825500"/>
            <a:chOff x="1920" y="2544"/>
            <a:chExt cx="384" cy="528"/>
          </a:xfrm>
        </p:grpSpPr>
        <p:sp>
          <p:nvSpPr>
            <p:cNvPr id="330812"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3"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4"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5"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30767" name="Group 43"/>
          <p:cNvGrpSpPr>
            <a:grpSpLocks/>
          </p:cNvGrpSpPr>
          <p:nvPr/>
        </p:nvGrpSpPr>
        <p:grpSpPr bwMode="auto">
          <a:xfrm>
            <a:off x="4800600" y="3898900"/>
            <a:ext cx="657225" cy="825500"/>
            <a:chOff x="1920" y="2544"/>
            <a:chExt cx="384" cy="528"/>
          </a:xfrm>
        </p:grpSpPr>
        <p:sp>
          <p:nvSpPr>
            <p:cNvPr id="330808"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09"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0"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0811"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30768" name="Line 48"/>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69" name="Line 4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70" name="Line 5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71" name="Line 5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0772" name="Group 52"/>
          <p:cNvGrpSpPr>
            <a:grpSpLocks/>
          </p:cNvGrpSpPr>
          <p:nvPr/>
        </p:nvGrpSpPr>
        <p:grpSpPr bwMode="auto">
          <a:xfrm>
            <a:off x="4876800" y="4572000"/>
            <a:ext cx="207963" cy="577850"/>
            <a:chOff x="528" y="3216"/>
            <a:chExt cx="192" cy="384"/>
          </a:xfrm>
        </p:grpSpPr>
        <p:sp>
          <p:nvSpPr>
            <p:cNvPr id="330805"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806"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807"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3" name="Group 56"/>
          <p:cNvGrpSpPr>
            <a:grpSpLocks/>
          </p:cNvGrpSpPr>
          <p:nvPr/>
        </p:nvGrpSpPr>
        <p:grpSpPr bwMode="auto">
          <a:xfrm>
            <a:off x="5181600" y="4572000"/>
            <a:ext cx="207963" cy="577850"/>
            <a:chOff x="528" y="3216"/>
            <a:chExt cx="192" cy="384"/>
          </a:xfrm>
        </p:grpSpPr>
        <p:sp>
          <p:nvSpPr>
            <p:cNvPr id="330802"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803"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804"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4" name="Group 60"/>
          <p:cNvGrpSpPr>
            <a:grpSpLocks/>
          </p:cNvGrpSpPr>
          <p:nvPr/>
        </p:nvGrpSpPr>
        <p:grpSpPr bwMode="auto">
          <a:xfrm>
            <a:off x="6019800" y="5867400"/>
            <a:ext cx="207963" cy="577850"/>
            <a:chOff x="528" y="3216"/>
            <a:chExt cx="192" cy="384"/>
          </a:xfrm>
        </p:grpSpPr>
        <p:sp>
          <p:nvSpPr>
            <p:cNvPr id="330799"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800"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801"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5" name="Group 64"/>
          <p:cNvGrpSpPr>
            <a:grpSpLocks/>
          </p:cNvGrpSpPr>
          <p:nvPr/>
        </p:nvGrpSpPr>
        <p:grpSpPr bwMode="auto">
          <a:xfrm>
            <a:off x="6324600" y="5867400"/>
            <a:ext cx="207963" cy="577850"/>
            <a:chOff x="528" y="3216"/>
            <a:chExt cx="192" cy="384"/>
          </a:xfrm>
        </p:grpSpPr>
        <p:sp>
          <p:nvSpPr>
            <p:cNvPr id="330796"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97"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98"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6" name="Group 68"/>
          <p:cNvGrpSpPr>
            <a:grpSpLocks/>
          </p:cNvGrpSpPr>
          <p:nvPr/>
        </p:nvGrpSpPr>
        <p:grpSpPr bwMode="auto">
          <a:xfrm>
            <a:off x="6858000" y="4572000"/>
            <a:ext cx="207963" cy="577850"/>
            <a:chOff x="528" y="3216"/>
            <a:chExt cx="192" cy="384"/>
          </a:xfrm>
        </p:grpSpPr>
        <p:sp>
          <p:nvSpPr>
            <p:cNvPr id="330793"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94"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95"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7" name="Group 72"/>
          <p:cNvGrpSpPr>
            <a:grpSpLocks/>
          </p:cNvGrpSpPr>
          <p:nvPr/>
        </p:nvGrpSpPr>
        <p:grpSpPr bwMode="auto">
          <a:xfrm>
            <a:off x="7467600" y="5867400"/>
            <a:ext cx="207963" cy="577850"/>
            <a:chOff x="528" y="3216"/>
            <a:chExt cx="192" cy="384"/>
          </a:xfrm>
        </p:grpSpPr>
        <p:sp>
          <p:nvSpPr>
            <p:cNvPr id="330790"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91"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92"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8" name="Group 76"/>
          <p:cNvGrpSpPr>
            <a:grpSpLocks/>
          </p:cNvGrpSpPr>
          <p:nvPr/>
        </p:nvGrpSpPr>
        <p:grpSpPr bwMode="auto">
          <a:xfrm rot="-1040097">
            <a:off x="8229600" y="4495800"/>
            <a:ext cx="207963" cy="577850"/>
            <a:chOff x="528" y="3216"/>
            <a:chExt cx="192" cy="384"/>
          </a:xfrm>
        </p:grpSpPr>
        <p:sp>
          <p:nvSpPr>
            <p:cNvPr id="330787"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88"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89"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79" name="Group 80"/>
          <p:cNvGrpSpPr>
            <a:grpSpLocks/>
          </p:cNvGrpSpPr>
          <p:nvPr/>
        </p:nvGrpSpPr>
        <p:grpSpPr bwMode="auto">
          <a:xfrm>
            <a:off x="7772400" y="5867400"/>
            <a:ext cx="207963" cy="577850"/>
            <a:chOff x="528" y="3216"/>
            <a:chExt cx="192" cy="384"/>
          </a:xfrm>
        </p:grpSpPr>
        <p:sp>
          <p:nvSpPr>
            <p:cNvPr id="330784"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85"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86"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0780" name="Group 84"/>
          <p:cNvGrpSpPr>
            <a:grpSpLocks/>
          </p:cNvGrpSpPr>
          <p:nvPr/>
        </p:nvGrpSpPr>
        <p:grpSpPr bwMode="auto">
          <a:xfrm rot="2272902">
            <a:off x="4114800" y="3124200"/>
            <a:ext cx="174625" cy="638175"/>
            <a:chOff x="528" y="3216"/>
            <a:chExt cx="192" cy="384"/>
          </a:xfrm>
        </p:grpSpPr>
        <p:sp>
          <p:nvSpPr>
            <p:cNvPr id="330781"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82"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783"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3962186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lstStyle/>
          <a:p>
            <a:r>
              <a:rPr lang="en-US" dirty="0" smtClean="0"/>
              <a:t>“</a:t>
            </a:r>
            <a:r>
              <a:rPr lang="en-US" dirty="0" smtClean="0">
                <a:solidFill>
                  <a:srgbClr val="FF0000"/>
                </a:solidFill>
              </a:rPr>
              <a:t>virtual_function.cpp</a:t>
            </a:r>
            <a:r>
              <a:rPr lang="en-US" dirty="0" smtClean="0"/>
              <a:t>”</a:t>
            </a:r>
            <a:endParaRPr lang="en-US" dirty="0"/>
          </a:p>
        </p:txBody>
      </p:sp>
    </p:spTree>
    <p:extLst>
      <p:ext uri="{BB962C8B-B14F-4D97-AF65-F5344CB8AC3E}">
        <p14:creationId xmlns:p14="http://schemas.microsoft.com/office/powerpoint/2010/main" val="396982567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32803" name="Rectangle 3"/>
          <p:cNvSpPr>
            <a:spLocks noGrp="1" noChangeArrowheads="1"/>
          </p:cNvSpPr>
          <p:nvPr>
            <p:ph type="body" sz="half" idx="1"/>
          </p:nvPr>
        </p:nvSpPr>
        <p:spPr>
          <a:xfrm>
            <a:off x="533400" y="1219200"/>
            <a:ext cx="3810000" cy="5181600"/>
          </a:xfrm>
        </p:spPr>
        <p:txBody>
          <a:bodyPr>
            <a:normAutofit fontScale="85000" lnSpcReduction="1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cur^.right_child</a:t>
            </a:r>
          </a:p>
          <a:p>
            <a:pPr marL="0" indent="0" eaLnBrk="1" hangingPunct="1">
              <a:spcBef>
                <a:spcPct val="0"/>
              </a:spcBef>
              <a:buFontTx/>
              <a:buNone/>
            </a:pPr>
            <a:endParaRPr lang="en-US" altLang="en-US" sz="2000" b="1" smtClean="0">
              <a:solidFill>
                <a:srgbClr val="3333FF"/>
              </a:solidFill>
              <a:latin typeface="Courier New" panose="02070309020205020404" pitchFamily="49" charset="0"/>
            </a:endParaRPr>
          </a:p>
          <a:p>
            <a:pPr marL="0" indent="0" eaLnBrk="1" hangingPunct="1">
              <a:spcBef>
                <a:spcPct val="0"/>
              </a:spcBef>
              <a:buFontTx/>
              <a:buNone/>
            </a:pPr>
            <a:r>
              <a:rPr lang="en-US" altLang="en-US" b="1" smtClean="0">
                <a:solidFill>
                  <a:srgbClr val="FF0033"/>
                </a:solidFill>
              </a:rPr>
              <a:t>Move the pointer; now nothing points to the node.</a:t>
            </a:r>
          </a:p>
        </p:txBody>
      </p:sp>
      <p:sp>
        <p:nvSpPr>
          <p:cNvPr id="332804"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32805" name="Group 5"/>
          <p:cNvGrpSpPr>
            <a:grpSpLocks/>
          </p:cNvGrpSpPr>
          <p:nvPr/>
        </p:nvGrpSpPr>
        <p:grpSpPr bwMode="auto">
          <a:xfrm>
            <a:off x="4267200" y="2514600"/>
            <a:ext cx="657225" cy="825500"/>
            <a:chOff x="1920" y="2544"/>
            <a:chExt cx="384" cy="528"/>
          </a:xfrm>
        </p:grpSpPr>
        <p:sp>
          <p:nvSpPr>
            <p:cNvPr id="332886" name="Rectangle 6"/>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7" name="Rectangle 7"/>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8" name="Rectangle 8"/>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9" name="Text Box 9"/>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32806"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2807" name="Group 11"/>
          <p:cNvGrpSpPr>
            <a:grpSpLocks/>
          </p:cNvGrpSpPr>
          <p:nvPr/>
        </p:nvGrpSpPr>
        <p:grpSpPr bwMode="auto">
          <a:xfrm>
            <a:off x="5715000" y="1219200"/>
            <a:ext cx="657225" cy="825500"/>
            <a:chOff x="1920" y="2544"/>
            <a:chExt cx="384" cy="528"/>
          </a:xfrm>
        </p:grpSpPr>
        <p:sp>
          <p:nvSpPr>
            <p:cNvPr id="332882"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3"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4"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5"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32808" name="Line 16"/>
          <p:cNvSpPr>
            <a:spLocks noChangeShapeType="1"/>
          </p:cNvSpPr>
          <p:nvPr/>
        </p:nvSpPr>
        <p:spPr bwMode="auto">
          <a:xfrm flipH="1">
            <a:off x="5334000" y="1828800"/>
            <a:ext cx="533400" cy="19050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09"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2810" name="Group 18"/>
          <p:cNvGrpSpPr>
            <a:grpSpLocks/>
          </p:cNvGrpSpPr>
          <p:nvPr/>
        </p:nvGrpSpPr>
        <p:grpSpPr bwMode="auto">
          <a:xfrm>
            <a:off x="7086600" y="2514600"/>
            <a:ext cx="657225" cy="825500"/>
            <a:chOff x="1920" y="2544"/>
            <a:chExt cx="384" cy="528"/>
          </a:xfrm>
        </p:grpSpPr>
        <p:sp>
          <p:nvSpPr>
            <p:cNvPr id="332878"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9"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0"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81"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32811" name="Group 23"/>
          <p:cNvGrpSpPr>
            <a:grpSpLocks/>
          </p:cNvGrpSpPr>
          <p:nvPr/>
        </p:nvGrpSpPr>
        <p:grpSpPr bwMode="auto">
          <a:xfrm>
            <a:off x="6477000" y="3898900"/>
            <a:ext cx="657225" cy="825500"/>
            <a:chOff x="1920" y="2544"/>
            <a:chExt cx="384" cy="528"/>
          </a:xfrm>
        </p:grpSpPr>
        <p:sp>
          <p:nvSpPr>
            <p:cNvPr id="332874" name="Rectangle 2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5" name="Rectangle 2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6" name="Rectangle 2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7" name="Text Box 2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32812" name="Group 28"/>
          <p:cNvGrpSpPr>
            <a:grpSpLocks/>
          </p:cNvGrpSpPr>
          <p:nvPr/>
        </p:nvGrpSpPr>
        <p:grpSpPr bwMode="auto">
          <a:xfrm>
            <a:off x="7772400" y="3898900"/>
            <a:ext cx="657225" cy="825500"/>
            <a:chOff x="1920" y="2544"/>
            <a:chExt cx="384" cy="528"/>
          </a:xfrm>
        </p:grpSpPr>
        <p:sp>
          <p:nvSpPr>
            <p:cNvPr id="332870"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1"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2"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73"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32813" name="Group 33"/>
          <p:cNvGrpSpPr>
            <a:grpSpLocks/>
          </p:cNvGrpSpPr>
          <p:nvPr/>
        </p:nvGrpSpPr>
        <p:grpSpPr bwMode="auto">
          <a:xfrm>
            <a:off x="7391400" y="5194300"/>
            <a:ext cx="657225" cy="825500"/>
            <a:chOff x="1920" y="2544"/>
            <a:chExt cx="384" cy="528"/>
          </a:xfrm>
        </p:grpSpPr>
        <p:sp>
          <p:nvSpPr>
            <p:cNvPr id="332866"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7"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8"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9"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32814" name="Group 38"/>
          <p:cNvGrpSpPr>
            <a:grpSpLocks/>
          </p:cNvGrpSpPr>
          <p:nvPr/>
        </p:nvGrpSpPr>
        <p:grpSpPr bwMode="auto">
          <a:xfrm>
            <a:off x="5943600" y="5194300"/>
            <a:ext cx="657225" cy="825500"/>
            <a:chOff x="1920" y="2544"/>
            <a:chExt cx="384" cy="528"/>
          </a:xfrm>
        </p:grpSpPr>
        <p:sp>
          <p:nvSpPr>
            <p:cNvPr id="332862"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3"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4"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5"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32815" name="Group 43"/>
          <p:cNvGrpSpPr>
            <a:grpSpLocks/>
          </p:cNvGrpSpPr>
          <p:nvPr/>
        </p:nvGrpSpPr>
        <p:grpSpPr bwMode="auto">
          <a:xfrm>
            <a:off x="4800600" y="3898900"/>
            <a:ext cx="657225" cy="825500"/>
            <a:chOff x="1920" y="2544"/>
            <a:chExt cx="384" cy="528"/>
          </a:xfrm>
        </p:grpSpPr>
        <p:sp>
          <p:nvSpPr>
            <p:cNvPr id="332858"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59"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0"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2861"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32816" name="Line 48"/>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17" name="Line 4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18" name="Line 5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19" name="Line 5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2820" name="Group 52"/>
          <p:cNvGrpSpPr>
            <a:grpSpLocks/>
          </p:cNvGrpSpPr>
          <p:nvPr/>
        </p:nvGrpSpPr>
        <p:grpSpPr bwMode="auto">
          <a:xfrm>
            <a:off x="4876800" y="4572000"/>
            <a:ext cx="207963" cy="577850"/>
            <a:chOff x="528" y="3216"/>
            <a:chExt cx="192" cy="384"/>
          </a:xfrm>
        </p:grpSpPr>
        <p:sp>
          <p:nvSpPr>
            <p:cNvPr id="332855"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56"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57"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1" name="Group 56"/>
          <p:cNvGrpSpPr>
            <a:grpSpLocks/>
          </p:cNvGrpSpPr>
          <p:nvPr/>
        </p:nvGrpSpPr>
        <p:grpSpPr bwMode="auto">
          <a:xfrm>
            <a:off x="5181600" y="4572000"/>
            <a:ext cx="207963" cy="577850"/>
            <a:chOff x="528" y="3216"/>
            <a:chExt cx="192" cy="384"/>
          </a:xfrm>
        </p:grpSpPr>
        <p:sp>
          <p:nvSpPr>
            <p:cNvPr id="332852"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53"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54"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2" name="Group 60"/>
          <p:cNvGrpSpPr>
            <a:grpSpLocks/>
          </p:cNvGrpSpPr>
          <p:nvPr/>
        </p:nvGrpSpPr>
        <p:grpSpPr bwMode="auto">
          <a:xfrm>
            <a:off x="6019800" y="5867400"/>
            <a:ext cx="207963" cy="577850"/>
            <a:chOff x="528" y="3216"/>
            <a:chExt cx="192" cy="384"/>
          </a:xfrm>
        </p:grpSpPr>
        <p:sp>
          <p:nvSpPr>
            <p:cNvPr id="332849"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50"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51"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3" name="Group 64"/>
          <p:cNvGrpSpPr>
            <a:grpSpLocks/>
          </p:cNvGrpSpPr>
          <p:nvPr/>
        </p:nvGrpSpPr>
        <p:grpSpPr bwMode="auto">
          <a:xfrm>
            <a:off x="6324600" y="5867400"/>
            <a:ext cx="207963" cy="577850"/>
            <a:chOff x="528" y="3216"/>
            <a:chExt cx="192" cy="384"/>
          </a:xfrm>
        </p:grpSpPr>
        <p:sp>
          <p:nvSpPr>
            <p:cNvPr id="332846"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47"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48"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4" name="Group 68"/>
          <p:cNvGrpSpPr>
            <a:grpSpLocks/>
          </p:cNvGrpSpPr>
          <p:nvPr/>
        </p:nvGrpSpPr>
        <p:grpSpPr bwMode="auto">
          <a:xfrm>
            <a:off x="6858000" y="4572000"/>
            <a:ext cx="207963" cy="577850"/>
            <a:chOff x="528" y="3216"/>
            <a:chExt cx="192" cy="384"/>
          </a:xfrm>
        </p:grpSpPr>
        <p:sp>
          <p:nvSpPr>
            <p:cNvPr id="332843"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44"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45"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5" name="Group 72"/>
          <p:cNvGrpSpPr>
            <a:grpSpLocks/>
          </p:cNvGrpSpPr>
          <p:nvPr/>
        </p:nvGrpSpPr>
        <p:grpSpPr bwMode="auto">
          <a:xfrm>
            <a:off x="7467600" y="5867400"/>
            <a:ext cx="207963" cy="577850"/>
            <a:chOff x="528" y="3216"/>
            <a:chExt cx="192" cy="384"/>
          </a:xfrm>
        </p:grpSpPr>
        <p:sp>
          <p:nvSpPr>
            <p:cNvPr id="332840"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41"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42"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6" name="Group 76"/>
          <p:cNvGrpSpPr>
            <a:grpSpLocks/>
          </p:cNvGrpSpPr>
          <p:nvPr/>
        </p:nvGrpSpPr>
        <p:grpSpPr bwMode="auto">
          <a:xfrm rot="-1040097">
            <a:off x="8229600" y="4495800"/>
            <a:ext cx="207963" cy="577850"/>
            <a:chOff x="528" y="3216"/>
            <a:chExt cx="192" cy="384"/>
          </a:xfrm>
        </p:grpSpPr>
        <p:sp>
          <p:nvSpPr>
            <p:cNvPr id="332837"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38"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39"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7" name="Group 80"/>
          <p:cNvGrpSpPr>
            <a:grpSpLocks/>
          </p:cNvGrpSpPr>
          <p:nvPr/>
        </p:nvGrpSpPr>
        <p:grpSpPr bwMode="auto">
          <a:xfrm>
            <a:off x="7772400" y="5867400"/>
            <a:ext cx="207963" cy="577850"/>
            <a:chOff x="528" y="3216"/>
            <a:chExt cx="192" cy="384"/>
          </a:xfrm>
        </p:grpSpPr>
        <p:sp>
          <p:nvSpPr>
            <p:cNvPr id="332834"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35"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36"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2828" name="Group 84"/>
          <p:cNvGrpSpPr>
            <a:grpSpLocks/>
          </p:cNvGrpSpPr>
          <p:nvPr/>
        </p:nvGrpSpPr>
        <p:grpSpPr bwMode="auto">
          <a:xfrm rot="2272902">
            <a:off x="4114800" y="3124200"/>
            <a:ext cx="174625" cy="638175"/>
            <a:chOff x="528" y="3216"/>
            <a:chExt cx="192" cy="384"/>
          </a:xfrm>
        </p:grpSpPr>
        <p:sp>
          <p:nvSpPr>
            <p:cNvPr id="332831"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32"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833"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2829" name="Line 88"/>
          <p:cNvSpPr>
            <a:spLocks noChangeShapeType="1"/>
          </p:cNvSpPr>
          <p:nvPr/>
        </p:nvSpPr>
        <p:spPr bwMode="auto">
          <a:xfrm flipH="1">
            <a:off x="3886200" y="2362200"/>
            <a:ext cx="1295400" cy="1295400"/>
          </a:xfrm>
          <a:prstGeom prst="line">
            <a:avLst/>
          </a:prstGeom>
          <a:noFill/>
          <a:ln w="762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2830" name="Line 89"/>
          <p:cNvSpPr>
            <a:spLocks noChangeShapeType="1"/>
          </p:cNvSpPr>
          <p:nvPr/>
        </p:nvSpPr>
        <p:spPr bwMode="auto">
          <a:xfrm>
            <a:off x="4038600" y="2438400"/>
            <a:ext cx="1143000" cy="1143000"/>
          </a:xfrm>
          <a:prstGeom prst="line">
            <a:avLst/>
          </a:prstGeom>
          <a:noFill/>
          <a:ln w="762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90375348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34851" name="Rectangle 3"/>
          <p:cNvSpPr>
            <a:spLocks noGrp="1" noChangeArrowheads="1"/>
          </p:cNvSpPr>
          <p:nvPr>
            <p:ph type="body" sz="half" idx="1"/>
          </p:nvPr>
        </p:nvSpPr>
        <p:spPr>
          <a:xfrm>
            <a:off x="533400" y="1219200"/>
            <a:ext cx="3810000" cy="5181600"/>
          </a:xfrm>
        </p:spPr>
        <p:txBody>
          <a:bodyPr>
            <a:normAutofit fontScale="92500" lnSpcReduction="1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cur^.right_child</a:t>
            </a:r>
          </a:p>
          <a:p>
            <a:pPr marL="0" indent="0" eaLnBrk="1" hangingPunct="1">
              <a:spcBef>
                <a:spcPct val="0"/>
              </a:spcBef>
              <a:buFontTx/>
              <a:buNone/>
            </a:pPr>
            <a:endParaRPr lang="en-US" altLang="en-US" sz="2000" b="1" smtClean="0">
              <a:solidFill>
                <a:srgbClr val="3333FF"/>
              </a:solidFill>
              <a:latin typeface="Courier New" panose="02070309020205020404" pitchFamily="49" charset="0"/>
            </a:endParaRPr>
          </a:p>
          <a:p>
            <a:pPr marL="0" indent="0" eaLnBrk="1" hangingPunct="1">
              <a:spcBef>
                <a:spcPct val="0"/>
              </a:spcBef>
              <a:buFontTx/>
              <a:buNone/>
            </a:pPr>
            <a:r>
              <a:rPr lang="en-US" altLang="en-US" b="1" smtClean="0">
                <a:solidFill>
                  <a:srgbClr val="FF0033"/>
                </a:solidFill>
              </a:rPr>
              <a:t>The resulting tree.</a:t>
            </a:r>
          </a:p>
        </p:txBody>
      </p:sp>
      <p:sp>
        <p:nvSpPr>
          <p:cNvPr id="334852"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34853" name="Group 5"/>
          <p:cNvGrpSpPr>
            <a:grpSpLocks/>
          </p:cNvGrpSpPr>
          <p:nvPr/>
        </p:nvGrpSpPr>
        <p:grpSpPr bwMode="auto">
          <a:xfrm>
            <a:off x="5715000" y="1219200"/>
            <a:ext cx="657225" cy="825500"/>
            <a:chOff x="1920" y="2544"/>
            <a:chExt cx="384" cy="528"/>
          </a:xfrm>
        </p:grpSpPr>
        <p:sp>
          <p:nvSpPr>
            <p:cNvPr id="334922"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23"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24"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25"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34854" name="Line 10"/>
          <p:cNvSpPr>
            <a:spLocks noChangeShapeType="1"/>
          </p:cNvSpPr>
          <p:nvPr/>
        </p:nvSpPr>
        <p:spPr bwMode="auto">
          <a:xfrm flipH="1">
            <a:off x="5105400" y="1828800"/>
            <a:ext cx="7620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55" name="Line 11"/>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4856" name="Group 12"/>
          <p:cNvGrpSpPr>
            <a:grpSpLocks/>
          </p:cNvGrpSpPr>
          <p:nvPr/>
        </p:nvGrpSpPr>
        <p:grpSpPr bwMode="auto">
          <a:xfrm>
            <a:off x="7086600" y="2514600"/>
            <a:ext cx="657225" cy="825500"/>
            <a:chOff x="1920" y="2544"/>
            <a:chExt cx="384" cy="528"/>
          </a:xfrm>
        </p:grpSpPr>
        <p:sp>
          <p:nvSpPr>
            <p:cNvPr id="334918" name="Rectangle 1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9" name="Rectangle 1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20" name="Rectangle 1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21" name="Text Box 1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34857" name="Group 17"/>
          <p:cNvGrpSpPr>
            <a:grpSpLocks/>
          </p:cNvGrpSpPr>
          <p:nvPr/>
        </p:nvGrpSpPr>
        <p:grpSpPr bwMode="auto">
          <a:xfrm>
            <a:off x="6477000" y="3898900"/>
            <a:ext cx="657225" cy="825500"/>
            <a:chOff x="1920" y="2544"/>
            <a:chExt cx="384" cy="528"/>
          </a:xfrm>
        </p:grpSpPr>
        <p:sp>
          <p:nvSpPr>
            <p:cNvPr id="334914" name="Rectangle 1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5" name="Rectangle 1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6" name="Rectangle 2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7" name="Text Box 2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34858" name="Group 22"/>
          <p:cNvGrpSpPr>
            <a:grpSpLocks/>
          </p:cNvGrpSpPr>
          <p:nvPr/>
        </p:nvGrpSpPr>
        <p:grpSpPr bwMode="auto">
          <a:xfrm>
            <a:off x="7772400" y="3898900"/>
            <a:ext cx="657225" cy="825500"/>
            <a:chOff x="1920" y="2544"/>
            <a:chExt cx="384" cy="528"/>
          </a:xfrm>
        </p:grpSpPr>
        <p:sp>
          <p:nvSpPr>
            <p:cNvPr id="334910"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1"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2"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13"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34859" name="Group 27"/>
          <p:cNvGrpSpPr>
            <a:grpSpLocks/>
          </p:cNvGrpSpPr>
          <p:nvPr/>
        </p:nvGrpSpPr>
        <p:grpSpPr bwMode="auto">
          <a:xfrm>
            <a:off x="7391400" y="5194300"/>
            <a:ext cx="657225" cy="825500"/>
            <a:chOff x="1920" y="2544"/>
            <a:chExt cx="384" cy="528"/>
          </a:xfrm>
        </p:grpSpPr>
        <p:sp>
          <p:nvSpPr>
            <p:cNvPr id="334906"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7"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8"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9"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34860" name="Group 32"/>
          <p:cNvGrpSpPr>
            <a:grpSpLocks/>
          </p:cNvGrpSpPr>
          <p:nvPr/>
        </p:nvGrpSpPr>
        <p:grpSpPr bwMode="auto">
          <a:xfrm>
            <a:off x="5943600" y="5194300"/>
            <a:ext cx="657225" cy="825500"/>
            <a:chOff x="1920" y="2544"/>
            <a:chExt cx="384" cy="528"/>
          </a:xfrm>
        </p:grpSpPr>
        <p:sp>
          <p:nvSpPr>
            <p:cNvPr id="334902"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3"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4"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5"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34861" name="Group 37"/>
          <p:cNvGrpSpPr>
            <a:grpSpLocks/>
          </p:cNvGrpSpPr>
          <p:nvPr/>
        </p:nvGrpSpPr>
        <p:grpSpPr bwMode="auto">
          <a:xfrm>
            <a:off x="4724400" y="2500313"/>
            <a:ext cx="657225" cy="825500"/>
            <a:chOff x="1920" y="2544"/>
            <a:chExt cx="384" cy="528"/>
          </a:xfrm>
        </p:grpSpPr>
        <p:sp>
          <p:nvSpPr>
            <p:cNvPr id="334898"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899"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0"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4901"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34862" name="Line 42"/>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63" name="Line 43"/>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64" name="Line 44"/>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65" name="Line 45"/>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4866" name="Group 46"/>
          <p:cNvGrpSpPr>
            <a:grpSpLocks/>
          </p:cNvGrpSpPr>
          <p:nvPr/>
        </p:nvGrpSpPr>
        <p:grpSpPr bwMode="auto">
          <a:xfrm>
            <a:off x="4800600" y="3173413"/>
            <a:ext cx="207963" cy="577850"/>
            <a:chOff x="528" y="3216"/>
            <a:chExt cx="192" cy="384"/>
          </a:xfrm>
        </p:grpSpPr>
        <p:sp>
          <p:nvSpPr>
            <p:cNvPr id="334895" name="Line 4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96" name="Line 4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97" name="Line 4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67" name="Group 50"/>
          <p:cNvGrpSpPr>
            <a:grpSpLocks/>
          </p:cNvGrpSpPr>
          <p:nvPr/>
        </p:nvGrpSpPr>
        <p:grpSpPr bwMode="auto">
          <a:xfrm>
            <a:off x="5105400" y="3173413"/>
            <a:ext cx="207963" cy="577850"/>
            <a:chOff x="528" y="3216"/>
            <a:chExt cx="192" cy="384"/>
          </a:xfrm>
        </p:grpSpPr>
        <p:sp>
          <p:nvSpPr>
            <p:cNvPr id="334892" name="Line 5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93" name="Line 5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94" name="Line 5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68" name="Group 54"/>
          <p:cNvGrpSpPr>
            <a:grpSpLocks/>
          </p:cNvGrpSpPr>
          <p:nvPr/>
        </p:nvGrpSpPr>
        <p:grpSpPr bwMode="auto">
          <a:xfrm>
            <a:off x="6019800" y="5867400"/>
            <a:ext cx="207963" cy="577850"/>
            <a:chOff x="528" y="3216"/>
            <a:chExt cx="192" cy="384"/>
          </a:xfrm>
        </p:grpSpPr>
        <p:sp>
          <p:nvSpPr>
            <p:cNvPr id="334889" name="Line 5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90" name="Line 5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91" name="Line 5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69" name="Group 58"/>
          <p:cNvGrpSpPr>
            <a:grpSpLocks/>
          </p:cNvGrpSpPr>
          <p:nvPr/>
        </p:nvGrpSpPr>
        <p:grpSpPr bwMode="auto">
          <a:xfrm>
            <a:off x="6324600" y="5867400"/>
            <a:ext cx="207963" cy="577850"/>
            <a:chOff x="528" y="3216"/>
            <a:chExt cx="192" cy="384"/>
          </a:xfrm>
        </p:grpSpPr>
        <p:sp>
          <p:nvSpPr>
            <p:cNvPr id="334886" name="Line 5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87" name="Line 6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88" name="Line 6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70" name="Group 62"/>
          <p:cNvGrpSpPr>
            <a:grpSpLocks/>
          </p:cNvGrpSpPr>
          <p:nvPr/>
        </p:nvGrpSpPr>
        <p:grpSpPr bwMode="auto">
          <a:xfrm>
            <a:off x="6858000" y="4572000"/>
            <a:ext cx="207963" cy="577850"/>
            <a:chOff x="528" y="3216"/>
            <a:chExt cx="192" cy="384"/>
          </a:xfrm>
        </p:grpSpPr>
        <p:sp>
          <p:nvSpPr>
            <p:cNvPr id="334883" name="Line 6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84" name="Line 6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85" name="Line 6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71" name="Group 66"/>
          <p:cNvGrpSpPr>
            <a:grpSpLocks/>
          </p:cNvGrpSpPr>
          <p:nvPr/>
        </p:nvGrpSpPr>
        <p:grpSpPr bwMode="auto">
          <a:xfrm>
            <a:off x="7467600" y="5867400"/>
            <a:ext cx="207963" cy="577850"/>
            <a:chOff x="528" y="3216"/>
            <a:chExt cx="192" cy="384"/>
          </a:xfrm>
        </p:grpSpPr>
        <p:sp>
          <p:nvSpPr>
            <p:cNvPr id="334880" name="Line 6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81" name="Line 6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82" name="Line 6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72" name="Group 70"/>
          <p:cNvGrpSpPr>
            <a:grpSpLocks/>
          </p:cNvGrpSpPr>
          <p:nvPr/>
        </p:nvGrpSpPr>
        <p:grpSpPr bwMode="auto">
          <a:xfrm rot="-1040097">
            <a:off x="8229600" y="4495800"/>
            <a:ext cx="207963" cy="577850"/>
            <a:chOff x="528" y="3216"/>
            <a:chExt cx="192" cy="384"/>
          </a:xfrm>
        </p:grpSpPr>
        <p:sp>
          <p:nvSpPr>
            <p:cNvPr id="334877" name="Line 7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78" name="Line 7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79" name="Line 7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4873" name="Group 74"/>
          <p:cNvGrpSpPr>
            <a:grpSpLocks/>
          </p:cNvGrpSpPr>
          <p:nvPr/>
        </p:nvGrpSpPr>
        <p:grpSpPr bwMode="auto">
          <a:xfrm>
            <a:off x="7772400" y="5867400"/>
            <a:ext cx="207963" cy="577850"/>
            <a:chOff x="528" y="3216"/>
            <a:chExt cx="192" cy="384"/>
          </a:xfrm>
        </p:grpSpPr>
        <p:sp>
          <p:nvSpPr>
            <p:cNvPr id="334874" name="Line 7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75" name="Line 7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876" name="Line 7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03312339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36899" name="Rectangle 3"/>
          <p:cNvSpPr>
            <a:spLocks noGrp="1" noChangeArrowheads="1"/>
          </p:cNvSpPr>
          <p:nvPr>
            <p:ph type="body" sz="half" idx="1"/>
          </p:nvPr>
        </p:nvSpPr>
        <p:spPr>
          <a:xfrm>
            <a:off x="533400" y="1219200"/>
            <a:ext cx="3810000" cy="5181600"/>
          </a:xfrm>
        </p:spPr>
        <p:txBody>
          <a:bodyPr>
            <a:normAutofit fontScale="92500" lnSpcReduction="2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cur^.left_child</a:t>
            </a:r>
            <a:endParaRPr lang="en-US" altLang="en-US" sz="2000" b="1" smtClean="0">
              <a:solidFill>
                <a:srgbClr val="3333FF"/>
              </a:solidFill>
            </a:endParaRPr>
          </a:p>
          <a:p>
            <a:pPr marL="0" indent="0" eaLnBrk="1" hangingPunct="1">
              <a:spcBef>
                <a:spcPct val="0"/>
              </a:spcBef>
              <a:buFontTx/>
              <a:buNone/>
            </a:pPr>
            <a:r>
              <a:rPr lang="en-US" altLang="en-US" b="1" smtClean="0"/>
              <a:t>	or</a:t>
            </a:r>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cur^.right_child</a:t>
            </a:r>
          </a:p>
          <a:p>
            <a:pPr marL="0" indent="0" eaLnBrk="1" hangingPunct="1">
              <a:spcBef>
                <a:spcPct val="0"/>
              </a:spcBef>
              <a:buFontTx/>
              <a:buNone/>
            </a:pPr>
            <a:endParaRPr lang="en-US" altLang="en-US" sz="2000" b="1" smtClean="0">
              <a:solidFill>
                <a:srgbClr val="3333FF"/>
              </a:solidFill>
              <a:latin typeface="Courier New" panose="02070309020205020404" pitchFamily="49" charset="0"/>
            </a:endParaRPr>
          </a:p>
          <a:p>
            <a:pPr marL="0" indent="0" eaLnBrk="1" hangingPunct="1">
              <a:spcBef>
                <a:spcPct val="0"/>
              </a:spcBef>
              <a:buFontTx/>
              <a:buNone/>
            </a:pPr>
            <a:r>
              <a:rPr lang="en-US" altLang="en-US" b="1" smtClean="0">
                <a:solidFill>
                  <a:srgbClr val="FF0033"/>
                </a:solidFill>
              </a:rPr>
              <a:t>Let’s delete 71.</a:t>
            </a:r>
          </a:p>
        </p:txBody>
      </p:sp>
      <p:sp>
        <p:nvSpPr>
          <p:cNvPr id="336900"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36901" name="Group 5"/>
          <p:cNvGrpSpPr>
            <a:grpSpLocks/>
          </p:cNvGrpSpPr>
          <p:nvPr/>
        </p:nvGrpSpPr>
        <p:grpSpPr bwMode="auto">
          <a:xfrm>
            <a:off x="4267200" y="2514600"/>
            <a:ext cx="657225" cy="825500"/>
            <a:chOff x="1920" y="2544"/>
            <a:chExt cx="384" cy="528"/>
          </a:xfrm>
        </p:grpSpPr>
        <p:sp>
          <p:nvSpPr>
            <p:cNvPr id="336980"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81"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82"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83"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36902"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6903" name="Group 11"/>
          <p:cNvGrpSpPr>
            <a:grpSpLocks/>
          </p:cNvGrpSpPr>
          <p:nvPr/>
        </p:nvGrpSpPr>
        <p:grpSpPr bwMode="auto">
          <a:xfrm>
            <a:off x="5715000" y="1219200"/>
            <a:ext cx="657225" cy="825500"/>
            <a:chOff x="1920" y="2544"/>
            <a:chExt cx="384" cy="528"/>
          </a:xfrm>
        </p:grpSpPr>
        <p:sp>
          <p:nvSpPr>
            <p:cNvPr id="336976"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7"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8"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9"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36904"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05"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6906" name="Group 18"/>
          <p:cNvGrpSpPr>
            <a:grpSpLocks/>
          </p:cNvGrpSpPr>
          <p:nvPr/>
        </p:nvGrpSpPr>
        <p:grpSpPr bwMode="auto">
          <a:xfrm>
            <a:off x="7086600" y="2514600"/>
            <a:ext cx="657225" cy="825500"/>
            <a:chOff x="1920" y="2544"/>
            <a:chExt cx="384" cy="528"/>
          </a:xfrm>
        </p:grpSpPr>
        <p:sp>
          <p:nvSpPr>
            <p:cNvPr id="336972"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3"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4"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5"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36907" name="Group 23"/>
          <p:cNvGrpSpPr>
            <a:grpSpLocks/>
          </p:cNvGrpSpPr>
          <p:nvPr/>
        </p:nvGrpSpPr>
        <p:grpSpPr bwMode="auto">
          <a:xfrm>
            <a:off x="6477000" y="3898900"/>
            <a:ext cx="657225" cy="825500"/>
            <a:chOff x="1920" y="2544"/>
            <a:chExt cx="384" cy="528"/>
          </a:xfrm>
        </p:grpSpPr>
        <p:sp>
          <p:nvSpPr>
            <p:cNvPr id="336968" name="Rectangle 24"/>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9" name="Rectangle 25"/>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0" name="Rectangle 26"/>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71" name="Text Box 27"/>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36908" name="Group 28"/>
          <p:cNvGrpSpPr>
            <a:grpSpLocks/>
          </p:cNvGrpSpPr>
          <p:nvPr/>
        </p:nvGrpSpPr>
        <p:grpSpPr bwMode="auto">
          <a:xfrm>
            <a:off x="7772400" y="3898900"/>
            <a:ext cx="657225" cy="825500"/>
            <a:chOff x="1920" y="2544"/>
            <a:chExt cx="384" cy="528"/>
          </a:xfrm>
        </p:grpSpPr>
        <p:sp>
          <p:nvSpPr>
            <p:cNvPr id="336964"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5"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6"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7"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36909" name="Group 33"/>
          <p:cNvGrpSpPr>
            <a:grpSpLocks/>
          </p:cNvGrpSpPr>
          <p:nvPr/>
        </p:nvGrpSpPr>
        <p:grpSpPr bwMode="auto">
          <a:xfrm>
            <a:off x="7391400" y="5194300"/>
            <a:ext cx="657225" cy="825500"/>
            <a:chOff x="1920" y="2544"/>
            <a:chExt cx="384" cy="528"/>
          </a:xfrm>
        </p:grpSpPr>
        <p:sp>
          <p:nvSpPr>
            <p:cNvPr id="336960"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1"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2"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63"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36910" name="Group 38"/>
          <p:cNvGrpSpPr>
            <a:grpSpLocks/>
          </p:cNvGrpSpPr>
          <p:nvPr/>
        </p:nvGrpSpPr>
        <p:grpSpPr bwMode="auto">
          <a:xfrm>
            <a:off x="5943600" y="5194300"/>
            <a:ext cx="657225" cy="825500"/>
            <a:chOff x="1920" y="2544"/>
            <a:chExt cx="384" cy="528"/>
          </a:xfrm>
        </p:grpSpPr>
        <p:sp>
          <p:nvSpPr>
            <p:cNvPr id="336956"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57"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58"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59"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36911" name="Group 43"/>
          <p:cNvGrpSpPr>
            <a:grpSpLocks/>
          </p:cNvGrpSpPr>
          <p:nvPr/>
        </p:nvGrpSpPr>
        <p:grpSpPr bwMode="auto">
          <a:xfrm>
            <a:off x="4800600" y="3898900"/>
            <a:ext cx="657225" cy="825500"/>
            <a:chOff x="1920" y="2544"/>
            <a:chExt cx="384" cy="528"/>
          </a:xfrm>
        </p:grpSpPr>
        <p:sp>
          <p:nvSpPr>
            <p:cNvPr id="336952"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53"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54"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6955"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36912" name="Line 48"/>
          <p:cNvSpPr>
            <a:spLocks noChangeShapeType="1"/>
          </p:cNvSpPr>
          <p:nvPr/>
        </p:nvSpPr>
        <p:spPr bwMode="auto">
          <a:xfrm flipH="1">
            <a:off x="6781800" y="3136900"/>
            <a:ext cx="461963" cy="6858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13" name="Line 4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14" name="Line 5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15" name="Line 5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6916" name="Group 52"/>
          <p:cNvGrpSpPr>
            <a:grpSpLocks/>
          </p:cNvGrpSpPr>
          <p:nvPr/>
        </p:nvGrpSpPr>
        <p:grpSpPr bwMode="auto">
          <a:xfrm>
            <a:off x="4876800" y="4572000"/>
            <a:ext cx="207963" cy="577850"/>
            <a:chOff x="528" y="3216"/>
            <a:chExt cx="192" cy="384"/>
          </a:xfrm>
        </p:grpSpPr>
        <p:sp>
          <p:nvSpPr>
            <p:cNvPr id="336949"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50"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51"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17" name="Group 56"/>
          <p:cNvGrpSpPr>
            <a:grpSpLocks/>
          </p:cNvGrpSpPr>
          <p:nvPr/>
        </p:nvGrpSpPr>
        <p:grpSpPr bwMode="auto">
          <a:xfrm>
            <a:off x="5181600" y="4572000"/>
            <a:ext cx="207963" cy="577850"/>
            <a:chOff x="528" y="3216"/>
            <a:chExt cx="192" cy="384"/>
          </a:xfrm>
        </p:grpSpPr>
        <p:sp>
          <p:nvSpPr>
            <p:cNvPr id="336946"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47"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48"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18" name="Group 60"/>
          <p:cNvGrpSpPr>
            <a:grpSpLocks/>
          </p:cNvGrpSpPr>
          <p:nvPr/>
        </p:nvGrpSpPr>
        <p:grpSpPr bwMode="auto">
          <a:xfrm>
            <a:off x="6019800" y="5867400"/>
            <a:ext cx="207963" cy="577850"/>
            <a:chOff x="528" y="3216"/>
            <a:chExt cx="192" cy="384"/>
          </a:xfrm>
        </p:grpSpPr>
        <p:sp>
          <p:nvSpPr>
            <p:cNvPr id="336943"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44"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45"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19" name="Group 64"/>
          <p:cNvGrpSpPr>
            <a:grpSpLocks/>
          </p:cNvGrpSpPr>
          <p:nvPr/>
        </p:nvGrpSpPr>
        <p:grpSpPr bwMode="auto">
          <a:xfrm>
            <a:off x="6324600" y="5867400"/>
            <a:ext cx="207963" cy="577850"/>
            <a:chOff x="528" y="3216"/>
            <a:chExt cx="192" cy="384"/>
          </a:xfrm>
        </p:grpSpPr>
        <p:sp>
          <p:nvSpPr>
            <p:cNvPr id="336940"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41"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42"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20" name="Group 68"/>
          <p:cNvGrpSpPr>
            <a:grpSpLocks/>
          </p:cNvGrpSpPr>
          <p:nvPr/>
        </p:nvGrpSpPr>
        <p:grpSpPr bwMode="auto">
          <a:xfrm>
            <a:off x="6858000" y="4572000"/>
            <a:ext cx="207963" cy="577850"/>
            <a:chOff x="528" y="3216"/>
            <a:chExt cx="192" cy="384"/>
          </a:xfrm>
        </p:grpSpPr>
        <p:sp>
          <p:nvSpPr>
            <p:cNvPr id="336937"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8"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9"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21" name="Group 72"/>
          <p:cNvGrpSpPr>
            <a:grpSpLocks/>
          </p:cNvGrpSpPr>
          <p:nvPr/>
        </p:nvGrpSpPr>
        <p:grpSpPr bwMode="auto">
          <a:xfrm>
            <a:off x="7467600" y="5867400"/>
            <a:ext cx="207963" cy="577850"/>
            <a:chOff x="528" y="3216"/>
            <a:chExt cx="192" cy="384"/>
          </a:xfrm>
        </p:grpSpPr>
        <p:sp>
          <p:nvSpPr>
            <p:cNvPr id="336934"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5"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6"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22" name="Group 76"/>
          <p:cNvGrpSpPr>
            <a:grpSpLocks/>
          </p:cNvGrpSpPr>
          <p:nvPr/>
        </p:nvGrpSpPr>
        <p:grpSpPr bwMode="auto">
          <a:xfrm rot="-1040097">
            <a:off x="8229600" y="4495800"/>
            <a:ext cx="207963" cy="577850"/>
            <a:chOff x="528" y="3216"/>
            <a:chExt cx="192" cy="384"/>
          </a:xfrm>
        </p:grpSpPr>
        <p:sp>
          <p:nvSpPr>
            <p:cNvPr id="336931"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2"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3"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23" name="Group 80"/>
          <p:cNvGrpSpPr>
            <a:grpSpLocks/>
          </p:cNvGrpSpPr>
          <p:nvPr/>
        </p:nvGrpSpPr>
        <p:grpSpPr bwMode="auto">
          <a:xfrm>
            <a:off x="7772400" y="5867400"/>
            <a:ext cx="207963" cy="577850"/>
            <a:chOff x="528" y="3216"/>
            <a:chExt cx="192" cy="384"/>
          </a:xfrm>
        </p:grpSpPr>
        <p:sp>
          <p:nvSpPr>
            <p:cNvPr id="336928"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29"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30"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6924" name="Group 84"/>
          <p:cNvGrpSpPr>
            <a:grpSpLocks/>
          </p:cNvGrpSpPr>
          <p:nvPr/>
        </p:nvGrpSpPr>
        <p:grpSpPr bwMode="auto">
          <a:xfrm rot="2272902">
            <a:off x="4114800" y="3124200"/>
            <a:ext cx="174625" cy="638175"/>
            <a:chOff x="528" y="3216"/>
            <a:chExt cx="192" cy="384"/>
          </a:xfrm>
        </p:grpSpPr>
        <p:sp>
          <p:nvSpPr>
            <p:cNvPr id="336925"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26"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927"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5063853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38947" name="Rectangle 3"/>
          <p:cNvSpPr>
            <a:spLocks noGrp="1" noChangeArrowheads="1"/>
          </p:cNvSpPr>
          <p:nvPr>
            <p:ph type="body" sz="half" idx="1"/>
          </p:nvPr>
        </p:nvSpPr>
        <p:spPr>
          <a:xfrm>
            <a:off x="533400" y="1219200"/>
            <a:ext cx="3810000" cy="5181600"/>
          </a:xfrm>
        </p:spPr>
        <p:txBody>
          <a:bodyPr>
            <a:normAutofit fontScale="85000" lnSpcReduction="1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cur^.left_child</a:t>
            </a:r>
            <a:endParaRPr lang="en-US" altLang="en-US" sz="2000" b="1" smtClean="0">
              <a:solidFill>
                <a:srgbClr val="3333FF"/>
              </a:solidFill>
            </a:endParaRPr>
          </a:p>
          <a:p>
            <a:pPr marL="0" indent="0" eaLnBrk="1" hangingPunct="1">
              <a:spcBef>
                <a:spcPct val="0"/>
              </a:spcBef>
              <a:buFontTx/>
              <a:buNone/>
            </a:pPr>
            <a:endParaRPr lang="en-US" altLang="en-US" b="1" smtClean="0">
              <a:solidFill>
                <a:srgbClr val="FF0033"/>
              </a:solidFill>
            </a:endParaRPr>
          </a:p>
          <a:p>
            <a:pPr marL="0" indent="0" eaLnBrk="1" hangingPunct="1">
              <a:spcBef>
                <a:spcPct val="0"/>
              </a:spcBef>
              <a:buFontTx/>
              <a:buNone/>
            </a:pPr>
            <a:r>
              <a:rPr lang="en-US" altLang="en-US" b="1" smtClean="0">
                <a:solidFill>
                  <a:srgbClr val="FF0033"/>
                </a:solidFill>
              </a:rPr>
              <a:t>Move the pointer; now nothing points to the node.</a:t>
            </a:r>
          </a:p>
        </p:txBody>
      </p:sp>
      <p:sp>
        <p:nvSpPr>
          <p:cNvPr id="338948"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38949" name="Group 5"/>
          <p:cNvGrpSpPr>
            <a:grpSpLocks/>
          </p:cNvGrpSpPr>
          <p:nvPr/>
        </p:nvGrpSpPr>
        <p:grpSpPr bwMode="auto">
          <a:xfrm>
            <a:off x="4267200" y="2514600"/>
            <a:ext cx="657225" cy="825500"/>
            <a:chOff x="1920" y="2544"/>
            <a:chExt cx="384" cy="528"/>
          </a:xfrm>
        </p:grpSpPr>
        <p:sp>
          <p:nvSpPr>
            <p:cNvPr id="339031"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32"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33"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34"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38950"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8951" name="Group 11"/>
          <p:cNvGrpSpPr>
            <a:grpSpLocks/>
          </p:cNvGrpSpPr>
          <p:nvPr/>
        </p:nvGrpSpPr>
        <p:grpSpPr bwMode="auto">
          <a:xfrm>
            <a:off x="5715000" y="1219200"/>
            <a:ext cx="657225" cy="825500"/>
            <a:chOff x="1920" y="2544"/>
            <a:chExt cx="384" cy="528"/>
          </a:xfrm>
        </p:grpSpPr>
        <p:sp>
          <p:nvSpPr>
            <p:cNvPr id="339027"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8"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9"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30"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38952"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53"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8954" name="Group 18"/>
          <p:cNvGrpSpPr>
            <a:grpSpLocks/>
          </p:cNvGrpSpPr>
          <p:nvPr/>
        </p:nvGrpSpPr>
        <p:grpSpPr bwMode="auto">
          <a:xfrm>
            <a:off x="7086600" y="2514600"/>
            <a:ext cx="657225" cy="825500"/>
            <a:chOff x="1920" y="2544"/>
            <a:chExt cx="384" cy="528"/>
          </a:xfrm>
        </p:grpSpPr>
        <p:sp>
          <p:nvSpPr>
            <p:cNvPr id="339023"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4"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5"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6"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38955" name="Group 23"/>
          <p:cNvGrpSpPr>
            <a:grpSpLocks/>
          </p:cNvGrpSpPr>
          <p:nvPr/>
        </p:nvGrpSpPr>
        <p:grpSpPr bwMode="auto">
          <a:xfrm>
            <a:off x="6477000" y="3898900"/>
            <a:ext cx="657225" cy="825500"/>
            <a:chOff x="1920" y="2544"/>
            <a:chExt cx="384" cy="528"/>
          </a:xfrm>
        </p:grpSpPr>
        <p:sp>
          <p:nvSpPr>
            <p:cNvPr id="339019" name="Rectangle 24"/>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0" name="Rectangle 25"/>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1" name="Rectangle 26"/>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22" name="Text Box 27"/>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38956" name="Group 28"/>
          <p:cNvGrpSpPr>
            <a:grpSpLocks/>
          </p:cNvGrpSpPr>
          <p:nvPr/>
        </p:nvGrpSpPr>
        <p:grpSpPr bwMode="auto">
          <a:xfrm>
            <a:off x="7772400" y="3898900"/>
            <a:ext cx="657225" cy="825500"/>
            <a:chOff x="1920" y="2544"/>
            <a:chExt cx="384" cy="528"/>
          </a:xfrm>
        </p:grpSpPr>
        <p:sp>
          <p:nvSpPr>
            <p:cNvPr id="339015"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6"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7"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8"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38957" name="Group 33"/>
          <p:cNvGrpSpPr>
            <a:grpSpLocks/>
          </p:cNvGrpSpPr>
          <p:nvPr/>
        </p:nvGrpSpPr>
        <p:grpSpPr bwMode="auto">
          <a:xfrm>
            <a:off x="7391400" y="5194300"/>
            <a:ext cx="657225" cy="825500"/>
            <a:chOff x="1920" y="2544"/>
            <a:chExt cx="384" cy="528"/>
          </a:xfrm>
        </p:grpSpPr>
        <p:sp>
          <p:nvSpPr>
            <p:cNvPr id="339011"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2"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3"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4"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38958" name="Group 38"/>
          <p:cNvGrpSpPr>
            <a:grpSpLocks/>
          </p:cNvGrpSpPr>
          <p:nvPr/>
        </p:nvGrpSpPr>
        <p:grpSpPr bwMode="auto">
          <a:xfrm>
            <a:off x="5943600" y="5194300"/>
            <a:ext cx="657225" cy="825500"/>
            <a:chOff x="1920" y="2544"/>
            <a:chExt cx="384" cy="528"/>
          </a:xfrm>
        </p:grpSpPr>
        <p:sp>
          <p:nvSpPr>
            <p:cNvPr id="339007"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08"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09"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10"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38959" name="Group 43"/>
          <p:cNvGrpSpPr>
            <a:grpSpLocks/>
          </p:cNvGrpSpPr>
          <p:nvPr/>
        </p:nvGrpSpPr>
        <p:grpSpPr bwMode="auto">
          <a:xfrm>
            <a:off x="4800600" y="3898900"/>
            <a:ext cx="657225" cy="825500"/>
            <a:chOff x="1920" y="2544"/>
            <a:chExt cx="384" cy="528"/>
          </a:xfrm>
        </p:grpSpPr>
        <p:sp>
          <p:nvSpPr>
            <p:cNvPr id="339003"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04"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05"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39006"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38960" name="Line 48"/>
          <p:cNvSpPr>
            <a:spLocks noChangeShapeType="1"/>
          </p:cNvSpPr>
          <p:nvPr/>
        </p:nvSpPr>
        <p:spPr bwMode="auto">
          <a:xfrm flipH="1">
            <a:off x="6019800" y="3581400"/>
            <a:ext cx="0" cy="1524000"/>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61" name="Line 4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62" name="Line 5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63" name="Line 5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8964" name="Group 52"/>
          <p:cNvGrpSpPr>
            <a:grpSpLocks/>
          </p:cNvGrpSpPr>
          <p:nvPr/>
        </p:nvGrpSpPr>
        <p:grpSpPr bwMode="auto">
          <a:xfrm>
            <a:off x="4876800" y="4572000"/>
            <a:ext cx="207963" cy="577850"/>
            <a:chOff x="528" y="3216"/>
            <a:chExt cx="192" cy="384"/>
          </a:xfrm>
        </p:grpSpPr>
        <p:sp>
          <p:nvSpPr>
            <p:cNvPr id="339000"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9001"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9002"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65" name="Group 56"/>
          <p:cNvGrpSpPr>
            <a:grpSpLocks/>
          </p:cNvGrpSpPr>
          <p:nvPr/>
        </p:nvGrpSpPr>
        <p:grpSpPr bwMode="auto">
          <a:xfrm>
            <a:off x="5181600" y="4572000"/>
            <a:ext cx="207963" cy="577850"/>
            <a:chOff x="528" y="3216"/>
            <a:chExt cx="192" cy="384"/>
          </a:xfrm>
        </p:grpSpPr>
        <p:sp>
          <p:nvSpPr>
            <p:cNvPr id="338997"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8"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9"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66" name="Group 60"/>
          <p:cNvGrpSpPr>
            <a:grpSpLocks/>
          </p:cNvGrpSpPr>
          <p:nvPr/>
        </p:nvGrpSpPr>
        <p:grpSpPr bwMode="auto">
          <a:xfrm>
            <a:off x="6019800" y="5867400"/>
            <a:ext cx="207963" cy="577850"/>
            <a:chOff x="528" y="3216"/>
            <a:chExt cx="192" cy="384"/>
          </a:xfrm>
        </p:grpSpPr>
        <p:sp>
          <p:nvSpPr>
            <p:cNvPr id="338994"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5"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6"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67" name="Group 64"/>
          <p:cNvGrpSpPr>
            <a:grpSpLocks/>
          </p:cNvGrpSpPr>
          <p:nvPr/>
        </p:nvGrpSpPr>
        <p:grpSpPr bwMode="auto">
          <a:xfrm>
            <a:off x="6324600" y="5867400"/>
            <a:ext cx="207963" cy="577850"/>
            <a:chOff x="528" y="3216"/>
            <a:chExt cx="192" cy="384"/>
          </a:xfrm>
        </p:grpSpPr>
        <p:sp>
          <p:nvSpPr>
            <p:cNvPr id="338991"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2"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3"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68" name="Group 68"/>
          <p:cNvGrpSpPr>
            <a:grpSpLocks/>
          </p:cNvGrpSpPr>
          <p:nvPr/>
        </p:nvGrpSpPr>
        <p:grpSpPr bwMode="auto">
          <a:xfrm>
            <a:off x="6858000" y="4572000"/>
            <a:ext cx="207963" cy="577850"/>
            <a:chOff x="528" y="3216"/>
            <a:chExt cx="192" cy="384"/>
          </a:xfrm>
        </p:grpSpPr>
        <p:sp>
          <p:nvSpPr>
            <p:cNvPr id="338988"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9"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90"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69" name="Group 72"/>
          <p:cNvGrpSpPr>
            <a:grpSpLocks/>
          </p:cNvGrpSpPr>
          <p:nvPr/>
        </p:nvGrpSpPr>
        <p:grpSpPr bwMode="auto">
          <a:xfrm>
            <a:off x="7467600" y="5867400"/>
            <a:ext cx="207963" cy="577850"/>
            <a:chOff x="528" y="3216"/>
            <a:chExt cx="192" cy="384"/>
          </a:xfrm>
        </p:grpSpPr>
        <p:sp>
          <p:nvSpPr>
            <p:cNvPr id="338985"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6"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7"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70" name="Group 76"/>
          <p:cNvGrpSpPr>
            <a:grpSpLocks/>
          </p:cNvGrpSpPr>
          <p:nvPr/>
        </p:nvGrpSpPr>
        <p:grpSpPr bwMode="auto">
          <a:xfrm rot="-1040097">
            <a:off x="8229600" y="4495800"/>
            <a:ext cx="207963" cy="577850"/>
            <a:chOff x="528" y="3216"/>
            <a:chExt cx="192" cy="384"/>
          </a:xfrm>
        </p:grpSpPr>
        <p:sp>
          <p:nvSpPr>
            <p:cNvPr id="338982"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3"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4"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71" name="Group 80"/>
          <p:cNvGrpSpPr>
            <a:grpSpLocks/>
          </p:cNvGrpSpPr>
          <p:nvPr/>
        </p:nvGrpSpPr>
        <p:grpSpPr bwMode="auto">
          <a:xfrm>
            <a:off x="7772400" y="5867400"/>
            <a:ext cx="207963" cy="577850"/>
            <a:chOff x="528" y="3216"/>
            <a:chExt cx="192" cy="384"/>
          </a:xfrm>
        </p:grpSpPr>
        <p:sp>
          <p:nvSpPr>
            <p:cNvPr id="338979"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0"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81"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38972" name="Group 84"/>
          <p:cNvGrpSpPr>
            <a:grpSpLocks/>
          </p:cNvGrpSpPr>
          <p:nvPr/>
        </p:nvGrpSpPr>
        <p:grpSpPr bwMode="auto">
          <a:xfrm rot="2272902">
            <a:off x="4114800" y="3124200"/>
            <a:ext cx="174625" cy="638175"/>
            <a:chOff x="528" y="3216"/>
            <a:chExt cx="192" cy="384"/>
          </a:xfrm>
        </p:grpSpPr>
        <p:sp>
          <p:nvSpPr>
            <p:cNvPr id="338976"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77"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978"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8973" name="Line 88"/>
          <p:cNvSpPr>
            <a:spLocks noChangeShapeType="1"/>
          </p:cNvSpPr>
          <p:nvPr/>
        </p:nvSpPr>
        <p:spPr bwMode="auto">
          <a:xfrm flipV="1">
            <a:off x="6019800" y="3200400"/>
            <a:ext cx="1219200" cy="381000"/>
          </a:xfrm>
          <a:prstGeom prst="line">
            <a:avLst/>
          </a:prstGeom>
          <a:noFill/>
          <a:ln w="381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974" name="Line 89"/>
          <p:cNvSpPr>
            <a:spLocks noChangeShapeType="1"/>
          </p:cNvSpPr>
          <p:nvPr/>
        </p:nvSpPr>
        <p:spPr bwMode="auto">
          <a:xfrm flipH="1">
            <a:off x="6248400" y="3733800"/>
            <a:ext cx="1143000" cy="1143000"/>
          </a:xfrm>
          <a:prstGeom prst="line">
            <a:avLst/>
          </a:prstGeom>
          <a:noFill/>
          <a:ln w="762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975" name="Line 90"/>
          <p:cNvSpPr>
            <a:spLocks noChangeShapeType="1"/>
          </p:cNvSpPr>
          <p:nvPr/>
        </p:nvSpPr>
        <p:spPr bwMode="auto">
          <a:xfrm>
            <a:off x="6324600" y="3733800"/>
            <a:ext cx="1143000" cy="1143000"/>
          </a:xfrm>
          <a:prstGeom prst="line">
            <a:avLst/>
          </a:prstGeom>
          <a:noFill/>
          <a:ln w="76200">
            <a:solidFill>
              <a:srgbClr val="00CC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29171694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One Child</a:t>
            </a:r>
          </a:p>
        </p:txBody>
      </p:sp>
      <p:sp>
        <p:nvSpPr>
          <p:cNvPr id="340995" name="Rectangle 3"/>
          <p:cNvSpPr>
            <a:spLocks noGrp="1" noChangeArrowheads="1"/>
          </p:cNvSpPr>
          <p:nvPr>
            <p:ph type="body" sz="half" idx="1"/>
          </p:nvPr>
        </p:nvSpPr>
        <p:spPr>
          <a:xfrm>
            <a:off x="533400" y="1219200"/>
            <a:ext cx="3810000" cy="5181600"/>
          </a:xfrm>
        </p:spPr>
        <p:txBody>
          <a:bodyPr>
            <a:normAutofit fontScale="92500" lnSpcReduction="20000"/>
          </a:bodyPr>
          <a:lstStyle/>
          <a:p>
            <a:pPr marL="0" indent="0" eaLnBrk="1" hangingPunct="1">
              <a:spcBef>
                <a:spcPct val="0"/>
              </a:spcBef>
              <a:buFontTx/>
              <a:buNone/>
            </a:pPr>
            <a:r>
              <a:rPr lang="en-US" altLang="en-US" b="1" smtClean="0"/>
              <a:t>Use an “in/out” pointer.</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Determine if it has a left or a right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b="1" smtClean="0"/>
              <a:t>Point the current </a:t>
            </a:r>
            <a:br>
              <a:rPr lang="en-US" altLang="en-US" b="1" smtClean="0"/>
            </a:br>
            <a:r>
              <a:rPr lang="en-US" altLang="en-US" b="1" smtClean="0"/>
              <a:t>pointer to the appropriate child:</a:t>
            </a:r>
          </a:p>
          <a:p>
            <a:pPr marL="0" indent="0" eaLnBrk="1" hangingPunct="1">
              <a:spcBef>
                <a:spcPct val="0"/>
              </a:spcBef>
              <a:buFontTx/>
              <a:buNone/>
            </a:pPr>
            <a:endParaRPr lang="en-US" altLang="en-US" b="1" smtClean="0"/>
          </a:p>
          <a:p>
            <a:pPr marL="0" indent="0" eaLnBrk="1" hangingPunct="1">
              <a:spcBef>
                <a:spcPct val="0"/>
              </a:spcBef>
              <a:buFontTx/>
              <a:buNone/>
            </a:pPr>
            <a:r>
              <a:rPr lang="en-US" altLang="en-US" sz="2000" b="1" smtClean="0">
                <a:solidFill>
                  <a:srgbClr val="3333FF"/>
                </a:solidFill>
                <a:latin typeface="Courier New" panose="02070309020205020404" pitchFamily="49" charset="0"/>
              </a:rPr>
              <a:t>cur &lt;- cur^.left_child</a:t>
            </a:r>
            <a:endParaRPr lang="en-US" altLang="en-US" sz="2000" b="1" smtClean="0">
              <a:solidFill>
                <a:srgbClr val="3333FF"/>
              </a:solidFill>
            </a:endParaRPr>
          </a:p>
          <a:p>
            <a:pPr marL="0" indent="0" eaLnBrk="1" hangingPunct="1">
              <a:spcBef>
                <a:spcPct val="0"/>
              </a:spcBef>
              <a:buFontTx/>
              <a:buNone/>
            </a:pPr>
            <a:endParaRPr lang="en-US" altLang="en-US" b="1" smtClean="0">
              <a:solidFill>
                <a:srgbClr val="FF0033"/>
              </a:solidFill>
            </a:endParaRPr>
          </a:p>
          <a:p>
            <a:pPr marL="0" indent="0" eaLnBrk="1" hangingPunct="1">
              <a:spcBef>
                <a:spcPct val="0"/>
              </a:spcBef>
              <a:buFontTx/>
              <a:buNone/>
            </a:pPr>
            <a:r>
              <a:rPr lang="en-US" altLang="en-US" b="1" smtClean="0">
                <a:solidFill>
                  <a:srgbClr val="FF0033"/>
                </a:solidFill>
              </a:rPr>
              <a:t>The resulting tree.</a:t>
            </a:r>
          </a:p>
        </p:txBody>
      </p:sp>
      <p:sp>
        <p:nvSpPr>
          <p:cNvPr id="340996"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40997" name="Group 5"/>
          <p:cNvGrpSpPr>
            <a:grpSpLocks/>
          </p:cNvGrpSpPr>
          <p:nvPr/>
        </p:nvGrpSpPr>
        <p:grpSpPr bwMode="auto">
          <a:xfrm>
            <a:off x="4267200" y="2514600"/>
            <a:ext cx="657225" cy="825500"/>
            <a:chOff x="1920" y="2544"/>
            <a:chExt cx="384" cy="528"/>
          </a:xfrm>
        </p:grpSpPr>
        <p:sp>
          <p:nvSpPr>
            <p:cNvPr id="341066"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7"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8"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9"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40998"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0999" name="Group 11"/>
          <p:cNvGrpSpPr>
            <a:grpSpLocks/>
          </p:cNvGrpSpPr>
          <p:nvPr/>
        </p:nvGrpSpPr>
        <p:grpSpPr bwMode="auto">
          <a:xfrm>
            <a:off x="5715000" y="1219200"/>
            <a:ext cx="657225" cy="825500"/>
            <a:chOff x="1920" y="2544"/>
            <a:chExt cx="384" cy="528"/>
          </a:xfrm>
        </p:grpSpPr>
        <p:sp>
          <p:nvSpPr>
            <p:cNvPr id="341062" name="Rectangle 1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3" name="Rectangle 1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4" name="Rectangle 1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5" name="Text Box 1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41000"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01"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1002" name="Group 18"/>
          <p:cNvGrpSpPr>
            <a:grpSpLocks/>
          </p:cNvGrpSpPr>
          <p:nvPr/>
        </p:nvGrpSpPr>
        <p:grpSpPr bwMode="auto">
          <a:xfrm>
            <a:off x="7086600" y="2514600"/>
            <a:ext cx="657225" cy="825500"/>
            <a:chOff x="1920" y="2544"/>
            <a:chExt cx="384" cy="528"/>
          </a:xfrm>
        </p:grpSpPr>
        <p:sp>
          <p:nvSpPr>
            <p:cNvPr id="341058"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9"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0"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61"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41003" name="Group 23"/>
          <p:cNvGrpSpPr>
            <a:grpSpLocks/>
          </p:cNvGrpSpPr>
          <p:nvPr/>
        </p:nvGrpSpPr>
        <p:grpSpPr bwMode="auto">
          <a:xfrm>
            <a:off x="7772400" y="3898900"/>
            <a:ext cx="657225" cy="825500"/>
            <a:chOff x="1920" y="2544"/>
            <a:chExt cx="384" cy="528"/>
          </a:xfrm>
        </p:grpSpPr>
        <p:sp>
          <p:nvSpPr>
            <p:cNvPr id="341054" name="Rectangle 2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5" name="Rectangle 2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6" name="Rectangle 2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7" name="Text Box 2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41004" name="Group 28"/>
          <p:cNvGrpSpPr>
            <a:grpSpLocks/>
          </p:cNvGrpSpPr>
          <p:nvPr/>
        </p:nvGrpSpPr>
        <p:grpSpPr bwMode="auto">
          <a:xfrm>
            <a:off x="7391400" y="5194300"/>
            <a:ext cx="657225" cy="825500"/>
            <a:chOff x="1920" y="2544"/>
            <a:chExt cx="384" cy="528"/>
          </a:xfrm>
        </p:grpSpPr>
        <p:sp>
          <p:nvSpPr>
            <p:cNvPr id="341050"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1"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2"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53"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41005" name="Group 33"/>
          <p:cNvGrpSpPr>
            <a:grpSpLocks/>
          </p:cNvGrpSpPr>
          <p:nvPr/>
        </p:nvGrpSpPr>
        <p:grpSpPr bwMode="auto">
          <a:xfrm>
            <a:off x="6477000" y="3886200"/>
            <a:ext cx="657225" cy="825500"/>
            <a:chOff x="1920" y="2544"/>
            <a:chExt cx="384" cy="528"/>
          </a:xfrm>
        </p:grpSpPr>
        <p:sp>
          <p:nvSpPr>
            <p:cNvPr id="341046"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47"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48"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49"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41006" name="Group 38"/>
          <p:cNvGrpSpPr>
            <a:grpSpLocks/>
          </p:cNvGrpSpPr>
          <p:nvPr/>
        </p:nvGrpSpPr>
        <p:grpSpPr bwMode="auto">
          <a:xfrm>
            <a:off x="4800600" y="3898900"/>
            <a:ext cx="657225" cy="825500"/>
            <a:chOff x="1920" y="2544"/>
            <a:chExt cx="384" cy="528"/>
          </a:xfrm>
        </p:grpSpPr>
        <p:sp>
          <p:nvSpPr>
            <p:cNvPr id="341042"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43"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44"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1045"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41007" name="Line 43"/>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08" name="Line 44"/>
          <p:cNvSpPr>
            <a:spLocks noChangeShapeType="1"/>
          </p:cNvSpPr>
          <p:nvPr/>
        </p:nvSpPr>
        <p:spPr bwMode="auto">
          <a:xfrm flipH="1">
            <a:off x="6877050" y="3152775"/>
            <a:ext cx="381000" cy="6858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09" name="Line 45"/>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1010" name="Group 46"/>
          <p:cNvGrpSpPr>
            <a:grpSpLocks/>
          </p:cNvGrpSpPr>
          <p:nvPr/>
        </p:nvGrpSpPr>
        <p:grpSpPr bwMode="auto">
          <a:xfrm>
            <a:off x="4876800" y="4572000"/>
            <a:ext cx="207963" cy="577850"/>
            <a:chOff x="528" y="3216"/>
            <a:chExt cx="192" cy="384"/>
          </a:xfrm>
        </p:grpSpPr>
        <p:sp>
          <p:nvSpPr>
            <p:cNvPr id="341039" name="Line 4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40" name="Line 4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41" name="Line 4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1" name="Group 50"/>
          <p:cNvGrpSpPr>
            <a:grpSpLocks/>
          </p:cNvGrpSpPr>
          <p:nvPr/>
        </p:nvGrpSpPr>
        <p:grpSpPr bwMode="auto">
          <a:xfrm>
            <a:off x="5181600" y="4572000"/>
            <a:ext cx="207963" cy="577850"/>
            <a:chOff x="528" y="3216"/>
            <a:chExt cx="192" cy="384"/>
          </a:xfrm>
        </p:grpSpPr>
        <p:sp>
          <p:nvSpPr>
            <p:cNvPr id="341036" name="Line 5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37" name="Line 5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38" name="Line 5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2" name="Group 54"/>
          <p:cNvGrpSpPr>
            <a:grpSpLocks/>
          </p:cNvGrpSpPr>
          <p:nvPr/>
        </p:nvGrpSpPr>
        <p:grpSpPr bwMode="auto">
          <a:xfrm>
            <a:off x="6553200" y="4559300"/>
            <a:ext cx="207963" cy="577850"/>
            <a:chOff x="528" y="3216"/>
            <a:chExt cx="192" cy="384"/>
          </a:xfrm>
        </p:grpSpPr>
        <p:sp>
          <p:nvSpPr>
            <p:cNvPr id="341033" name="Line 5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34" name="Line 5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35" name="Line 5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3" name="Group 58"/>
          <p:cNvGrpSpPr>
            <a:grpSpLocks/>
          </p:cNvGrpSpPr>
          <p:nvPr/>
        </p:nvGrpSpPr>
        <p:grpSpPr bwMode="auto">
          <a:xfrm>
            <a:off x="6858000" y="4559300"/>
            <a:ext cx="207963" cy="577850"/>
            <a:chOff x="528" y="3216"/>
            <a:chExt cx="192" cy="384"/>
          </a:xfrm>
        </p:grpSpPr>
        <p:sp>
          <p:nvSpPr>
            <p:cNvPr id="341030" name="Line 5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31" name="Line 6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32" name="Line 6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4" name="Group 62"/>
          <p:cNvGrpSpPr>
            <a:grpSpLocks/>
          </p:cNvGrpSpPr>
          <p:nvPr/>
        </p:nvGrpSpPr>
        <p:grpSpPr bwMode="auto">
          <a:xfrm>
            <a:off x="7467600" y="5867400"/>
            <a:ext cx="207963" cy="577850"/>
            <a:chOff x="528" y="3216"/>
            <a:chExt cx="192" cy="384"/>
          </a:xfrm>
        </p:grpSpPr>
        <p:sp>
          <p:nvSpPr>
            <p:cNvPr id="341027" name="Line 6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8" name="Line 6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9" name="Line 6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5" name="Group 66"/>
          <p:cNvGrpSpPr>
            <a:grpSpLocks/>
          </p:cNvGrpSpPr>
          <p:nvPr/>
        </p:nvGrpSpPr>
        <p:grpSpPr bwMode="auto">
          <a:xfrm rot="-1040097">
            <a:off x="8229600" y="4495800"/>
            <a:ext cx="207963" cy="577850"/>
            <a:chOff x="528" y="3216"/>
            <a:chExt cx="192" cy="384"/>
          </a:xfrm>
        </p:grpSpPr>
        <p:sp>
          <p:nvSpPr>
            <p:cNvPr id="341024" name="Line 6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5" name="Line 6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6" name="Line 6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6" name="Group 70"/>
          <p:cNvGrpSpPr>
            <a:grpSpLocks/>
          </p:cNvGrpSpPr>
          <p:nvPr/>
        </p:nvGrpSpPr>
        <p:grpSpPr bwMode="auto">
          <a:xfrm>
            <a:off x="7772400" y="5867400"/>
            <a:ext cx="207963" cy="577850"/>
            <a:chOff x="528" y="3216"/>
            <a:chExt cx="192" cy="384"/>
          </a:xfrm>
        </p:grpSpPr>
        <p:sp>
          <p:nvSpPr>
            <p:cNvPr id="341021" name="Line 7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2" name="Line 7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3" name="Line 7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1017" name="Group 74"/>
          <p:cNvGrpSpPr>
            <a:grpSpLocks/>
          </p:cNvGrpSpPr>
          <p:nvPr/>
        </p:nvGrpSpPr>
        <p:grpSpPr bwMode="auto">
          <a:xfrm rot="2272902">
            <a:off x="4114800" y="3124200"/>
            <a:ext cx="174625" cy="638175"/>
            <a:chOff x="528" y="3216"/>
            <a:chExt cx="192" cy="384"/>
          </a:xfrm>
        </p:grpSpPr>
        <p:sp>
          <p:nvSpPr>
            <p:cNvPr id="341018" name="Line 7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19" name="Line 7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020" name="Line 7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78650288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43043" name="Rectangle 3"/>
          <p:cNvSpPr>
            <a:spLocks noGrp="1" noChangeArrowheads="1"/>
          </p:cNvSpPr>
          <p:nvPr>
            <p:ph type="body" idx="1"/>
          </p:nvPr>
        </p:nvSpPr>
        <p:spPr>
          <a:xfrm>
            <a:off x="381000" y="1752600"/>
            <a:ext cx="4191000" cy="4495800"/>
          </a:xfrm>
        </p:spPr>
        <p:txBody>
          <a:bodyPr>
            <a:normAutofit fontScale="85000" lnSpcReduction="10000"/>
          </a:bodyPr>
          <a:lstStyle/>
          <a:p>
            <a:pPr marL="0" indent="0" eaLnBrk="1" hangingPunct="1">
              <a:spcBef>
                <a:spcPct val="0"/>
              </a:spcBef>
              <a:buFontTx/>
              <a:buNone/>
            </a:pPr>
            <a:r>
              <a:rPr lang="en-US" altLang="en-US" b="1" smtClean="0">
                <a:solidFill>
                  <a:srgbClr val="3333FF"/>
                </a:solidFill>
              </a:rPr>
              <a:t>Copy</a:t>
            </a:r>
            <a:r>
              <a:rPr lang="en-US" altLang="en-US" b="1" smtClean="0"/>
              <a:t> a replacement</a:t>
            </a:r>
            <a:br>
              <a:rPr lang="en-US" altLang="en-US" b="1" smtClean="0"/>
            </a:br>
            <a:r>
              <a:rPr lang="en-US" altLang="en-US" b="1" smtClean="0"/>
              <a:t>value from a descendant</a:t>
            </a:r>
            <a:br>
              <a:rPr lang="en-US" altLang="en-US" b="1" smtClean="0"/>
            </a:br>
            <a:r>
              <a:rPr lang="en-US" altLang="en-US" b="1" smtClean="0"/>
              <a:t>node.</a:t>
            </a:r>
          </a:p>
          <a:p>
            <a:pPr marL="0" indent="0" eaLnBrk="1" hangingPunct="1">
              <a:spcBef>
                <a:spcPct val="0"/>
              </a:spcBef>
              <a:buFontTx/>
              <a:buNone/>
            </a:pPr>
            <a:r>
              <a:rPr lang="en-US" altLang="en-US" b="1" smtClean="0"/>
              <a:t>  - Largest from left</a:t>
            </a:r>
          </a:p>
          <a:p>
            <a:pPr marL="0" indent="0" eaLnBrk="1" hangingPunct="1">
              <a:spcBef>
                <a:spcPct val="0"/>
              </a:spcBef>
              <a:buFontTx/>
              <a:buNone/>
            </a:pPr>
            <a:r>
              <a:rPr lang="en-US" altLang="en-US" b="1" smtClean="0"/>
              <a:t>  - Smallest from right</a:t>
            </a:r>
            <a:br>
              <a:rPr lang="en-US" altLang="en-US" b="1" smtClean="0"/>
            </a:br>
            <a:endParaRPr lang="en-US" altLang="en-US" b="1" smtClean="0"/>
          </a:p>
          <a:p>
            <a:pPr marL="0" indent="0" eaLnBrk="1" hangingPunct="1">
              <a:spcBef>
                <a:spcPct val="0"/>
              </a:spcBef>
              <a:buFontTx/>
              <a:buNone/>
            </a:pPr>
            <a:r>
              <a:rPr lang="en-US" altLang="en-US" b="1" smtClean="0"/>
              <a:t>Then </a:t>
            </a:r>
            <a:r>
              <a:rPr lang="en-US" altLang="en-US" b="1" smtClean="0">
                <a:solidFill>
                  <a:srgbClr val="3333FF"/>
                </a:solidFill>
              </a:rPr>
              <a:t>delete that descendant</a:t>
            </a:r>
            <a:r>
              <a:rPr lang="en-US" altLang="en-US" b="1" smtClean="0"/>
              <a:t> node to remove the duplicate value.</a:t>
            </a:r>
          </a:p>
          <a:p>
            <a:pPr marL="0" indent="0" eaLnBrk="1" hangingPunct="1">
              <a:spcBef>
                <a:spcPct val="0"/>
              </a:spcBef>
              <a:buFontTx/>
              <a:buNone/>
            </a:pPr>
            <a:r>
              <a:rPr lang="en-US" altLang="en-US" b="1" smtClean="0"/>
              <a:t>  - We know this will be an</a:t>
            </a:r>
            <a:br>
              <a:rPr lang="en-US" altLang="en-US" b="1" smtClean="0"/>
            </a:br>
            <a:r>
              <a:rPr lang="en-US" altLang="en-US" b="1" smtClean="0"/>
              <a:t>    </a:t>
            </a:r>
            <a:r>
              <a:rPr lang="en-US" altLang="en-US" b="1" smtClean="0">
                <a:solidFill>
                  <a:srgbClr val="3333FF"/>
                </a:solidFill>
              </a:rPr>
              <a:t>easier case</a:t>
            </a:r>
            <a:r>
              <a:rPr lang="en-US" altLang="en-US" b="1" smtClean="0"/>
              <a:t>.</a:t>
            </a:r>
          </a:p>
        </p:txBody>
      </p:sp>
      <p:sp>
        <p:nvSpPr>
          <p:cNvPr id="343044" name="Rectangle 4"/>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43045" name="Group 5"/>
          <p:cNvGrpSpPr>
            <a:grpSpLocks/>
          </p:cNvGrpSpPr>
          <p:nvPr/>
        </p:nvGrpSpPr>
        <p:grpSpPr bwMode="auto">
          <a:xfrm>
            <a:off x="4267200" y="2514600"/>
            <a:ext cx="657225" cy="825500"/>
            <a:chOff x="1920" y="2544"/>
            <a:chExt cx="384" cy="528"/>
          </a:xfrm>
        </p:grpSpPr>
        <p:sp>
          <p:nvSpPr>
            <p:cNvPr id="343124" name="Rectangle 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25" name="Rectangle 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26" name="Rectangle 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27" name="Text Box 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43046" name="Line 10"/>
          <p:cNvSpPr>
            <a:spLocks noChangeShapeType="1"/>
          </p:cNvSpPr>
          <p:nvPr/>
        </p:nvSpPr>
        <p:spPr bwMode="auto">
          <a:xfrm>
            <a:off x="4772025" y="31432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3047" name="Group 11"/>
          <p:cNvGrpSpPr>
            <a:grpSpLocks/>
          </p:cNvGrpSpPr>
          <p:nvPr/>
        </p:nvGrpSpPr>
        <p:grpSpPr bwMode="auto">
          <a:xfrm>
            <a:off x="5715000" y="1219200"/>
            <a:ext cx="657225" cy="825500"/>
            <a:chOff x="1920" y="2544"/>
            <a:chExt cx="384" cy="528"/>
          </a:xfrm>
        </p:grpSpPr>
        <p:sp>
          <p:nvSpPr>
            <p:cNvPr id="343120" name="Rectangle 12"/>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21" name="Rectangle 13"/>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22" name="Rectangle 14"/>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23" name="Text Box 15"/>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43048" name="Line 16"/>
          <p:cNvSpPr>
            <a:spLocks noChangeShapeType="1"/>
          </p:cNvSpPr>
          <p:nvPr/>
        </p:nvSpPr>
        <p:spPr bwMode="auto">
          <a:xfrm flipH="1">
            <a:off x="4648200" y="18288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49" name="Line 17"/>
          <p:cNvSpPr>
            <a:spLocks noChangeShapeType="1"/>
          </p:cNvSpPr>
          <p:nvPr/>
        </p:nvSpPr>
        <p:spPr bwMode="auto">
          <a:xfrm>
            <a:off x="6172200" y="18288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3050" name="Group 18"/>
          <p:cNvGrpSpPr>
            <a:grpSpLocks/>
          </p:cNvGrpSpPr>
          <p:nvPr/>
        </p:nvGrpSpPr>
        <p:grpSpPr bwMode="auto">
          <a:xfrm>
            <a:off x="7086600" y="2514600"/>
            <a:ext cx="657225" cy="825500"/>
            <a:chOff x="1920" y="2544"/>
            <a:chExt cx="384" cy="528"/>
          </a:xfrm>
        </p:grpSpPr>
        <p:sp>
          <p:nvSpPr>
            <p:cNvPr id="343116" name="Rectangle 19"/>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7" name="Rectangle 20"/>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8" name="Rectangle 21"/>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9" name="Text Box 22"/>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43051" name="Group 23"/>
          <p:cNvGrpSpPr>
            <a:grpSpLocks/>
          </p:cNvGrpSpPr>
          <p:nvPr/>
        </p:nvGrpSpPr>
        <p:grpSpPr bwMode="auto">
          <a:xfrm>
            <a:off x="6477000" y="3898900"/>
            <a:ext cx="657225" cy="825500"/>
            <a:chOff x="1920" y="2544"/>
            <a:chExt cx="384" cy="528"/>
          </a:xfrm>
        </p:grpSpPr>
        <p:sp>
          <p:nvSpPr>
            <p:cNvPr id="343112" name="Rectangle 2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3" name="Rectangle 2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4" name="Rectangle 2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5" name="Text Box 2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43052" name="Group 28"/>
          <p:cNvGrpSpPr>
            <a:grpSpLocks/>
          </p:cNvGrpSpPr>
          <p:nvPr/>
        </p:nvGrpSpPr>
        <p:grpSpPr bwMode="auto">
          <a:xfrm>
            <a:off x="7772400" y="3898900"/>
            <a:ext cx="657225" cy="825500"/>
            <a:chOff x="1920" y="2544"/>
            <a:chExt cx="384" cy="528"/>
          </a:xfrm>
        </p:grpSpPr>
        <p:sp>
          <p:nvSpPr>
            <p:cNvPr id="343108" name="Rectangle 2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9" name="Rectangle 3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0" name="Rectangle 3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11" name="Text Box 3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43053" name="Group 33"/>
          <p:cNvGrpSpPr>
            <a:grpSpLocks/>
          </p:cNvGrpSpPr>
          <p:nvPr/>
        </p:nvGrpSpPr>
        <p:grpSpPr bwMode="auto">
          <a:xfrm>
            <a:off x="7391400" y="5194300"/>
            <a:ext cx="657225" cy="825500"/>
            <a:chOff x="1920" y="2544"/>
            <a:chExt cx="384" cy="528"/>
          </a:xfrm>
        </p:grpSpPr>
        <p:sp>
          <p:nvSpPr>
            <p:cNvPr id="343104" name="Rectangle 3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5" name="Rectangle 3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6" name="Rectangle 3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7" name="Text Box 3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43054" name="Group 38"/>
          <p:cNvGrpSpPr>
            <a:grpSpLocks/>
          </p:cNvGrpSpPr>
          <p:nvPr/>
        </p:nvGrpSpPr>
        <p:grpSpPr bwMode="auto">
          <a:xfrm>
            <a:off x="5943600" y="5194300"/>
            <a:ext cx="657225" cy="825500"/>
            <a:chOff x="1920" y="2544"/>
            <a:chExt cx="384" cy="528"/>
          </a:xfrm>
        </p:grpSpPr>
        <p:sp>
          <p:nvSpPr>
            <p:cNvPr id="343100" name="Rectangle 3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1" name="Rectangle 4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2" name="Rectangle 4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103" name="Text Box 4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43055" name="Group 43"/>
          <p:cNvGrpSpPr>
            <a:grpSpLocks/>
          </p:cNvGrpSpPr>
          <p:nvPr/>
        </p:nvGrpSpPr>
        <p:grpSpPr bwMode="auto">
          <a:xfrm>
            <a:off x="4800600" y="3898900"/>
            <a:ext cx="657225" cy="825500"/>
            <a:chOff x="1920" y="2544"/>
            <a:chExt cx="384" cy="528"/>
          </a:xfrm>
        </p:grpSpPr>
        <p:sp>
          <p:nvSpPr>
            <p:cNvPr id="343096" name="Rectangle 44"/>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097" name="Rectangle 45"/>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098" name="Rectangle 46"/>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3099" name="Text Box 47"/>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43056" name="Line 48"/>
          <p:cNvSpPr>
            <a:spLocks noChangeShapeType="1"/>
          </p:cNvSpPr>
          <p:nvPr/>
        </p:nvSpPr>
        <p:spPr bwMode="auto">
          <a:xfrm flipH="1">
            <a:off x="6781800" y="31369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57" name="Line 49"/>
          <p:cNvSpPr>
            <a:spLocks noChangeShapeType="1"/>
          </p:cNvSpPr>
          <p:nvPr/>
        </p:nvSpPr>
        <p:spPr bwMode="auto">
          <a:xfrm>
            <a:off x="7586663" y="31369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58" name="Line 50"/>
          <p:cNvSpPr>
            <a:spLocks noChangeShapeType="1"/>
          </p:cNvSpPr>
          <p:nvPr/>
        </p:nvSpPr>
        <p:spPr bwMode="auto">
          <a:xfrm flipH="1">
            <a:off x="6324600" y="45085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59" name="Line 51"/>
          <p:cNvSpPr>
            <a:spLocks noChangeShapeType="1"/>
          </p:cNvSpPr>
          <p:nvPr/>
        </p:nvSpPr>
        <p:spPr bwMode="auto">
          <a:xfrm flipH="1">
            <a:off x="7620000" y="45275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3060" name="Group 52"/>
          <p:cNvGrpSpPr>
            <a:grpSpLocks/>
          </p:cNvGrpSpPr>
          <p:nvPr/>
        </p:nvGrpSpPr>
        <p:grpSpPr bwMode="auto">
          <a:xfrm>
            <a:off x="4876800" y="4572000"/>
            <a:ext cx="207963" cy="577850"/>
            <a:chOff x="528" y="3216"/>
            <a:chExt cx="192" cy="384"/>
          </a:xfrm>
        </p:grpSpPr>
        <p:sp>
          <p:nvSpPr>
            <p:cNvPr id="343093"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4"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5"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1" name="Group 56"/>
          <p:cNvGrpSpPr>
            <a:grpSpLocks/>
          </p:cNvGrpSpPr>
          <p:nvPr/>
        </p:nvGrpSpPr>
        <p:grpSpPr bwMode="auto">
          <a:xfrm>
            <a:off x="5181600" y="4572000"/>
            <a:ext cx="207963" cy="577850"/>
            <a:chOff x="528" y="3216"/>
            <a:chExt cx="192" cy="384"/>
          </a:xfrm>
        </p:grpSpPr>
        <p:sp>
          <p:nvSpPr>
            <p:cNvPr id="343090"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1"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92"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2" name="Group 60"/>
          <p:cNvGrpSpPr>
            <a:grpSpLocks/>
          </p:cNvGrpSpPr>
          <p:nvPr/>
        </p:nvGrpSpPr>
        <p:grpSpPr bwMode="auto">
          <a:xfrm>
            <a:off x="6019800" y="5867400"/>
            <a:ext cx="207963" cy="577850"/>
            <a:chOff x="528" y="3216"/>
            <a:chExt cx="192" cy="384"/>
          </a:xfrm>
        </p:grpSpPr>
        <p:sp>
          <p:nvSpPr>
            <p:cNvPr id="343087"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8"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9"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3" name="Group 64"/>
          <p:cNvGrpSpPr>
            <a:grpSpLocks/>
          </p:cNvGrpSpPr>
          <p:nvPr/>
        </p:nvGrpSpPr>
        <p:grpSpPr bwMode="auto">
          <a:xfrm>
            <a:off x="6324600" y="5867400"/>
            <a:ext cx="207963" cy="577850"/>
            <a:chOff x="528" y="3216"/>
            <a:chExt cx="192" cy="384"/>
          </a:xfrm>
        </p:grpSpPr>
        <p:sp>
          <p:nvSpPr>
            <p:cNvPr id="343084"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5"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6"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4" name="Group 68"/>
          <p:cNvGrpSpPr>
            <a:grpSpLocks/>
          </p:cNvGrpSpPr>
          <p:nvPr/>
        </p:nvGrpSpPr>
        <p:grpSpPr bwMode="auto">
          <a:xfrm>
            <a:off x="6858000" y="4572000"/>
            <a:ext cx="207963" cy="577850"/>
            <a:chOff x="528" y="3216"/>
            <a:chExt cx="192" cy="384"/>
          </a:xfrm>
        </p:grpSpPr>
        <p:sp>
          <p:nvSpPr>
            <p:cNvPr id="343081"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2"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3"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5" name="Group 72"/>
          <p:cNvGrpSpPr>
            <a:grpSpLocks/>
          </p:cNvGrpSpPr>
          <p:nvPr/>
        </p:nvGrpSpPr>
        <p:grpSpPr bwMode="auto">
          <a:xfrm>
            <a:off x="7467600" y="5867400"/>
            <a:ext cx="207963" cy="577850"/>
            <a:chOff x="528" y="3216"/>
            <a:chExt cx="192" cy="384"/>
          </a:xfrm>
        </p:grpSpPr>
        <p:sp>
          <p:nvSpPr>
            <p:cNvPr id="343078"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9"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80"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6" name="Group 76"/>
          <p:cNvGrpSpPr>
            <a:grpSpLocks/>
          </p:cNvGrpSpPr>
          <p:nvPr/>
        </p:nvGrpSpPr>
        <p:grpSpPr bwMode="auto">
          <a:xfrm rot="-1040097">
            <a:off x="8229600" y="4495800"/>
            <a:ext cx="207963" cy="577850"/>
            <a:chOff x="528" y="3216"/>
            <a:chExt cx="192" cy="384"/>
          </a:xfrm>
        </p:grpSpPr>
        <p:sp>
          <p:nvSpPr>
            <p:cNvPr id="343075"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6"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7"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7" name="Group 80"/>
          <p:cNvGrpSpPr>
            <a:grpSpLocks/>
          </p:cNvGrpSpPr>
          <p:nvPr/>
        </p:nvGrpSpPr>
        <p:grpSpPr bwMode="auto">
          <a:xfrm>
            <a:off x="7772400" y="5867400"/>
            <a:ext cx="207963" cy="577850"/>
            <a:chOff x="528" y="3216"/>
            <a:chExt cx="192" cy="384"/>
          </a:xfrm>
        </p:grpSpPr>
        <p:sp>
          <p:nvSpPr>
            <p:cNvPr id="343072"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3"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4"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3068" name="Group 84"/>
          <p:cNvGrpSpPr>
            <a:grpSpLocks/>
          </p:cNvGrpSpPr>
          <p:nvPr/>
        </p:nvGrpSpPr>
        <p:grpSpPr bwMode="auto">
          <a:xfrm rot="2272902">
            <a:off x="4114800" y="3124200"/>
            <a:ext cx="174625" cy="638175"/>
            <a:chOff x="528" y="3216"/>
            <a:chExt cx="192" cy="384"/>
          </a:xfrm>
        </p:grpSpPr>
        <p:sp>
          <p:nvSpPr>
            <p:cNvPr id="343069"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0"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071"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04738246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45091"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45092" name="Group 4"/>
          <p:cNvGrpSpPr>
            <a:grpSpLocks/>
          </p:cNvGrpSpPr>
          <p:nvPr/>
        </p:nvGrpSpPr>
        <p:grpSpPr bwMode="auto">
          <a:xfrm>
            <a:off x="914400" y="2501900"/>
            <a:ext cx="657225" cy="825500"/>
            <a:chOff x="1920" y="2544"/>
            <a:chExt cx="384" cy="528"/>
          </a:xfrm>
        </p:grpSpPr>
        <p:sp>
          <p:nvSpPr>
            <p:cNvPr id="345172" name="Rectangle 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73" name="Rectangle 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74" name="Rectangle 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75" name="Text Box 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45093"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5094" name="Group 10"/>
          <p:cNvGrpSpPr>
            <a:grpSpLocks/>
          </p:cNvGrpSpPr>
          <p:nvPr/>
        </p:nvGrpSpPr>
        <p:grpSpPr bwMode="auto">
          <a:xfrm>
            <a:off x="2362200" y="1206500"/>
            <a:ext cx="657225" cy="825500"/>
            <a:chOff x="1920" y="2544"/>
            <a:chExt cx="384" cy="528"/>
          </a:xfrm>
        </p:grpSpPr>
        <p:sp>
          <p:nvSpPr>
            <p:cNvPr id="345168" name="Rectangle 11"/>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9" name="Rectangle 12"/>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70" name="Rectangle 13"/>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71" name="Text Box 14"/>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45095"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096"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5097" name="Group 17"/>
          <p:cNvGrpSpPr>
            <a:grpSpLocks/>
          </p:cNvGrpSpPr>
          <p:nvPr/>
        </p:nvGrpSpPr>
        <p:grpSpPr bwMode="auto">
          <a:xfrm>
            <a:off x="3733800" y="2501900"/>
            <a:ext cx="657225" cy="825500"/>
            <a:chOff x="1920" y="2544"/>
            <a:chExt cx="384" cy="528"/>
          </a:xfrm>
        </p:grpSpPr>
        <p:sp>
          <p:nvSpPr>
            <p:cNvPr id="345164" name="Rectangle 1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5" name="Rectangle 1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6" name="Rectangle 2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7" name="Text Box 2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45098" name="Group 22"/>
          <p:cNvGrpSpPr>
            <a:grpSpLocks/>
          </p:cNvGrpSpPr>
          <p:nvPr/>
        </p:nvGrpSpPr>
        <p:grpSpPr bwMode="auto">
          <a:xfrm>
            <a:off x="3124200" y="3886200"/>
            <a:ext cx="657225" cy="825500"/>
            <a:chOff x="1920" y="2544"/>
            <a:chExt cx="384" cy="528"/>
          </a:xfrm>
        </p:grpSpPr>
        <p:sp>
          <p:nvSpPr>
            <p:cNvPr id="345160"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1"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2"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63"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45099" name="Group 27"/>
          <p:cNvGrpSpPr>
            <a:grpSpLocks/>
          </p:cNvGrpSpPr>
          <p:nvPr/>
        </p:nvGrpSpPr>
        <p:grpSpPr bwMode="auto">
          <a:xfrm>
            <a:off x="4419600" y="3886200"/>
            <a:ext cx="657225" cy="825500"/>
            <a:chOff x="1920" y="2544"/>
            <a:chExt cx="384" cy="528"/>
          </a:xfrm>
        </p:grpSpPr>
        <p:sp>
          <p:nvSpPr>
            <p:cNvPr id="345156"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7"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8"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9"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45100" name="Group 32"/>
          <p:cNvGrpSpPr>
            <a:grpSpLocks/>
          </p:cNvGrpSpPr>
          <p:nvPr/>
        </p:nvGrpSpPr>
        <p:grpSpPr bwMode="auto">
          <a:xfrm>
            <a:off x="4038600" y="5181600"/>
            <a:ext cx="657225" cy="825500"/>
            <a:chOff x="1920" y="2544"/>
            <a:chExt cx="384" cy="528"/>
          </a:xfrm>
        </p:grpSpPr>
        <p:sp>
          <p:nvSpPr>
            <p:cNvPr id="345152"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3"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4"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5"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45101" name="Group 37"/>
          <p:cNvGrpSpPr>
            <a:grpSpLocks/>
          </p:cNvGrpSpPr>
          <p:nvPr/>
        </p:nvGrpSpPr>
        <p:grpSpPr bwMode="auto">
          <a:xfrm>
            <a:off x="2590800" y="5181600"/>
            <a:ext cx="657225" cy="825500"/>
            <a:chOff x="1920" y="2544"/>
            <a:chExt cx="384" cy="528"/>
          </a:xfrm>
        </p:grpSpPr>
        <p:sp>
          <p:nvSpPr>
            <p:cNvPr id="345148"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49"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0"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51"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45102" name="Group 42"/>
          <p:cNvGrpSpPr>
            <a:grpSpLocks/>
          </p:cNvGrpSpPr>
          <p:nvPr/>
        </p:nvGrpSpPr>
        <p:grpSpPr bwMode="auto">
          <a:xfrm>
            <a:off x="1447800" y="3886200"/>
            <a:ext cx="657225" cy="825500"/>
            <a:chOff x="1920" y="2544"/>
            <a:chExt cx="384" cy="528"/>
          </a:xfrm>
        </p:grpSpPr>
        <p:sp>
          <p:nvSpPr>
            <p:cNvPr id="345144" name="Rectangle 4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45" name="Rectangle 4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46" name="Rectangle 4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5147" name="Text Box 4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45103"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04"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05"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06"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5107" name="Group 51"/>
          <p:cNvGrpSpPr>
            <a:grpSpLocks/>
          </p:cNvGrpSpPr>
          <p:nvPr/>
        </p:nvGrpSpPr>
        <p:grpSpPr bwMode="auto">
          <a:xfrm>
            <a:off x="1524000" y="4559300"/>
            <a:ext cx="207963" cy="577850"/>
            <a:chOff x="528" y="3216"/>
            <a:chExt cx="192" cy="384"/>
          </a:xfrm>
        </p:grpSpPr>
        <p:sp>
          <p:nvSpPr>
            <p:cNvPr id="345141"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42"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43"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08" name="Group 55"/>
          <p:cNvGrpSpPr>
            <a:grpSpLocks/>
          </p:cNvGrpSpPr>
          <p:nvPr/>
        </p:nvGrpSpPr>
        <p:grpSpPr bwMode="auto">
          <a:xfrm>
            <a:off x="1828800" y="4559300"/>
            <a:ext cx="207963" cy="577850"/>
            <a:chOff x="528" y="3216"/>
            <a:chExt cx="192" cy="384"/>
          </a:xfrm>
        </p:grpSpPr>
        <p:sp>
          <p:nvSpPr>
            <p:cNvPr id="345138"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9"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40"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09" name="Group 59"/>
          <p:cNvGrpSpPr>
            <a:grpSpLocks/>
          </p:cNvGrpSpPr>
          <p:nvPr/>
        </p:nvGrpSpPr>
        <p:grpSpPr bwMode="auto">
          <a:xfrm>
            <a:off x="2667000" y="5854700"/>
            <a:ext cx="207963" cy="577850"/>
            <a:chOff x="528" y="3216"/>
            <a:chExt cx="192" cy="384"/>
          </a:xfrm>
        </p:grpSpPr>
        <p:sp>
          <p:nvSpPr>
            <p:cNvPr id="345135"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6"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7"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10" name="Group 63"/>
          <p:cNvGrpSpPr>
            <a:grpSpLocks/>
          </p:cNvGrpSpPr>
          <p:nvPr/>
        </p:nvGrpSpPr>
        <p:grpSpPr bwMode="auto">
          <a:xfrm>
            <a:off x="2971800" y="5854700"/>
            <a:ext cx="207963" cy="577850"/>
            <a:chOff x="528" y="3216"/>
            <a:chExt cx="192" cy="384"/>
          </a:xfrm>
        </p:grpSpPr>
        <p:sp>
          <p:nvSpPr>
            <p:cNvPr id="345132"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3"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4"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11" name="Group 67"/>
          <p:cNvGrpSpPr>
            <a:grpSpLocks/>
          </p:cNvGrpSpPr>
          <p:nvPr/>
        </p:nvGrpSpPr>
        <p:grpSpPr bwMode="auto">
          <a:xfrm>
            <a:off x="3505200" y="4559300"/>
            <a:ext cx="207963" cy="577850"/>
            <a:chOff x="528" y="3216"/>
            <a:chExt cx="192" cy="384"/>
          </a:xfrm>
        </p:grpSpPr>
        <p:sp>
          <p:nvSpPr>
            <p:cNvPr id="345129"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0"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31"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12" name="Group 71"/>
          <p:cNvGrpSpPr>
            <a:grpSpLocks/>
          </p:cNvGrpSpPr>
          <p:nvPr/>
        </p:nvGrpSpPr>
        <p:grpSpPr bwMode="auto">
          <a:xfrm>
            <a:off x="4114800" y="5854700"/>
            <a:ext cx="207963" cy="577850"/>
            <a:chOff x="528" y="3216"/>
            <a:chExt cx="192" cy="384"/>
          </a:xfrm>
        </p:grpSpPr>
        <p:sp>
          <p:nvSpPr>
            <p:cNvPr id="345126"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27"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28"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13" name="Group 75"/>
          <p:cNvGrpSpPr>
            <a:grpSpLocks/>
          </p:cNvGrpSpPr>
          <p:nvPr/>
        </p:nvGrpSpPr>
        <p:grpSpPr bwMode="auto">
          <a:xfrm rot="-1040097">
            <a:off x="4876800" y="4483100"/>
            <a:ext cx="207963" cy="577850"/>
            <a:chOff x="528" y="3216"/>
            <a:chExt cx="192" cy="384"/>
          </a:xfrm>
        </p:grpSpPr>
        <p:sp>
          <p:nvSpPr>
            <p:cNvPr id="345123"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24"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25"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14" name="Group 79"/>
          <p:cNvGrpSpPr>
            <a:grpSpLocks/>
          </p:cNvGrpSpPr>
          <p:nvPr/>
        </p:nvGrpSpPr>
        <p:grpSpPr bwMode="auto">
          <a:xfrm>
            <a:off x="4419600" y="5854700"/>
            <a:ext cx="207963" cy="577850"/>
            <a:chOff x="528" y="3216"/>
            <a:chExt cx="192" cy="384"/>
          </a:xfrm>
        </p:grpSpPr>
        <p:sp>
          <p:nvSpPr>
            <p:cNvPr id="345120"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21"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22"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5115" name="Group 83"/>
          <p:cNvGrpSpPr>
            <a:grpSpLocks/>
          </p:cNvGrpSpPr>
          <p:nvPr/>
        </p:nvGrpSpPr>
        <p:grpSpPr bwMode="auto">
          <a:xfrm rot="2272902">
            <a:off x="762000" y="3111500"/>
            <a:ext cx="174625" cy="638175"/>
            <a:chOff x="528" y="3216"/>
            <a:chExt cx="192" cy="384"/>
          </a:xfrm>
        </p:grpSpPr>
        <p:sp>
          <p:nvSpPr>
            <p:cNvPr id="345117"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18"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119"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5116" name="Text Box 87"/>
          <p:cNvSpPr txBox="1">
            <a:spLocks noChangeArrowheads="1"/>
          </p:cNvSpPr>
          <p:nvPr/>
        </p:nvSpPr>
        <p:spPr bwMode="auto">
          <a:xfrm>
            <a:off x="5089525" y="1487488"/>
            <a:ext cx="236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Let’s delete 50.</a:t>
            </a:r>
          </a:p>
        </p:txBody>
      </p:sp>
    </p:spTree>
    <p:extLst>
      <p:ext uri="{BB962C8B-B14F-4D97-AF65-F5344CB8AC3E}">
        <p14:creationId xmlns:p14="http://schemas.microsoft.com/office/powerpoint/2010/main" val="48709108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47139"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47140" name="Group 4"/>
          <p:cNvGrpSpPr>
            <a:grpSpLocks/>
          </p:cNvGrpSpPr>
          <p:nvPr/>
        </p:nvGrpSpPr>
        <p:grpSpPr bwMode="auto">
          <a:xfrm>
            <a:off x="914400" y="2501900"/>
            <a:ext cx="657225" cy="825500"/>
            <a:chOff x="1920" y="2544"/>
            <a:chExt cx="384" cy="528"/>
          </a:xfrm>
        </p:grpSpPr>
        <p:sp>
          <p:nvSpPr>
            <p:cNvPr id="347220" name="Rectangle 5"/>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21" name="Rectangle 6"/>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22" name="Rectangle 7"/>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23" name="Text Box 8"/>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47141"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7142" name="Group 10"/>
          <p:cNvGrpSpPr>
            <a:grpSpLocks/>
          </p:cNvGrpSpPr>
          <p:nvPr/>
        </p:nvGrpSpPr>
        <p:grpSpPr bwMode="auto">
          <a:xfrm>
            <a:off x="2362200" y="1206500"/>
            <a:ext cx="657225" cy="825500"/>
            <a:chOff x="1920" y="2544"/>
            <a:chExt cx="384" cy="528"/>
          </a:xfrm>
        </p:grpSpPr>
        <p:sp>
          <p:nvSpPr>
            <p:cNvPr id="347216" name="Rectangle 11"/>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7" name="Rectangle 12"/>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8" name="Rectangle 13"/>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9" name="Text Box 14"/>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47143"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44"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7145" name="Group 17"/>
          <p:cNvGrpSpPr>
            <a:grpSpLocks/>
          </p:cNvGrpSpPr>
          <p:nvPr/>
        </p:nvGrpSpPr>
        <p:grpSpPr bwMode="auto">
          <a:xfrm>
            <a:off x="3733800" y="2501900"/>
            <a:ext cx="657225" cy="825500"/>
            <a:chOff x="1920" y="2544"/>
            <a:chExt cx="384" cy="528"/>
          </a:xfrm>
        </p:grpSpPr>
        <p:sp>
          <p:nvSpPr>
            <p:cNvPr id="347212" name="Rectangle 1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3" name="Rectangle 1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4" name="Rectangle 2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5" name="Text Box 2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47146" name="Group 22"/>
          <p:cNvGrpSpPr>
            <a:grpSpLocks/>
          </p:cNvGrpSpPr>
          <p:nvPr/>
        </p:nvGrpSpPr>
        <p:grpSpPr bwMode="auto">
          <a:xfrm>
            <a:off x="3124200" y="3886200"/>
            <a:ext cx="657225" cy="825500"/>
            <a:chOff x="1920" y="2544"/>
            <a:chExt cx="384" cy="528"/>
          </a:xfrm>
        </p:grpSpPr>
        <p:sp>
          <p:nvSpPr>
            <p:cNvPr id="347208"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9"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0"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11"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47147" name="Group 27"/>
          <p:cNvGrpSpPr>
            <a:grpSpLocks/>
          </p:cNvGrpSpPr>
          <p:nvPr/>
        </p:nvGrpSpPr>
        <p:grpSpPr bwMode="auto">
          <a:xfrm>
            <a:off x="4419600" y="3886200"/>
            <a:ext cx="657225" cy="825500"/>
            <a:chOff x="1920" y="2544"/>
            <a:chExt cx="384" cy="528"/>
          </a:xfrm>
        </p:grpSpPr>
        <p:sp>
          <p:nvSpPr>
            <p:cNvPr id="347204"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5"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6"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7"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47148" name="Group 32"/>
          <p:cNvGrpSpPr>
            <a:grpSpLocks/>
          </p:cNvGrpSpPr>
          <p:nvPr/>
        </p:nvGrpSpPr>
        <p:grpSpPr bwMode="auto">
          <a:xfrm>
            <a:off x="4038600" y="5181600"/>
            <a:ext cx="657225" cy="825500"/>
            <a:chOff x="1920" y="2544"/>
            <a:chExt cx="384" cy="528"/>
          </a:xfrm>
        </p:grpSpPr>
        <p:sp>
          <p:nvSpPr>
            <p:cNvPr id="347200"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1"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2"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203"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47149" name="Group 37"/>
          <p:cNvGrpSpPr>
            <a:grpSpLocks/>
          </p:cNvGrpSpPr>
          <p:nvPr/>
        </p:nvGrpSpPr>
        <p:grpSpPr bwMode="auto">
          <a:xfrm>
            <a:off x="2590800" y="5181600"/>
            <a:ext cx="657225" cy="825500"/>
            <a:chOff x="1920" y="2544"/>
            <a:chExt cx="384" cy="528"/>
          </a:xfrm>
        </p:grpSpPr>
        <p:sp>
          <p:nvSpPr>
            <p:cNvPr id="347196"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197"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198"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199"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47150" name="Group 42"/>
          <p:cNvGrpSpPr>
            <a:grpSpLocks/>
          </p:cNvGrpSpPr>
          <p:nvPr/>
        </p:nvGrpSpPr>
        <p:grpSpPr bwMode="auto">
          <a:xfrm>
            <a:off x="1447800" y="3886200"/>
            <a:ext cx="657225" cy="825500"/>
            <a:chOff x="1920" y="2544"/>
            <a:chExt cx="384" cy="528"/>
          </a:xfrm>
        </p:grpSpPr>
        <p:sp>
          <p:nvSpPr>
            <p:cNvPr id="347192" name="Rectangle 43"/>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193" name="Rectangle 44"/>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194" name="Rectangle 45"/>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7195" name="Text Box 46"/>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47151"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2"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3"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4"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7155" name="Group 51"/>
          <p:cNvGrpSpPr>
            <a:grpSpLocks/>
          </p:cNvGrpSpPr>
          <p:nvPr/>
        </p:nvGrpSpPr>
        <p:grpSpPr bwMode="auto">
          <a:xfrm>
            <a:off x="1524000" y="4559300"/>
            <a:ext cx="207963" cy="577850"/>
            <a:chOff x="528" y="3216"/>
            <a:chExt cx="192" cy="384"/>
          </a:xfrm>
        </p:grpSpPr>
        <p:sp>
          <p:nvSpPr>
            <p:cNvPr id="347189"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90"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91"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56" name="Group 55"/>
          <p:cNvGrpSpPr>
            <a:grpSpLocks/>
          </p:cNvGrpSpPr>
          <p:nvPr/>
        </p:nvGrpSpPr>
        <p:grpSpPr bwMode="auto">
          <a:xfrm>
            <a:off x="1828800" y="4559300"/>
            <a:ext cx="207963" cy="577850"/>
            <a:chOff x="528" y="3216"/>
            <a:chExt cx="192" cy="384"/>
          </a:xfrm>
        </p:grpSpPr>
        <p:sp>
          <p:nvSpPr>
            <p:cNvPr id="347186"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87"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88"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57" name="Group 59"/>
          <p:cNvGrpSpPr>
            <a:grpSpLocks/>
          </p:cNvGrpSpPr>
          <p:nvPr/>
        </p:nvGrpSpPr>
        <p:grpSpPr bwMode="auto">
          <a:xfrm>
            <a:off x="2667000" y="5854700"/>
            <a:ext cx="207963" cy="577850"/>
            <a:chOff x="528" y="3216"/>
            <a:chExt cx="192" cy="384"/>
          </a:xfrm>
        </p:grpSpPr>
        <p:sp>
          <p:nvSpPr>
            <p:cNvPr id="347183"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84"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85"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58" name="Group 63"/>
          <p:cNvGrpSpPr>
            <a:grpSpLocks/>
          </p:cNvGrpSpPr>
          <p:nvPr/>
        </p:nvGrpSpPr>
        <p:grpSpPr bwMode="auto">
          <a:xfrm>
            <a:off x="2971800" y="5854700"/>
            <a:ext cx="207963" cy="577850"/>
            <a:chOff x="528" y="3216"/>
            <a:chExt cx="192" cy="384"/>
          </a:xfrm>
        </p:grpSpPr>
        <p:sp>
          <p:nvSpPr>
            <p:cNvPr id="347180"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81"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82"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59" name="Group 67"/>
          <p:cNvGrpSpPr>
            <a:grpSpLocks/>
          </p:cNvGrpSpPr>
          <p:nvPr/>
        </p:nvGrpSpPr>
        <p:grpSpPr bwMode="auto">
          <a:xfrm>
            <a:off x="3505200" y="4559300"/>
            <a:ext cx="207963" cy="577850"/>
            <a:chOff x="528" y="3216"/>
            <a:chExt cx="192" cy="384"/>
          </a:xfrm>
        </p:grpSpPr>
        <p:sp>
          <p:nvSpPr>
            <p:cNvPr id="347177"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8"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9"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60" name="Group 71"/>
          <p:cNvGrpSpPr>
            <a:grpSpLocks/>
          </p:cNvGrpSpPr>
          <p:nvPr/>
        </p:nvGrpSpPr>
        <p:grpSpPr bwMode="auto">
          <a:xfrm>
            <a:off x="4114800" y="5854700"/>
            <a:ext cx="207963" cy="577850"/>
            <a:chOff x="528" y="3216"/>
            <a:chExt cx="192" cy="384"/>
          </a:xfrm>
        </p:grpSpPr>
        <p:sp>
          <p:nvSpPr>
            <p:cNvPr id="347174"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5"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6"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61" name="Group 75"/>
          <p:cNvGrpSpPr>
            <a:grpSpLocks/>
          </p:cNvGrpSpPr>
          <p:nvPr/>
        </p:nvGrpSpPr>
        <p:grpSpPr bwMode="auto">
          <a:xfrm rot="-1040097">
            <a:off x="4876800" y="4483100"/>
            <a:ext cx="207963" cy="577850"/>
            <a:chOff x="528" y="3216"/>
            <a:chExt cx="192" cy="384"/>
          </a:xfrm>
        </p:grpSpPr>
        <p:sp>
          <p:nvSpPr>
            <p:cNvPr id="347171"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2"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3"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62" name="Group 79"/>
          <p:cNvGrpSpPr>
            <a:grpSpLocks/>
          </p:cNvGrpSpPr>
          <p:nvPr/>
        </p:nvGrpSpPr>
        <p:grpSpPr bwMode="auto">
          <a:xfrm>
            <a:off x="4419600" y="5854700"/>
            <a:ext cx="207963" cy="577850"/>
            <a:chOff x="528" y="3216"/>
            <a:chExt cx="192" cy="384"/>
          </a:xfrm>
        </p:grpSpPr>
        <p:sp>
          <p:nvSpPr>
            <p:cNvPr id="347168"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69"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70"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7163" name="Group 83"/>
          <p:cNvGrpSpPr>
            <a:grpSpLocks/>
          </p:cNvGrpSpPr>
          <p:nvPr/>
        </p:nvGrpSpPr>
        <p:grpSpPr bwMode="auto">
          <a:xfrm rot="2272902">
            <a:off x="762000" y="3111500"/>
            <a:ext cx="174625" cy="638175"/>
            <a:chOff x="528" y="3216"/>
            <a:chExt cx="192" cy="384"/>
          </a:xfrm>
        </p:grpSpPr>
        <p:sp>
          <p:nvSpPr>
            <p:cNvPr id="347165"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66"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67"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7164" name="Text Box 87"/>
          <p:cNvSpPr txBox="1">
            <a:spLocks noChangeArrowheads="1"/>
          </p:cNvSpPr>
          <p:nvPr/>
        </p:nvSpPr>
        <p:spPr bwMode="auto">
          <a:xfrm>
            <a:off x="5089525" y="1487488"/>
            <a:ext cx="2365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Look to the left</a:t>
            </a:r>
            <a:br>
              <a:rPr lang="en-US" altLang="en-US"/>
            </a:br>
            <a:r>
              <a:rPr lang="en-US" altLang="en-US"/>
              <a:t>sub-tree.</a:t>
            </a:r>
          </a:p>
        </p:txBody>
      </p:sp>
    </p:spTree>
    <p:extLst>
      <p:ext uri="{BB962C8B-B14F-4D97-AF65-F5344CB8AC3E}">
        <p14:creationId xmlns:p14="http://schemas.microsoft.com/office/powerpoint/2010/main" val="54849896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49187"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49188" name="Group 4"/>
          <p:cNvGrpSpPr>
            <a:grpSpLocks/>
          </p:cNvGrpSpPr>
          <p:nvPr/>
        </p:nvGrpSpPr>
        <p:grpSpPr bwMode="auto">
          <a:xfrm>
            <a:off x="914400" y="2501900"/>
            <a:ext cx="657225" cy="825500"/>
            <a:chOff x="1920" y="2544"/>
            <a:chExt cx="384" cy="528"/>
          </a:xfrm>
        </p:grpSpPr>
        <p:sp>
          <p:nvSpPr>
            <p:cNvPr id="349278" name="Rectangle 5"/>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9" name="Rectangle 6"/>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80" name="Rectangle 7"/>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81" name="Text Box 8"/>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49189"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9190" name="Group 10"/>
          <p:cNvGrpSpPr>
            <a:grpSpLocks/>
          </p:cNvGrpSpPr>
          <p:nvPr/>
        </p:nvGrpSpPr>
        <p:grpSpPr bwMode="auto">
          <a:xfrm>
            <a:off x="2362200" y="1206500"/>
            <a:ext cx="657225" cy="825500"/>
            <a:chOff x="1920" y="2544"/>
            <a:chExt cx="384" cy="528"/>
          </a:xfrm>
        </p:grpSpPr>
        <p:sp>
          <p:nvSpPr>
            <p:cNvPr id="349274" name="Rectangle 11"/>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5" name="Rectangle 12"/>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6" name="Rectangle 13"/>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7" name="Text Box 14"/>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49191"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2"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9193" name="Group 17"/>
          <p:cNvGrpSpPr>
            <a:grpSpLocks/>
          </p:cNvGrpSpPr>
          <p:nvPr/>
        </p:nvGrpSpPr>
        <p:grpSpPr bwMode="auto">
          <a:xfrm>
            <a:off x="3733800" y="2501900"/>
            <a:ext cx="657225" cy="825500"/>
            <a:chOff x="1920" y="2544"/>
            <a:chExt cx="384" cy="528"/>
          </a:xfrm>
        </p:grpSpPr>
        <p:sp>
          <p:nvSpPr>
            <p:cNvPr id="349270" name="Rectangle 1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1" name="Rectangle 1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2" name="Rectangle 2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73" name="Text Box 2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49194" name="Group 22"/>
          <p:cNvGrpSpPr>
            <a:grpSpLocks/>
          </p:cNvGrpSpPr>
          <p:nvPr/>
        </p:nvGrpSpPr>
        <p:grpSpPr bwMode="auto">
          <a:xfrm>
            <a:off x="3124200" y="3886200"/>
            <a:ext cx="657225" cy="825500"/>
            <a:chOff x="1920" y="2544"/>
            <a:chExt cx="384" cy="528"/>
          </a:xfrm>
        </p:grpSpPr>
        <p:sp>
          <p:nvSpPr>
            <p:cNvPr id="349266"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7"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8"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9"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49195" name="Group 27"/>
          <p:cNvGrpSpPr>
            <a:grpSpLocks/>
          </p:cNvGrpSpPr>
          <p:nvPr/>
        </p:nvGrpSpPr>
        <p:grpSpPr bwMode="auto">
          <a:xfrm>
            <a:off x="4419600" y="3886200"/>
            <a:ext cx="657225" cy="825500"/>
            <a:chOff x="1920" y="2544"/>
            <a:chExt cx="384" cy="528"/>
          </a:xfrm>
        </p:grpSpPr>
        <p:sp>
          <p:nvSpPr>
            <p:cNvPr id="349262"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3"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4"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5"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49196" name="Group 32"/>
          <p:cNvGrpSpPr>
            <a:grpSpLocks/>
          </p:cNvGrpSpPr>
          <p:nvPr/>
        </p:nvGrpSpPr>
        <p:grpSpPr bwMode="auto">
          <a:xfrm>
            <a:off x="4038600" y="5181600"/>
            <a:ext cx="657225" cy="825500"/>
            <a:chOff x="1920" y="2544"/>
            <a:chExt cx="384" cy="528"/>
          </a:xfrm>
        </p:grpSpPr>
        <p:sp>
          <p:nvSpPr>
            <p:cNvPr id="349258"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9"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0"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61"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49197" name="Group 37"/>
          <p:cNvGrpSpPr>
            <a:grpSpLocks/>
          </p:cNvGrpSpPr>
          <p:nvPr/>
        </p:nvGrpSpPr>
        <p:grpSpPr bwMode="auto">
          <a:xfrm>
            <a:off x="2590800" y="5181600"/>
            <a:ext cx="657225" cy="825500"/>
            <a:chOff x="1920" y="2544"/>
            <a:chExt cx="384" cy="528"/>
          </a:xfrm>
        </p:grpSpPr>
        <p:sp>
          <p:nvSpPr>
            <p:cNvPr id="349254"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5"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6"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7"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49198" name="Group 42"/>
          <p:cNvGrpSpPr>
            <a:grpSpLocks/>
          </p:cNvGrpSpPr>
          <p:nvPr/>
        </p:nvGrpSpPr>
        <p:grpSpPr bwMode="auto">
          <a:xfrm>
            <a:off x="1447800" y="3886200"/>
            <a:ext cx="657225" cy="825500"/>
            <a:chOff x="1920" y="2544"/>
            <a:chExt cx="384" cy="528"/>
          </a:xfrm>
        </p:grpSpPr>
        <p:sp>
          <p:nvSpPr>
            <p:cNvPr id="349250" name="Rectangle 43"/>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1" name="Rectangle 44"/>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2" name="Rectangle 45"/>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53" name="Text Box 46"/>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49199"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0"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1"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2"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49203" name="Group 51"/>
          <p:cNvGrpSpPr>
            <a:grpSpLocks/>
          </p:cNvGrpSpPr>
          <p:nvPr/>
        </p:nvGrpSpPr>
        <p:grpSpPr bwMode="auto">
          <a:xfrm>
            <a:off x="1524000" y="4559300"/>
            <a:ext cx="207963" cy="577850"/>
            <a:chOff x="528" y="3216"/>
            <a:chExt cx="192" cy="384"/>
          </a:xfrm>
        </p:grpSpPr>
        <p:sp>
          <p:nvSpPr>
            <p:cNvPr id="349247"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8"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9"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04" name="Group 55"/>
          <p:cNvGrpSpPr>
            <a:grpSpLocks/>
          </p:cNvGrpSpPr>
          <p:nvPr/>
        </p:nvGrpSpPr>
        <p:grpSpPr bwMode="auto">
          <a:xfrm>
            <a:off x="1828800" y="4559300"/>
            <a:ext cx="207963" cy="577850"/>
            <a:chOff x="528" y="3216"/>
            <a:chExt cx="192" cy="384"/>
          </a:xfrm>
        </p:grpSpPr>
        <p:sp>
          <p:nvSpPr>
            <p:cNvPr id="349244"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5"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6"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05" name="Group 59"/>
          <p:cNvGrpSpPr>
            <a:grpSpLocks/>
          </p:cNvGrpSpPr>
          <p:nvPr/>
        </p:nvGrpSpPr>
        <p:grpSpPr bwMode="auto">
          <a:xfrm>
            <a:off x="2667000" y="5854700"/>
            <a:ext cx="207963" cy="577850"/>
            <a:chOff x="528" y="3216"/>
            <a:chExt cx="192" cy="384"/>
          </a:xfrm>
        </p:grpSpPr>
        <p:sp>
          <p:nvSpPr>
            <p:cNvPr id="349241"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2"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3"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06" name="Group 63"/>
          <p:cNvGrpSpPr>
            <a:grpSpLocks/>
          </p:cNvGrpSpPr>
          <p:nvPr/>
        </p:nvGrpSpPr>
        <p:grpSpPr bwMode="auto">
          <a:xfrm>
            <a:off x="2971800" y="5854700"/>
            <a:ext cx="207963" cy="577850"/>
            <a:chOff x="528" y="3216"/>
            <a:chExt cx="192" cy="384"/>
          </a:xfrm>
        </p:grpSpPr>
        <p:sp>
          <p:nvSpPr>
            <p:cNvPr id="349238"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9"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40"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07" name="Group 67"/>
          <p:cNvGrpSpPr>
            <a:grpSpLocks/>
          </p:cNvGrpSpPr>
          <p:nvPr/>
        </p:nvGrpSpPr>
        <p:grpSpPr bwMode="auto">
          <a:xfrm>
            <a:off x="3505200" y="4559300"/>
            <a:ext cx="207963" cy="577850"/>
            <a:chOff x="528" y="3216"/>
            <a:chExt cx="192" cy="384"/>
          </a:xfrm>
        </p:grpSpPr>
        <p:sp>
          <p:nvSpPr>
            <p:cNvPr id="349235"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6"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7"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08" name="Group 71"/>
          <p:cNvGrpSpPr>
            <a:grpSpLocks/>
          </p:cNvGrpSpPr>
          <p:nvPr/>
        </p:nvGrpSpPr>
        <p:grpSpPr bwMode="auto">
          <a:xfrm>
            <a:off x="4114800" y="5854700"/>
            <a:ext cx="207963" cy="577850"/>
            <a:chOff x="528" y="3216"/>
            <a:chExt cx="192" cy="384"/>
          </a:xfrm>
        </p:grpSpPr>
        <p:sp>
          <p:nvSpPr>
            <p:cNvPr id="349232"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3"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4"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09" name="Group 75"/>
          <p:cNvGrpSpPr>
            <a:grpSpLocks/>
          </p:cNvGrpSpPr>
          <p:nvPr/>
        </p:nvGrpSpPr>
        <p:grpSpPr bwMode="auto">
          <a:xfrm rot="-1040097">
            <a:off x="4876800" y="4483100"/>
            <a:ext cx="207963" cy="577850"/>
            <a:chOff x="528" y="3216"/>
            <a:chExt cx="192" cy="384"/>
          </a:xfrm>
        </p:grpSpPr>
        <p:sp>
          <p:nvSpPr>
            <p:cNvPr id="349229"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0"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31"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10" name="Group 79"/>
          <p:cNvGrpSpPr>
            <a:grpSpLocks/>
          </p:cNvGrpSpPr>
          <p:nvPr/>
        </p:nvGrpSpPr>
        <p:grpSpPr bwMode="auto">
          <a:xfrm>
            <a:off x="4419600" y="5854700"/>
            <a:ext cx="207963" cy="577850"/>
            <a:chOff x="528" y="3216"/>
            <a:chExt cx="192" cy="384"/>
          </a:xfrm>
        </p:grpSpPr>
        <p:sp>
          <p:nvSpPr>
            <p:cNvPr id="349226"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7"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8"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49211" name="Group 83"/>
          <p:cNvGrpSpPr>
            <a:grpSpLocks/>
          </p:cNvGrpSpPr>
          <p:nvPr/>
        </p:nvGrpSpPr>
        <p:grpSpPr bwMode="auto">
          <a:xfrm rot="2272902">
            <a:off x="762000" y="3111500"/>
            <a:ext cx="174625" cy="638175"/>
            <a:chOff x="528" y="3216"/>
            <a:chExt cx="192" cy="384"/>
          </a:xfrm>
        </p:grpSpPr>
        <p:sp>
          <p:nvSpPr>
            <p:cNvPr id="349223"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4"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25"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9212" name="Oval 87"/>
          <p:cNvSpPr>
            <a:spLocks noChangeArrowheads="1"/>
          </p:cNvSpPr>
          <p:nvPr/>
        </p:nvSpPr>
        <p:spPr bwMode="auto">
          <a:xfrm>
            <a:off x="1138238" y="3657600"/>
            <a:ext cx="1295400" cy="1295400"/>
          </a:xfrm>
          <a:prstGeom prst="ellipse">
            <a:avLst/>
          </a:prstGeom>
          <a:noFill/>
          <a:ln w="76200">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grpSp>
        <p:nvGrpSpPr>
          <p:cNvPr id="521304" name="Group 88"/>
          <p:cNvGrpSpPr>
            <a:grpSpLocks/>
          </p:cNvGrpSpPr>
          <p:nvPr/>
        </p:nvGrpSpPr>
        <p:grpSpPr bwMode="auto">
          <a:xfrm>
            <a:off x="1290638" y="1216025"/>
            <a:ext cx="2667000" cy="1231900"/>
            <a:chOff x="912" y="856"/>
            <a:chExt cx="1680" cy="776"/>
          </a:xfrm>
        </p:grpSpPr>
        <p:grpSp>
          <p:nvGrpSpPr>
            <p:cNvPr id="349216" name="Group 89"/>
            <p:cNvGrpSpPr>
              <a:grpSpLocks/>
            </p:cNvGrpSpPr>
            <p:nvPr/>
          </p:nvGrpSpPr>
          <p:grpSpPr bwMode="auto">
            <a:xfrm>
              <a:off x="1584" y="856"/>
              <a:ext cx="414" cy="520"/>
              <a:chOff x="1920" y="2544"/>
              <a:chExt cx="384" cy="528"/>
            </a:xfrm>
          </p:grpSpPr>
          <p:sp>
            <p:nvSpPr>
              <p:cNvPr id="349219" name="Rectangle 90"/>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20" name="Rectangle 91"/>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21" name="Rectangle 92"/>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22" name="Text Box 93"/>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49217" name="Line 94"/>
            <p:cNvSpPr>
              <a:spLocks noChangeShapeType="1"/>
            </p:cNvSpPr>
            <p:nvPr/>
          </p:nvSpPr>
          <p:spPr bwMode="auto">
            <a:xfrm flipH="1">
              <a:off x="912" y="1240"/>
              <a:ext cx="768" cy="38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18" name="Line 95"/>
            <p:cNvSpPr>
              <a:spLocks noChangeShapeType="1"/>
            </p:cNvSpPr>
            <p:nvPr/>
          </p:nvSpPr>
          <p:spPr bwMode="auto">
            <a:xfrm>
              <a:off x="1872" y="1240"/>
              <a:ext cx="720" cy="392"/>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21312" name="AutoShape 96"/>
          <p:cNvSpPr>
            <a:spLocks noChangeArrowheads="1"/>
          </p:cNvSpPr>
          <p:nvPr/>
        </p:nvSpPr>
        <p:spPr bwMode="auto">
          <a:xfrm>
            <a:off x="1676400" y="1066800"/>
            <a:ext cx="2133600" cy="1219200"/>
          </a:xfrm>
          <a:prstGeom prst="irregularSeal1">
            <a:avLst/>
          </a:prstGeom>
          <a:solidFill>
            <a:srgbClr val="00CCFF"/>
          </a:solidFill>
          <a:ln w="762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49215" name="Text Box 97"/>
          <p:cNvSpPr txBox="1">
            <a:spLocks noChangeArrowheads="1"/>
          </p:cNvSpPr>
          <p:nvPr/>
        </p:nvSpPr>
        <p:spPr bwMode="auto">
          <a:xfrm>
            <a:off x="5089525" y="1487488"/>
            <a:ext cx="321468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Find and copy the</a:t>
            </a:r>
            <a:br>
              <a:rPr lang="en-US" altLang="en-US"/>
            </a:br>
            <a:r>
              <a:rPr lang="en-US" altLang="en-US"/>
              <a:t>largest value</a:t>
            </a:r>
            <a:br>
              <a:rPr lang="en-US" altLang="en-US"/>
            </a:br>
            <a:r>
              <a:rPr lang="en-US" altLang="en-US"/>
              <a:t>(this will erase the</a:t>
            </a:r>
            <a:br>
              <a:rPr lang="en-US" altLang="en-US"/>
            </a:br>
            <a:r>
              <a:rPr lang="en-US" altLang="en-US"/>
              <a:t>old value but creates</a:t>
            </a:r>
            <a:br>
              <a:rPr lang="en-US" altLang="en-US"/>
            </a:br>
            <a:r>
              <a:rPr lang="en-US" altLang="en-US"/>
              <a:t>a duplicate).</a:t>
            </a:r>
            <a:br>
              <a:rPr lang="en-US" altLang="en-US"/>
            </a:br>
            <a:endParaRPr lang="en-US" altLang="en-US"/>
          </a:p>
        </p:txBody>
      </p:sp>
    </p:spTree>
    <p:extLst>
      <p:ext uri="{BB962C8B-B14F-4D97-AF65-F5344CB8AC3E}">
        <p14:creationId xmlns:p14="http://schemas.microsoft.com/office/powerpoint/2010/main" val="3783237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21312"/>
                                        </p:tgtEl>
                                        <p:attrNameLst>
                                          <p:attrName>style.visibility</p:attrName>
                                        </p:attrNameLst>
                                      </p:cBhvr>
                                      <p:to>
                                        <p:strVal val="visible"/>
                                      </p:to>
                                    </p:set>
                                    <p:anim calcmode="lin" valueType="num">
                                      <p:cBhvr>
                                        <p:cTn id="7" dur="500" fill="hold"/>
                                        <p:tgtEl>
                                          <p:spTgt spid="521312"/>
                                        </p:tgtEl>
                                        <p:attrNameLst>
                                          <p:attrName>ppt_w</p:attrName>
                                        </p:attrNameLst>
                                      </p:cBhvr>
                                      <p:tavLst>
                                        <p:tav tm="0">
                                          <p:val>
                                            <p:fltVal val="0"/>
                                          </p:val>
                                        </p:tav>
                                        <p:tav tm="100000">
                                          <p:val>
                                            <p:strVal val="#ppt_w"/>
                                          </p:val>
                                        </p:tav>
                                      </p:tavLst>
                                    </p:anim>
                                    <p:anim calcmode="lin" valueType="num">
                                      <p:cBhvr>
                                        <p:cTn id="8" dur="500" fill="hold"/>
                                        <p:tgtEl>
                                          <p:spTgt spid="521312"/>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521312"/>
                                        </p:tgtEl>
                                        <p:attrNameLst>
                                          <p:attrName>style.visibility</p:attrName>
                                        </p:attrNameLst>
                                      </p:cBhvr>
                                      <p:to>
                                        <p:strVal val="hidden"/>
                                      </p:to>
                                    </p:set>
                                  </p:sub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521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51235"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51236" name="Group 4"/>
          <p:cNvGrpSpPr>
            <a:grpSpLocks/>
          </p:cNvGrpSpPr>
          <p:nvPr/>
        </p:nvGrpSpPr>
        <p:grpSpPr bwMode="auto">
          <a:xfrm>
            <a:off x="914400" y="2501900"/>
            <a:ext cx="657225" cy="825500"/>
            <a:chOff x="1920" y="2544"/>
            <a:chExt cx="384" cy="528"/>
          </a:xfrm>
        </p:grpSpPr>
        <p:sp>
          <p:nvSpPr>
            <p:cNvPr id="351316" name="Rectangle 5"/>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7" name="Rectangle 6"/>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8" name="Rectangle 7"/>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9" name="Text Box 8"/>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51237"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1238" name="Group 10"/>
          <p:cNvGrpSpPr>
            <a:grpSpLocks/>
          </p:cNvGrpSpPr>
          <p:nvPr/>
        </p:nvGrpSpPr>
        <p:grpSpPr bwMode="auto">
          <a:xfrm>
            <a:off x="2362200" y="1206500"/>
            <a:ext cx="657225" cy="825500"/>
            <a:chOff x="1920" y="2544"/>
            <a:chExt cx="384" cy="528"/>
          </a:xfrm>
        </p:grpSpPr>
        <p:sp>
          <p:nvSpPr>
            <p:cNvPr id="351312" name="Rectangle 11"/>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3" name="Rectangle 12"/>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4" name="Rectangle 13"/>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5" name="Text Box 14"/>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1239"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40"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1241" name="Group 17"/>
          <p:cNvGrpSpPr>
            <a:grpSpLocks/>
          </p:cNvGrpSpPr>
          <p:nvPr/>
        </p:nvGrpSpPr>
        <p:grpSpPr bwMode="auto">
          <a:xfrm>
            <a:off x="3733800" y="2501900"/>
            <a:ext cx="657225" cy="825500"/>
            <a:chOff x="1920" y="2544"/>
            <a:chExt cx="384" cy="528"/>
          </a:xfrm>
        </p:grpSpPr>
        <p:sp>
          <p:nvSpPr>
            <p:cNvPr id="351308" name="Rectangle 1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9" name="Rectangle 1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0" name="Rectangle 2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11" name="Text Box 2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51242" name="Group 22"/>
          <p:cNvGrpSpPr>
            <a:grpSpLocks/>
          </p:cNvGrpSpPr>
          <p:nvPr/>
        </p:nvGrpSpPr>
        <p:grpSpPr bwMode="auto">
          <a:xfrm>
            <a:off x="3124200" y="3886200"/>
            <a:ext cx="657225" cy="825500"/>
            <a:chOff x="1920" y="2544"/>
            <a:chExt cx="384" cy="528"/>
          </a:xfrm>
        </p:grpSpPr>
        <p:sp>
          <p:nvSpPr>
            <p:cNvPr id="351304"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5"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6"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7"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51243" name="Group 27"/>
          <p:cNvGrpSpPr>
            <a:grpSpLocks/>
          </p:cNvGrpSpPr>
          <p:nvPr/>
        </p:nvGrpSpPr>
        <p:grpSpPr bwMode="auto">
          <a:xfrm>
            <a:off x="4419600" y="3886200"/>
            <a:ext cx="657225" cy="825500"/>
            <a:chOff x="1920" y="2544"/>
            <a:chExt cx="384" cy="528"/>
          </a:xfrm>
        </p:grpSpPr>
        <p:sp>
          <p:nvSpPr>
            <p:cNvPr id="351300"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1"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2"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303"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51244" name="Group 32"/>
          <p:cNvGrpSpPr>
            <a:grpSpLocks/>
          </p:cNvGrpSpPr>
          <p:nvPr/>
        </p:nvGrpSpPr>
        <p:grpSpPr bwMode="auto">
          <a:xfrm>
            <a:off x="4038600" y="5181600"/>
            <a:ext cx="657225" cy="825500"/>
            <a:chOff x="1920" y="2544"/>
            <a:chExt cx="384" cy="528"/>
          </a:xfrm>
        </p:grpSpPr>
        <p:sp>
          <p:nvSpPr>
            <p:cNvPr id="351296"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7"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8"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9"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51245" name="Group 37"/>
          <p:cNvGrpSpPr>
            <a:grpSpLocks/>
          </p:cNvGrpSpPr>
          <p:nvPr/>
        </p:nvGrpSpPr>
        <p:grpSpPr bwMode="auto">
          <a:xfrm>
            <a:off x="2590800" y="5181600"/>
            <a:ext cx="657225" cy="825500"/>
            <a:chOff x="1920" y="2544"/>
            <a:chExt cx="384" cy="528"/>
          </a:xfrm>
        </p:grpSpPr>
        <p:sp>
          <p:nvSpPr>
            <p:cNvPr id="351292"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3"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4"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5"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51246" name="Group 42"/>
          <p:cNvGrpSpPr>
            <a:grpSpLocks/>
          </p:cNvGrpSpPr>
          <p:nvPr/>
        </p:nvGrpSpPr>
        <p:grpSpPr bwMode="auto">
          <a:xfrm>
            <a:off x="1447800" y="3886200"/>
            <a:ext cx="657225" cy="825500"/>
            <a:chOff x="1920" y="2544"/>
            <a:chExt cx="384" cy="528"/>
          </a:xfrm>
        </p:grpSpPr>
        <p:sp>
          <p:nvSpPr>
            <p:cNvPr id="351288" name="Rectangle 43"/>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89" name="Rectangle 44"/>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0" name="Rectangle 45"/>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1291" name="Text Box 46"/>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1247"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48"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49"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50"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1251" name="Group 51"/>
          <p:cNvGrpSpPr>
            <a:grpSpLocks/>
          </p:cNvGrpSpPr>
          <p:nvPr/>
        </p:nvGrpSpPr>
        <p:grpSpPr bwMode="auto">
          <a:xfrm>
            <a:off x="1524000" y="4559300"/>
            <a:ext cx="207963" cy="577850"/>
            <a:chOff x="528" y="3216"/>
            <a:chExt cx="192" cy="384"/>
          </a:xfrm>
        </p:grpSpPr>
        <p:sp>
          <p:nvSpPr>
            <p:cNvPr id="351285"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86"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87"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2" name="Group 55"/>
          <p:cNvGrpSpPr>
            <a:grpSpLocks/>
          </p:cNvGrpSpPr>
          <p:nvPr/>
        </p:nvGrpSpPr>
        <p:grpSpPr bwMode="auto">
          <a:xfrm>
            <a:off x="1828800" y="4559300"/>
            <a:ext cx="207963" cy="577850"/>
            <a:chOff x="528" y="3216"/>
            <a:chExt cx="192" cy="384"/>
          </a:xfrm>
        </p:grpSpPr>
        <p:sp>
          <p:nvSpPr>
            <p:cNvPr id="351282"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83"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84"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3" name="Group 59"/>
          <p:cNvGrpSpPr>
            <a:grpSpLocks/>
          </p:cNvGrpSpPr>
          <p:nvPr/>
        </p:nvGrpSpPr>
        <p:grpSpPr bwMode="auto">
          <a:xfrm>
            <a:off x="2667000" y="5854700"/>
            <a:ext cx="207963" cy="577850"/>
            <a:chOff x="528" y="3216"/>
            <a:chExt cx="192" cy="384"/>
          </a:xfrm>
        </p:grpSpPr>
        <p:sp>
          <p:nvSpPr>
            <p:cNvPr id="351279"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80"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81"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4" name="Group 63"/>
          <p:cNvGrpSpPr>
            <a:grpSpLocks/>
          </p:cNvGrpSpPr>
          <p:nvPr/>
        </p:nvGrpSpPr>
        <p:grpSpPr bwMode="auto">
          <a:xfrm>
            <a:off x="2971800" y="5854700"/>
            <a:ext cx="207963" cy="577850"/>
            <a:chOff x="528" y="3216"/>
            <a:chExt cx="192" cy="384"/>
          </a:xfrm>
        </p:grpSpPr>
        <p:sp>
          <p:nvSpPr>
            <p:cNvPr id="351276"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7"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8"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5" name="Group 67"/>
          <p:cNvGrpSpPr>
            <a:grpSpLocks/>
          </p:cNvGrpSpPr>
          <p:nvPr/>
        </p:nvGrpSpPr>
        <p:grpSpPr bwMode="auto">
          <a:xfrm>
            <a:off x="3505200" y="4559300"/>
            <a:ext cx="207963" cy="577850"/>
            <a:chOff x="528" y="3216"/>
            <a:chExt cx="192" cy="384"/>
          </a:xfrm>
        </p:grpSpPr>
        <p:sp>
          <p:nvSpPr>
            <p:cNvPr id="351273"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4"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5"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6" name="Group 71"/>
          <p:cNvGrpSpPr>
            <a:grpSpLocks/>
          </p:cNvGrpSpPr>
          <p:nvPr/>
        </p:nvGrpSpPr>
        <p:grpSpPr bwMode="auto">
          <a:xfrm>
            <a:off x="4114800" y="5854700"/>
            <a:ext cx="207963" cy="577850"/>
            <a:chOff x="528" y="3216"/>
            <a:chExt cx="192" cy="384"/>
          </a:xfrm>
        </p:grpSpPr>
        <p:sp>
          <p:nvSpPr>
            <p:cNvPr id="351270"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1"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2"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7" name="Group 75"/>
          <p:cNvGrpSpPr>
            <a:grpSpLocks/>
          </p:cNvGrpSpPr>
          <p:nvPr/>
        </p:nvGrpSpPr>
        <p:grpSpPr bwMode="auto">
          <a:xfrm rot="-1040097">
            <a:off x="4876800" y="4483100"/>
            <a:ext cx="207963" cy="577850"/>
            <a:chOff x="528" y="3216"/>
            <a:chExt cx="192" cy="384"/>
          </a:xfrm>
        </p:grpSpPr>
        <p:sp>
          <p:nvSpPr>
            <p:cNvPr id="351267"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8"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9"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8" name="Group 79"/>
          <p:cNvGrpSpPr>
            <a:grpSpLocks/>
          </p:cNvGrpSpPr>
          <p:nvPr/>
        </p:nvGrpSpPr>
        <p:grpSpPr bwMode="auto">
          <a:xfrm>
            <a:off x="4419600" y="5854700"/>
            <a:ext cx="207963" cy="577850"/>
            <a:chOff x="528" y="3216"/>
            <a:chExt cx="192" cy="384"/>
          </a:xfrm>
        </p:grpSpPr>
        <p:sp>
          <p:nvSpPr>
            <p:cNvPr id="351264"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5"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6"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1259" name="Group 83"/>
          <p:cNvGrpSpPr>
            <a:grpSpLocks/>
          </p:cNvGrpSpPr>
          <p:nvPr/>
        </p:nvGrpSpPr>
        <p:grpSpPr bwMode="auto">
          <a:xfrm rot="2272902">
            <a:off x="762000" y="3111500"/>
            <a:ext cx="174625" cy="638175"/>
            <a:chOff x="528" y="3216"/>
            <a:chExt cx="192" cy="384"/>
          </a:xfrm>
        </p:grpSpPr>
        <p:sp>
          <p:nvSpPr>
            <p:cNvPr id="351261"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2"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3"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1260" name="Text Box 87"/>
          <p:cNvSpPr txBox="1">
            <a:spLocks noChangeArrowheads="1"/>
          </p:cNvSpPr>
          <p:nvPr/>
        </p:nvSpPr>
        <p:spPr bwMode="auto">
          <a:xfrm>
            <a:off x="5089525" y="1487488"/>
            <a:ext cx="2740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The resulting tree</a:t>
            </a:r>
            <a:br>
              <a:rPr lang="en-US" altLang="en-US"/>
            </a:br>
            <a:r>
              <a:rPr lang="en-US" altLang="en-US"/>
              <a:t>so far.</a:t>
            </a:r>
          </a:p>
        </p:txBody>
      </p:sp>
    </p:spTree>
    <p:extLst>
      <p:ext uri="{BB962C8B-B14F-4D97-AF65-F5344CB8AC3E}">
        <p14:creationId xmlns:p14="http://schemas.microsoft.com/office/powerpoint/2010/main" val="3218305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r>
              <a:rPr lang="en-US" dirty="0" smtClean="0"/>
              <a:t>“Allow you to create a new class called derived class from the existing class. Derived class can inherit all features of base class and can add new features of its own.”</a:t>
            </a:r>
          </a:p>
          <a:p>
            <a:pPr marL="0" indent="0">
              <a:buNone/>
            </a:pPr>
            <a:r>
              <a:rPr lang="en-US" dirty="0" smtClean="0"/>
              <a:t>    </a:t>
            </a:r>
            <a:r>
              <a:rPr lang="en-US" sz="2400" dirty="0" smtClean="0"/>
              <a:t>class </a:t>
            </a:r>
            <a:r>
              <a:rPr lang="en-US" sz="2400" dirty="0" err="1" smtClean="0"/>
              <a:t>base_class</a:t>
            </a:r>
            <a:r>
              <a:rPr lang="en-US" sz="2400" dirty="0" smtClean="0"/>
              <a:t>{ };</a:t>
            </a:r>
          </a:p>
          <a:p>
            <a:pPr marL="0" indent="0">
              <a:buNone/>
            </a:pPr>
            <a:r>
              <a:rPr lang="en-US" sz="2400" dirty="0"/>
              <a:t> </a:t>
            </a:r>
            <a:r>
              <a:rPr lang="en-US" sz="2400" dirty="0" smtClean="0"/>
              <a:t>    class </a:t>
            </a:r>
            <a:r>
              <a:rPr lang="en-US" sz="2400" dirty="0" err="1" smtClean="0"/>
              <a:t>derived_class:member</a:t>
            </a:r>
            <a:r>
              <a:rPr lang="en-US" sz="2400" dirty="0" smtClean="0"/>
              <a:t> Access Specifier </a:t>
            </a:r>
            <a:r>
              <a:rPr lang="en-US" sz="2400" dirty="0" err="1" smtClean="0"/>
              <a:t>base_class</a:t>
            </a:r>
            <a:r>
              <a:rPr lang="en-US" sz="2400" dirty="0" smtClean="0"/>
              <a:t> {  };</a:t>
            </a:r>
            <a:endParaRPr lang="en-US" sz="2400" dirty="0"/>
          </a:p>
        </p:txBody>
      </p:sp>
    </p:spTree>
    <p:extLst>
      <p:ext uri="{BB962C8B-B14F-4D97-AF65-F5344CB8AC3E}">
        <p14:creationId xmlns:p14="http://schemas.microsoft.com/office/powerpoint/2010/main" val="2675900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functions</a:t>
            </a:r>
            <a:endParaRPr lang="en-US" dirty="0"/>
          </a:p>
        </p:txBody>
      </p:sp>
      <p:sp>
        <p:nvSpPr>
          <p:cNvPr id="3" name="Content Placeholder 2"/>
          <p:cNvSpPr>
            <a:spLocks noGrp="1"/>
          </p:cNvSpPr>
          <p:nvPr>
            <p:ph idx="1"/>
          </p:nvPr>
        </p:nvSpPr>
        <p:spPr/>
        <p:txBody>
          <a:bodyPr/>
          <a:lstStyle/>
          <a:p>
            <a:r>
              <a:rPr lang="en-US" dirty="0" smtClean="0"/>
              <a:t>Virtual functions are hierarchical in nature.</a:t>
            </a:r>
          </a:p>
          <a:p>
            <a:r>
              <a:rPr lang="en-US" dirty="0" smtClean="0"/>
              <a:t>Example “</a:t>
            </a:r>
            <a:r>
              <a:rPr lang="en-US" dirty="0" smtClean="0">
                <a:solidFill>
                  <a:srgbClr val="FF0000"/>
                </a:solidFill>
              </a:rPr>
              <a:t>virtual_function1.cpp</a:t>
            </a:r>
            <a:r>
              <a:rPr lang="en-US" dirty="0" smtClean="0"/>
              <a:t>”</a:t>
            </a:r>
            <a:endParaRPr lang="en-US" dirty="0"/>
          </a:p>
        </p:txBody>
      </p:sp>
    </p:spTree>
    <p:extLst>
      <p:ext uri="{BB962C8B-B14F-4D97-AF65-F5344CB8AC3E}">
        <p14:creationId xmlns:p14="http://schemas.microsoft.com/office/powerpoint/2010/main" val="123573794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53283"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53284" name="Group 4"/>
          <p:cNvGrpSpPr>
            <a:grpSpLocks/>
          </p:cNvGrpSpPr>
          <p:nvPr/>
        </p:nvGrpSpPr>
        <p:grpSpPr bwMode="auto">
          <a:xfrm>
            <a:off x="914400" y="2501900"/>
            <a:ext cx="657225" cy="825500"/>
            <a:chOff x="1920" y="2544"/>
            <a:chExt cx="384" cy="528"/>
          </a:xfrm>
        </p:grpSpPr>
        <p:sp>
          <p:nvSpPr>
            <p:cNvPr id="353369" name="Rectangle 5"/>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70" name="Rectangle 6"/>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71" name="Rectangle 7"/>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72" name="Text Box 8"/>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grpSp>
        <p:nvGrpSpPr>
          <p:cNvPr id="353285" name="Group 9"/>
          <p:cNvGrpSpPr>
            <a:grpSpLocks/>
          </p:cNvGrpSpPr>
          <p:nvPr/>
        </p:nvGrpSpPr>
        <p:grpSpPr bwMode="auto">
          <a:xfrm>
            <a:off x="2362200" y="1206500"/>
            <a:ext cx="657225" cy="825500"/>
            <a:chOff x="1920" y="2544"/>
            <a:chExt cx="384" cy="528"/>
          </a:xfrm>
        </p:grpSpPr>
        <p:sp>
          <p:nvSpPr>
            <p:cNvPr id="353365" name="Rectangle 10"/>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6" name="Rectangle 11"/>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7" name="Rectangle 12"/>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8" name="Text Box 13"/>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3286" name="Line 14"/>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87" name="Line 15"/>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3288" name="Group 16"/>
          <p:cNvGrpSpPr>
            <a:grpSpLocks/>
          </p:cNvGrpSpPr>
          <p:nvPr/>
        </p:nvGrpSpPr>
        <p:grpSpPr bwMode="auto">
          <a:xfrm>
            <a:off x="3733800" y="2501900"/>
            <a:ext cx="657225" cy="825500"/>
            <a:chOff x="1920" y="2544"/>
            <a:chExt cx="384" cy="528"/>
          </a:xfrm>
        </p:grpSpPr>
        <p:sp>
          <p:nvSpPr>
            <p:cNvPr id="353361" name="Rectangle 17"/>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2" name="Rectangle 18"/>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3" name="Rectangle 19"/>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4" name="Text Box 20"/>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53289" name="Group 21"/>
          <p:cNvGrpSpPr>
            <a:grpSpLocks/>
          </p:cNvGrpSpPr>
          <p:nvPr/>
        </p:nvGrpSpPr>
        <p:grpSpPr bwMode="auto">
          <a:xfrm>
            <a:off x="3124200" y="3886200"/>
            <a:ext cx="657225" cy="825500"/>
            <a:chOff x="1920" y="2544"/>
            <a:chExt cx="384" cy="528"/>
          </a:xfrm>
        </p:grpSpPr>
        <p:sp>
          <p:nvSpPr>
            <p:cNvPr id="353357" name="Rectangle 2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8" name="Rectangle 2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9" name="Rectangle 2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60" name="Text Box 2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53290" name="Group 26"/>
          <p:cNvGrpSpPr>
            <a:grpSpLocks/>
          </p:cNvGrpSpPr>
          <p:nvPr/>
        </p:nvGrpSpPr>
        <p:grpSpPr bwMode="auto">
          <a:xfrm>
            <a:off x="4419600" y="3886200"/>
            <a:ext cx="657225" cy="825500"/>
            <a:chOff x="1920" y="2544"/>
            <a:chExt cx="384" cy="528"/>
          </a:xfrm>
        </p:grpSpPr>
        <p:sp>
          <p:nvSpPr>
            <p:cNvPr id="353353" name="Rectangle 27"/>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4" name="Rectangle 28"/>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5" name="Rectangle 29"/>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6" name="Text Box 30"/>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53291" name="Group 31"/>
          <p:cNvGrpSpPr>
            <a:grpSpLocks/>
          </p:cNvGrpSpPr>
          <p:nvPr/>
        </p:nvGrpSpPr>
        <p:grpSpPr bwMode="auto">
          <a:xfrm>
            <a:off x="4038600" y="5181600"/>
            <a:ext cx="657225" cy="825500"/>
            <a:chOff x="1920" y="2544"/>
            <a:chExt cx="384" cy="528"/>
          </a:xfrm>
        </p:grpSpPr>
        <p:sp>
          <p:nvSpPr>
            <p:cNvPr id="353349" name="Rectangle 3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0" name="Rectangle 3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1" name="Rectangle 3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52" name="Text Box 3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53292" name="Group 36"/>
          <p:cNvGrpSpPr>
            <a:grpSpLocks/>
          </p:cNvGrpSpPr>
          <p:nvPr/>
        </p:nvGrpSpPr>
        <p:grpSpPr bwMode="auto">
          <a:xfrm>
            <a:off x="2590800" y="5181600"/>
            <a:ext cx="657225" cy="825500"/>
            <a:chOff x="1920" y="2544"/>
            <a:chExt cx="384" cy="528"/>
          </a:xfrm>
        </p:grpSpPr>
        <p:sp>
          <p:nvSpPr>
            <p:cNvPr id="353345" name="Rectangle 37"/>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46" name="Rectangle 38"/>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47" name="Rectangle 39"/>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48" name="Text Box 40"/>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53293" name="Group 41"/>
          <p:cNvGrpSpPr>
            <a:grpSpLocks/>
          </p:cNvGrpSpPr>
          <p:nvPr/>
        </p:nvGrpSpPr>
        <p:grpSpPr bwMode="auto">
          <a:xfrm>
            <a:off x="1447800" y="3886200"/>
            <a:ext cx="657225" cy="825500"/>
            <a:chOff x="1920" y="2544"/>
            <a:chExt cx="384" cy="528"/>
          </a:xfrm>
        </p:grpSpPr>
        <p:sp>
          <p:nvSpPr>
            <p:cNvPr id="353341" name="Rectangle 42"/>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42" name="Rectangle 43"/>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43" name="Rectangle 44"/>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3344" name="Text Box 45"/>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3294" name="Line 46"/>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5" name="Line 47"/>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6" name="Line 48"/>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297" name="Line 49"/>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3298" name="Group 50"/>
          <p:cNvGrpSpPr>
            <a:grpSpLocks/>
          </p:cNvGrpSpPr>
          <p:nvPr/>
        </p:nvGrpSpPr>
        <p:grpSpPr bwMode="auto">
          <a:xfrm>
            <a:off x="1524000" y="4559300"/>
            <a:ext cx="207963" cy="577850"/>
            <a:chOff x="528" y="3216"/>
            <a:chExt cx="192" cy="384"/>
          </a:xfrm>
        </p:grpSpPr>
        <p:sp>
          <p:nvSpPr>
            <p:cNvPr id="353338" name="Line 5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9" name="Line 5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40" name="Line 5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299" name="Group 54"/>
          <p:cNvGrpSpPr>
            <a:grpSpLocks/>
          </p:cNvGrpSpPr>
          <p:nvPr/>
        </p:nvGrpSpPr>
        <p:grpSpPr bwMode="auto">
          <a:xfrm>
            <a:off x="1828800" y="4559300"/>
            <a:ext cx="207963" cy="577850"/>
            <a:chOff x="528" y="3216"/>
            <a:chExt cx="192" cy="384"/>
          </a:xfrm>
        </p:grpSpPr>
        <p:sp>
          <p:nvSpPr>
            <p:cNvPr id="353335" name="Line 5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6" name="Line 5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7" name="Line 5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0" name="Group 58"/>
          <p:cNvGrpSpPr>
            <a:grpSpLocks/>
          </p:cNvGrpSpPr>
          <p:nvPr/>
        </p:nvGrpSpPr>
        <p:grpSpPr bwMode="auto">
          <a:xfrm>
            <a:off x="2667000" y="5854700"/>
            <a:ext cx="207963" cy="577850"/>
            <a:chOff x="528" y="3216"/>
            <a:chExt cx="192" cy="384"/>
          </a:xfrm>
        </p:grpSpPr>
        <p:sp>
          <p:nvSpPr>
            <p:cNvPr id="353332" name="Line 5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3" name="Line 6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4" name="Line 6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1" name="Group 62"/>
          <p:cNvGrpSpPr>
            <a:grpSpLocks/>
          </p:cNvGrpSpPr>
          <p:nvPr/>
        </p:nvGrpSpPr>
        <p:grpSpPr bwMode="auto">
          <a:xfrm>
            <a:off x="2971800" y="5854700"/>
            <a:ext cx="207963" cy="577850"/>
            <a:chOff x="528" y="3216"/>
            <a:chExt cx="192" cy="384"/>
          </a:xfrm>
        </p:grpSpPr>
        <p:sp>
          <p:nvSpPr>
            <p:cNvPr id="353329" name="Line 6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0" name="Line 6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31" name="Line 6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2" name="Group 66"/>
          <p:cNvGrpSpPr>
            <a:grpSpLocks/>
          </p:cNvGrpSpPr>
          <p:nvPr/>
        </p:nvGrpSpPr>
        <p:grpSpPr bwMode="auto">
          <a:xfrm>
            <a:off x="3505200" y="4559300"/>
            <a:ext cx="207963" cy="577850"/>
            <a:chOff x="528" y="3216"/>
            <a:chExt cx="192" cy="384"/>
          </a:xfrm>
        </p:grpSpPr>
        <p:sp>
          <p:nvSpPr>
            <p:cNvPr id="353326" name="Line 6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27" name="Line 6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28" name="Line 6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3" name="Group 70"/>
          <p:cNvGrpSpPr>
            <a:grpSpLocks/>
          </p:cNvGrpSpPr>
          <p:nvPr/>
        </p:nvGrpSpPr>
        <p:grpSpPr bwMode="auto">
          <a:xfrm>
            <a:off x="4114800" y="5854700"/>
            <a:ext cx="207963" cy="577850"/>
            <a:chOff x="528" y="3216"/>
            <a:chExt cx="192" cy="384"/>
          </a:xfrm>
        </p:grpSpPr>
        <p:sp>
          <p:nvSpPr>
            <p:cNvPr id="353323" name="Line 7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24" name="Line 7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25" name="Line 7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4" name="Group 74"/>
          <p:cNvGrpSpPr>
            <a:grpSpLocks/>
          </p:cNvGrpSpPr>
          <p:nvPr/>
        </p:nvGrpSpPr>
        <p:grpSpPr bwMode="auto">
          <a:xfrm rot="-1040097">
            <a:off x="4876800" y="4483100"/>
            <a:ext cx="207963" cy="577850"/>
            <a:chOff x="528" y="3216"/>
            <a:chExt cx="192" cy="384"/>
          </a:xfrm>
        </p:grpSpPr>
        <p:sp>
          <p:nvSpPr>
            <p:cNvPr id="353320" name="Line 7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21" name="Line 7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22" name="Line 7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5" name="Group 78"/>
          <p:cNvGrpSpPr>
            <a:grpSpLocks/>
          </p:cNvGrpSpPr>
          <p:nvPr/>
        </p:nvGrpSpPr>
        <p:grpSpPr bwMode="auto">
          <a:xfrm>
            <a:off x="4419600" y="5854700"/>
            <a:ext cx="207963" cy="577850"/>
            <a:chOff x="528" y="3216"/>
            <a:chExt cx="192" cy="384"/>
          </a:xfrm>
        </p:grpSpPr>
        <p:sp>
          <p:nvSpPr>
            <p:cNvPr id="353317" name="Line 7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18" name="Line 8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19" name="Line 8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6" name="Group 82"/>
          <p:cNvGrpSpPr>
            <a:grpSpLocks/>
          </p:cNvGrpSpPr>
          <p:nvPr/>
        </p:nvGrpSpPr>
        <p:grpSpPr bwMode="auto">
          <a:xfrm rot="2272902">
            <a:off x="762000" y="3111500"/>
            <a:ext cx="174625" cy="638175"/>
            <a:chOff x="528" y="3216"/>
            <a:chExt cx="192" cy="384"/>
          </a:xfrm>
        </p:grpSpPr>
        <p:sp>
          <p:nvSpPr>
            <p:cNvPr id="353314" name="Line 8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15" name="Line 8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16" name="Line 8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3307" name="Group 86"/>
          <p:cNvGrpSpPr>
            <a:grpSpLocks/>
          </p:cNvGrpSpPr>
          <p:nvPr/>
        </p:nvGrpSpPr>
        <p:grpSpPr bwMode="auto">
          <a:xfrm rot="19327098" flipH="1">
            <a:off x="1524000" y="3124200"/>
            <a:ext cx="174625" cy="638175"/>
            <a:chOff x="528" y="3216"/>
            <a:chExt cx="192" cy="384"/>
          </a:xfrm>
        </p:grpSpPr>
        <p:sp>
          <p:nvSpPr>
            <p:cNvPr id="353311" name="Line 8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12" name="Line 8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313" name="Line 8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3308" name="Line 90"/>
          <p:cNvSpPr>
            <a:spLocks noChangeShapeType="1"/>
          </p:cNvSpPr>
          <p:nvPr/>
        </p:nvSpPr>
        <p:spPr bwMode="auto">
          <a:xfrm flipH="1">
            <a:off x="1143000" y="3886200"/>
            <a:ext cx="1143000" cy="1143000"/>
          </a:xfrm>
          <a:prstGeom prst="line">
            <a:avLst/>
          </a:prstGeom>
          <a:noFill/>
          <a:ln w="762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3309" name="Line 91"/>
          <p:cNvSpPr>
            <a:spLocks noChangeShapeType="1"/>
          </p:cNvSpPr>
          <p:nvPr/>
        </p:nvSpPr>
        <p:spPr bwMode="auto">
          <a:xfrm>
            <a:off x="1219200" y="3886200"/>
            <a:ext cx="1143000" cy="1143000"/>
          </a:xfrm>
          <a:prstGeom prst="line">
            <a:avLst/>
          </a:prstGeom>
          <a:noFill/>
          <a:ln w="762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3310" name="Text Box 92"/>
          <p:cNvSpPr txBox="1">
            <a:spLocks noChangeArrowheads="1"/>
          </p:cNvSpPr>
          <p:nvPr/>
        </p:nvSpPr>
        <p:spPr bwMode="auto">
          <a:xfrm>
            <a:off x="5089525" y="1487488"/>
            <a:ext cx="25542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Now delete the</a:t>
            </a:r>
            <a:br>
              <a:rPr lang="en-US" altLang="en-US"/>
            </a:br>
            <a:r>
              <a:rPr lang="en-US" altLang="en-US"/>
              <a:t>duplicate from</a:t>
            </a:r>
            <a:br>
              <a:rPr lang="en-US" altLang="en-US"/>
            </a:br>
            <a:r>
              <a:rPr lang="en-US" altLang="en-US"/>
              <a:t>the left sub-tree.</a:t>
            </a:r>
          </a:p>
        </p:txBody>
      </p:sp>
    </p:spTree>
    <p:extLst>
      <p:ext uri="{BB962C8B-B14F-4D97-AF65-F5344CB8AC3E}">
        <p14:creationId xmlns:p14="http://schemas.microsoft.com/office/powerpoint/2010/main" val="386783956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55331"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55332" name="Group 4"/>
          <p:cNvGrpSpPr>
            <a:grpSpLocks/>
          </p:cNvGrpSpPr>
          <p:nvPr/>
        </p:nvGrpSpPr>
        <p:grpSpPr bwMode="auto">
          <a:xfrm>
            <a:off x="914400" y="2501900"/>
            <a:ext cx="657225" cy="825500"/>
            <a:chOff x="1920" y="2544"/>
            <a:chExt cx="384" cy="528"/>
          </a:xfrm>
        </p:grpSpPr>
        <p:sp>
          <p:nvSpPr>
            <p:cNvPr id="355402" name="Rectangle 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403" name="Rectangle 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404" name="Rectangle 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405" name="Text Box 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grpSp>
        <p:nvGrpSpPr>
          <p:cNvPr id="355333" name="Group 9"/>
          <p:cNvGrpSpPr>
            <a:grpSpLocks/>
          </p:cNvGrpSpPr>
          <p:nvPr/>
        </p:nvGrpSpPr>
        <p:grpSpPr bwMode="auto">
          <a:xfrm>
            <a:off x="2362200" y="1206500"/>
            <a:ext cx="657225" cy="825500"/>
            <a:chOff x="1920" y="2544"/>
            <a:chExt cx="384" cy="528"/>
          </a:xfrm>
        </p:grpSpPr>
        <p:sp>
          <p:nvSpPr>
            <p:cNvPr id="355398" name="Rectangle 10"/>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9" name="Rectangle 11"/>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400" name="Rectangle 12"/>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401" name="Text Box 13"/>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5334" name="Line 14"/>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35" name="Line 15"/>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5336" name="Group 16"/>
          <p:cNvGrpSpPr>
            <a:grpSpLocks/>
          </p:cNvGrpSpPr>
          <p:nvPr/>
        </p:nvGrpSpPr>
        <p:grpSpPr bwMode="auto">
          <a:xfrm>
            <a:off x="3733800" y="2501900"/>
            <a:ext cx="657225" cy="825500"/>
            <a:chOff x="1920" y="2544"/>
            <a:chExt cx="384" cy="528"/>
          </a:xfrm>
        </p:grpSpPr>
        <p:sp>
          <p:nvSpPr>
            <p:cNvPr id="355394" name="Rectangle 17"/>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5" name="Rectangle 18"/>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6" name="Rectangle 19"/>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7" name="Text Box 20"/>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55337" name="Group 21"/>
          <p:cNvGrpSpPr>
            <a:grpSpLocks/>
          </p:cNvGrpSpPr>
          <p:nvPr/>
        </p:nvGrpSpPr>
        <p:grpSpPr bwMode="auto">
          <a:xfrm>
            <a:off x="3124200" y="3886200"/>
            <a:ext cx="657225" cy="825500"/>
            <a:chOff x="1920" y="2544"/>
            <a:chExt cx="384" cy="528"/>
          </a:xfrm>
        </p:grpSpPr>
        <p:sp>
          <p:nvSpPr>
            <p:cNvPr id="355390" name="Rectangle 2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1" name="Rectangle 2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2" name="Rectangle 2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93" name="Text Box 2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55338" name="Group 26"/>
          <p:cNvGrpSpPr>
            <a:grpSpLocks/>
          </p:cNvGrpSpPr>
          <p:nvPr/>
        </p:nvGrpSpPr>
        <p:grpSpPr bwMode="auto">
          <a:xfrm>
            <a:off x="4419600" y="3886200"/>
            <a:ext cx="657225" cy="825500"/>
            <a:chOff x="1920" y="2544"/>
            <a:chExt cx="384" cy="528"/>
          </a:xfrm>
        </p:grpSpPr>
        <p:sp>
          <p:nvSpPr>
            <p:cNvPr id="355386" name="Rectangle 27"/>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7" name="Rectangle 28"/>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8" name="Rectangle 29"/>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9" name="Text Box 30"/>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55339" name="Group 31"/>
          <p:cNvGrpSpPr>
            <a:grpSpLocks/>
          </p:cNvGrpSpPr>
          <p:nvPr/>
        </p:nvGrpSpPr>
        <p:grpSpPr bwMode="auto">
          <a:xfrm>
            <a:off x="4038600" y="5181600"/>
            <a:ext cx="657225" cy="825500"/>
            <a:chOff x="1920" y="2544"/>
            <a:chExt cx="384" cy="528"/>
          </a:xfrm>
        </p:grpSpPr>
        <p:sp>
          <p:nvSpPr>
            <p:cNvPr id="355382" name="Rectangle 32"/>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3" name="Rectangle 33"/>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4" name="Rectangle 34"/>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5" name="Text Box 35"/>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55340" name="Group 36"/>
          <p:cNvGrpSpPr>
            <a:grpSpLocks/>
          </p:cNvGrpSpPr>
          <p:nvPr/>
        </p:nvGrpSpPr>
        <p:grpSpPr bwMode="auto">
          <a:xfrm>
            <a:off x="2590800" y="5181600"/>
            <a:ext cx="657225" cy="825500"/>
            <a:chOff x="1920" y="2544"/>
            <a:chExt cx="384" cy="528"/>
          </a:xfrm>
        </p:grpSpPr>
        <p:sp>
          <p:nvSpPr>
            <p:cNvPr id="355378" name="Rectangle 37"/>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79" name="Rectangle 38"/>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0" name="Rectangle 39"/>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5381" name="Text Box 40"/>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sp>
        <p:nvSpPr>
          <p:cNvPr id="355341" name="Line 41"/>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42" name="Line 42"/>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43" name="Line 43"/>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44" name="Line 44"/>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5345" name="Group 45"/>
          <p:cNvGrpSpPr>
            <a:grpSpLocks/>
          </p:cNvGrpSpPr>
          <p:nvPr/>
        </p:nvGrpSpPr>
        <p:grpSpPr bwMode="auto">
          <a:xfrm>
            <a:off x="2667000" y="5854700"/>
            <a:ext cx="207963" cy="577850"/>
            <a:chOff x="528" y="3216"/>
            <a:chExt cx="192" cy="384"/>
          </a:xfrm>
        </p:grpSpPr>
        <p:sp>
          <p:nvSpPr>
            <p:cNvPr id="355375" name="Line 4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76" name="Line 4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77" name="Line 4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46" name="Group 49"/>
          <p:cNvGrpSpPr>
            <a:grpSpLocks/>
          </p:cNvGrpSpPr>
          <p:nvPr/>
        </p:nvGrpSpPr>
        <p:grpSpPr bwMode="auto">
          <a:xfrm>
            <a:off x="2971800" y="5854700"/>
            <a:ext cx="207963" cy="577850"/>
            <a:chOff x="528" y="3216"/>
            <a:chExt cx="192" cy="384"/>
          </a:xfrm>
        </p:grpSpPr>
        <p:sp>
          <p:nvSpPr>
            <p:cNvPr id="355372" name="Line 5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73" name="Line 5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74" name="Line 5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47" name="Group 53"/>
          <p:cNvGrpSpPr>
            <a:grpSpLocks/>
          </p:cNvGrpSpPr>
          <p:nvPr/>
        </p:nvGrpSpPr>
        <p:grpSpPr bwMode="auto">
          <a:xfrm>
            <a:off x="3505200" y="4559300"/>
            <a:ext cx="207963" cy="577850"/>
            <a:chOff x="528" y="3216"/>
            <a:chExt cx="192" cy="384"/>
          </a:xfrm>
        </p:grpSpPr>
        <p:sp>
          <p:nvSpPr>
            <p:cNvPr id="355369" name="Line 5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70" name="Line 5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71" name="Line 5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48" name="Group 57"/>
          <p:cNvGrpSpPr>
            <a:grpSpLocks/>
          </p:cNvGrpSpPr>
          <p:nvPr/>
        </p:nvGrpSpPr>
        <p:grpSpPr bwMode="auto">
          <a:xfrm>
            <a:off x="4114800" y="5854700"/>
            <a:ext cx="207963" cy="577850"/>
            <a:chOff x="528" y="3216"/>
            <a:chExt cx="192" cy="384"/>
          </a:xfrm>
        </p:grpSpPr>
        <p:sp>
          <p:nvSpPr>
            <p:cNvPr id="355366" name="Line 5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67" name="Line 5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68" name="Line 6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49" name="Group 61"/>
          <p:cNvGrpSpPr>
            <a:grpSpLocks/>
          </p:cNvGrpSpPr>
          <p:nvPr/>
        </p:nvGrpSpPr>
        <p:grpSpPr bwMode="auto">
          <a:xfrm rot="-1040097">
            <a:off x="4876800" y="4483100"/>
            <a:ext cx="207963" cy="577850"/>
            <a:chOff x="528" y="3216"/>
            <a:chExt cx="192" cy="384"/>
          </a:xfrm>
        </p:grpSpPr>
        <p:sp>
          <p:nvSpPr>
            <p:cNvPr id="355363" name="Line 6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64" name="Line 6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65" name="Line 6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50" name="Group 65"/>
          <p:cNvGrpSpPr>
            <a:grpSpLocks/>
          </p:cNvGrpSpPr>
          <p:nvPr/>
        </p:nvGrpSpPr>
        <p:grpSpPr bwMode="auto">
          <a:xfrm>
            <a:off x="4419600" y="5854700"/>
            <a:ext cx="207963" cy="577850"/>
            <a:chOff x="528" y="3216"/>
            <a:chExt cx="192" cy="384"/>
          </a:xfrm>
        </p:grpSpPr>
        <p:sp>
          <p:nvSpPr>
            <p:cNvPr id="355360" name="Line 6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61" name="Line 6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62" name="Line 6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51" name="Group 69"/>
          <p:cNvGrpSpPr>
            <a:grpSpLocks/>
          </p:cNvGrpSpPr>
          <p:nvPr/>
        </p:nvGrpSpPr>
        <p:grpSpPr bwMode="auto">
          <a:xfrm rot="2272902">
            <a:off x="762000" y="3111500"/>
            <a:ext cx="174625" cy="638175"/>
            <a:chOff x="528" y="3216"/>
            <a:chExt cx="192" cy="384"/>
          </a:xfrm>
        </p:grpSpPr>
        <p:sp>
          <p:nvSpPr>
            <p:cNvPr id="355357" name="Line 7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58" name="Line 7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59" name="Line 7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5352" name="Group 73"/>
          <p:cNvGrpSpPr>
            <a:grpSpLocks/>
          </p:cNvGrpSpPr>
          <p:nvPr/>
        </p:nvGrpSpPr>
        <p:grpSpPr bwMode="auto">
          <a:xfrm rot="19327098" flipH="1">
            <a:off x="1524000" y="3124200"/>
            <a:ext cx="174625" cy="638175"/>
            <a:chOff x="528" y="3216"/>
            <a:chExt cx="192" cy="384"/>
          </a:xfrm>
        </p:grpSpPr>
        <p:sp>
          <p:nvSpPr>
            <p:cNvPr id="355354" name="Line 7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55" name="Line 7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356" name="Line 7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5353" name="Text Box 77"/>
          <p:cNvSpPr txBox="1">
            <a:spLocks noChangeArrowheads="1"/>
          </p:cNvSpPr>
          <p:nvPr/>
        </p:nvSpPr>
        <p:spPr bwMode="auto">
          <a:xfrm>
            <a:off x="5089525" y="1487488"/>
            <a:ext cx="32845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The final resulting</a:t>
            </a:r>
            <a:br>
              <a:rPr lang="en-US" altLang="en-US"/>
            </a:br>
            <a:r>
              <a:rPr lang="en-US" altLang="en-US"/>
              <a:t>tree – still has search</a:t>
            </a:r>
            <a:br>
              <a:rPr lang="en-US" altLang="en-US"/>
            </a:br>
            <a:r>
              <a:rPr lang="en-US" altLang="en-US"/>
              <a:t>structure.</a:t>
            </a:r>
          </a:p>
        </p:txBody>
      </p:sp>
    </p:spTree>
    <p:extLst>
      <p:ext uri="{BB962C8B-B14F-4D97-AF65-F5344CB8AC3E}">
        <p14:creationId xmlns:p14="http://schemas.microsoft.com/office/powerpoint/2010/main" val="23451071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57379"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57380" name="Group 4"/>
          <p:cNvGrpSpPr>
            <a:grpSpLocks/>
          </p:cNvGrpSpPr>
          <p:nvPr/>
        </p:nvGrpSpPr>
        <p:grpSpPr bwMode="auto">
          <a:xfrm>
            <a:off x="914400" y="2501900"/>
            <a:ext cx="657225" cy="825500"/>
            <a:chOff x="1920" y="2544"/>
            <a:chExt cx="384" cy="528"/>
          </a:xfrm>
        </p:grpSpPr>
        <p:sp>
          <p:nvSpPr>
            <p:cNvPr id="357460" name="Rectangle 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61" name="Rectangle 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62" name="Rectangle 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63" name="Text Box 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57381"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7382" name="Group 10"/>
          <p:cNvGrpSpPr>
            <a:grpSpLocks/>
          </p:cNvGrpSpPr>
          <p:nvPr/>
        </p:nvGrpSpPr>
        <p:grpSpPr bwMode="auto">
          <a:xfrm>
            <a:off x="2362200" y="1206500"/>
            <a:ext cx="657225" cy="825500"/>
            <a:chOff x="1920" y="2544"/>
            <a:chExt cx="384" cy="528"/>
          </a:xfrm>
        </p:grpSpPr>
        <p:sp>
          <p:nvSpPr>
            <p:cNvPr id="357456" name="Rectangle 11"/>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7" name="Rectangle 12"/>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8" name="Rectangle 13"/>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9" name="Text Box 14"/>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57383"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84"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7385" name="Group 17"/>
          <p:cNvGrpSpPr>
            <a:grpSpLocks/>
          </p:cNvGrpSpPr>
          <p:nvPr/>
        </p:nvGrpSpPr>
        <p:grpSpPr bwMode="auto">
          <a:xfrm>
            <a:off x="3733800" y="2501900"/>
            <a:ext cx="657225" cy="825500"/>
            <a:chOff x="1920" y="2544"/>
            <a:chExt cx="384" cy="528"/>
          </a:xfrm>
        </p:grpSpPr>
        <p:sp>
          <p:nvSpPr>
            <p:cNvPr id="357452" name="Rectangle 18"/>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3" name="Rectangle 19"/>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4" name="Rectangle 20"/>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5" name="Text Box 21"/>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57386" name="Group 22"/>
          <p:cNvGrpSpPr>
            <a:grpSpLocks/>
          </p:cNvGrpSpPr>
          <p:nvPr/>
        </p:nvGrpSpPr>
        <p:grpSpPr bwMode="auto">
          <a:xfrm>
            <a:off x="3124200" y="3886200"/>
            <a:ext cx="657225" cy="825500"/>
            <a:chOff x="1920" y="2544"/>
            <a:chExt cx="384" cy="528"/>
          </a:xfrm>
        </p:grpSpPr>
        <p:sp>
          <p:nvSpPr>
            <p:cNvPr id="357448"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9"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0"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51"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57387" name="Group 27"/>
          <p:cNvGrpSpPr>
            <a:grpSpLocks/>
          </p:cNvGrpSpPr>
          <p:nvPr/>
        </p:nvGrpSpPr>
        <p:grpSpPr bwMode="auto">
          <a:xfrm>
            <a:off x="4419600" y="3886200"/>
            <a:ext cx="657225" cy="825500"/>
            <a:chOff x="1920" y="2544"/>
            <a:chExt cx="384" cy="528"/>
          </a:xfrm>
        </p:grpSpPr>
        <p:sp>
          <p:nvSpPr>
            <p:cNvPr id="357444"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5"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6"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7"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57388" name="Group 32"/>
          <p:cNvGrpSpPr>
            <a:grpSpLocks/>
          </p:cNvGrpSpPr>
          <p:nvPr/>
        </p:nvGrpSpPr>
        <p:grpSpPr bwMode="auto">
          <a:xfrm>
            <a:off x="4038600" y="5181600"/>
            <a:ext cx="657225" cy="825500"/>
            <a:chOff x="1920" y="2544"/>
            <a:chExt cx="384" cy="528"/>
          </a:xfrm>
        </p:grpSpPr>
        <p:sp>
          <p:nvSpPr>
            <p:cNvPr id="357440"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1"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2"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43"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57389" name="Group 37"/>
          <p:cNvGrpSpPr>
            <a:grpSpLocks/>
          </p:cNvGrpSpPr>
          <p:nvPr/>
        </p:nvGrpSpPr>
        <p:grpSpPr bwMode="auto">
          <a:xfrm>
            <a:off x="2590800" y="5181600"/>
            <a:ext cx="657225" cy="825500"/>
            <a:chOff x="1920" y="2544"/>
            <a:chExt cx="384" cy="528"/>
          </a:xfrm>
        </p:grpSpPr>
        <p:sp>
          <p:nvSpPr>
            <p:cNvPr id="357436"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37"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38"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39"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57390" name="Group 42"/>
          <p:cNvGrpSpPr>
            <a:grpSpLocks/>
          </p:cNvGrpSpPr>
          <p:nvPr/>
        </p:nvGrpSpPr>
        <p:grpSpPr bwMode="auto">
          <a:xfrm>
            <a:off x="1447800" y="3886200"/>
            <a:ext cx="657225" cy="825500"/>
            <a:chOff x="1920" y="2544"/>
            <a:chExt cx="384" cy="528"/>
          </a:xfrm>
        </p:grpSpPr>
        <p:sp>
          <p:nvSpPr>
            <p:cNvPr id="357432" name="Rectangle 4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33" name="Rectangle 4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34" name="Rectangle 4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7435" name="Text Box 4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7391"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92"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93"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394"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7395" name="Group 51"/>
          <p:cNvGrpSpPr>
            <a:grpSpLocks/>
          </p:cNvGrpSpPr>
          <p:nvPr/>
        </p:nvGrpSpPr>
        <p:grpSpPr bwMode="auto">
          <a:xfrm>
            <a:off x="1524000" y="4559300"/>
            <a:ext cx="207963" cy="577850"/>
            <a:chOff x="528" y="3216"/>
            <a:chExt cx="192" cy="384"/>
          </a:xfrm>
        </p:grpSpPr>
        <p:sp>
          <p:nvSpPr>
            <p:cNvPr id="357429"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30"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31"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396" name="Group 55"/>
          <p:cNvGrpSpPr>
            <a:grpSpLocks/>
          </p:cNvGrpSpPr>
          <p:nvPr/>
        </p:nvGrpSpPr>
        <p:grpSpPr bwMode="auto">
          <a:xfrm>
            <a:off x="1828800" y="4559300"/>
            <a:ext cx="207963" cy="577850"/>
            <a:chOff x="528" y="3216"/>
            <a:chExt cx="192" cy="384"/>
          </a:xfrm>
        </p:grpSpPr>
        <p:sp>
          <p:nvSpPr>
            <p:cNvPr id="357426"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7"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8"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397" name="Group 59"/>
          <p:cNvGrpSpPr>
            <a:grpSpLocks/>
          </p:cNvGrpSpPr>
          <p:nvPr/>
        </p:nvGrpSpPr>
        <p:grpSpPr bwMode="auto">
          <a:xfrm>
            <a:off x="2667000" y="5854700"/>
            <a:ext cx="207963" cy="577850"/>
            <a:chOff x="528" y="3216"/>
            <a:chExt cx="192" cy="384"/>
          </a:xfrm>
        </p:grpSpPr>
        <p:sp>
          <p:nvSpPr>
            <p:cNvPr id="357423"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4"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5"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398" name="Group 63"/>
          <p:cNvGrpSpPr>
            <a:grpSpLocks/>
          </p:cNvGrpSpPr>
          <p:nvPr/>
        </p:nvGrpSpPr>
        <p:grpSpPr bwMode="auto">
          <a:xfrm>
            <a:off x="2971800" y="5854700"/>
            <a:ext cx="207963" cy="577850"/>
            <a:chOff x="528" y="3216"/>
            <a:chExt cx="192" cy="384"/>
          </a:xfrm>
        </p:grpSpPr>
        <p:sp>
          <p:nvSpPr>
            <p:cNvPr id="357420"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1"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22"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399" name="Group 67"/>
          <p:cNvGrpSpPr>
            <a:grpSpLocks/>
          </p:cNvGrpSpPr>
          <p:nvPr/>
        </p:nvGrpSpPr>
        <p:grpSpPr bwMode="auto">
          <a:xfrm>
            <a:off x="3505200" y="4559300"/>
            <a:ext cx="207963" cy="577850"/>
            <a:chOff x="528" y="3216"/>
            <a:chExt cx="192" cy="384"/>
          </a:xfrm>
        </p:grpSpPr>
        <p:sp>
          <p:nvSpPr>
            <p:cNvPr id="357417"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8"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9"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400" name="Group 71"/>
          <p:cNvGrpSpPr>
            <a:grpSpLocks/>
          </p:cNvGrpSpPr>
          <p:nvPr/>
        </p:nvGrpSpPr>
        <p:grpSpPr bwMode="auto">
          <a:xfrm>
            <a:off x="4114800" y="5854700"/>
            <a:ext cx="207963" cy="577850"/>
            <a:chOff x="528" y="3216"/>
            <a:chExt cx="192" cy="384"/>
          </a:xfrm>
        </p:grpSpPr>
        <p:sp>
          <p:nvSpPr>
            <p:cNvPr id="357414"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5"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6"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401" name="Group 75"/>
          <p:cNvGrpSpPr>
            <a:grpSpLocks/>
          </p:cNvGrpSpPr>
          <p:nvPr/>
        </p:nvGrpSpPr>
        <p:grpSpPr bwMode="auto">
          <a:xfrm rot="-1040097">
            <a:off x="4876800" y="4483100"/>
            <a:ext cx="207963" cy="577850"/>
            <a:chOff x="528" y="3216"/>
            <a:chExt cx="192" cy="384"/>
          </a:xfrm>
        </p:grpSpPr>
        <p:sp>
          <p:nvSpPr>
            <p:cNvPr id="357411"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2"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3"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402" name="Group 79"/>
          <p:cNvGrpSpPr>
            <a:grpSpLocks/>
          </p:cNvGrpSpPr>
          <p:nvPr/>
        </p:nvGrpSpPr>
        <p:grpSpPr bwMode="auto">
          <a:xfrm>
            <a:off x="4419600" y="5854700"/>
            <a:ext cx="207963" cy="577850"/>
            <a:chOff x="528" y="3216"/>
            <a:chExt cx="192" cy="384"/>
          </a:xfrm>
        </p:grpSpPr>
        <p:sp>
          <p:nvSpPr>
            <p:cNvPr id="357408"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09"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10"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7403" name="Group 83"/>
          <p:cNvGrpSpPr>
            <a:grpSpLocks/>
          </p:cNvGrpSpPr>
          <p:nvPr/>
        </p:nvGrpSpPr>
        <p:grpSpPr bwMode="auto">
          <a:xfrm rot="2272902">
            <a:off x="762000" y="3111500"/>
            <a:ext cx="174625" cy="638175"/>
            <a:chOff x="528" y="3216"/>
            <a:chExt cx="192" cy="384"/>
          </a:xfrm>
        </p:grpSpPr>
        <p:sp>
          <p:nvSpPr>
            <p:cNvPr id="357405"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06"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407"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7404" name="Text Box 87"/>
          <p:cNvSpPr txBox="1">
            <a:spLocks noChangeArrowheads="1"/>
          </p:cNvSpPr>
          <p:nvPr/>
        </p:nvSpPr>
        <p:spPr bwMode="auto">
          <a:xfrm>
            <a:off x="5089525" y="1487488"/>
            <a:ext cx="236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Let’s delete 94.</a:t>
            </a:r>
          </a:p>
        </p:txBody>
      </p:sp>
    </p:spTree>
    <p:extLst>
      <p:ext uri="{BB962C8B-B14F-4D97-AF65-F5344CB8AC3E}">
        <p14:creationId xmlns:p14="http://schemas.microsoft.com/office/powerpoint/2010/main" val="3654076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59427"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59428" name="Group 4"/>
          <p:cNvGrpSpPr>
            <a:grpSpLocks/>
          </p:cNvGrpSpPr>
          <p:nvPr/>
        </p:nvGrpSpPr>
        <p:grpSpPr bwMode="auto">
          <a:xfrm>
            <a:off x="914400" y="2501900"/>
            <a:ext cx="657225" cy="825500"/>
            <a:chOff x="1920" y="2544"/>
            <a:chExt cx="384" cy="528"/>
          </a:xfrm>
        </p:grpSpPr>
        <p:sp>
          <p:nvSpPr>
            <p:cNvPr id="359508" name="Rectangle 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9" name="Rectangle 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10" name="Rectangle 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11" name="Text Box 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59429"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9430" name="Group 10"/>
          <p:cNvGrpSpPr>
            <a:grpSpLocks/>
          </p:cNvGrpSpPr>
          <p:nvPr/>
        </p:nvGrpSpPr>
        <p:grpSpPr bwMode="auto">
          <a:xfrm>
            <a:off x="2362200" y="1206500"/>
            <a:ext cx="657225" cy="825500"/>
            <a:chOff x="1920" y="2544"/>
            <a:chExt cx="384" cy="528"/>
          </a:xfrm>
        </p:grpSpPr>
        <p:sp>
          <p:nvSpPr>
            <p:cNvPr id="359504" name="Rectangle 11"/>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5" name="Rectangle 12"/>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6" name="Rectangle 13"/>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7" name="Text Box 14"/>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59431"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32"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9433" name="Group 17"/>
          <p:cNvGrpSpPr>
            <a:grpSpLocks/>
          </p:cNvGrpSpPr>
          <p:nvPr/>
        </p:nvGrpSpPr>
        <p:grpSpPr bwMode="auto">
          <a:xfrm>
            <a:off x="3733800" y="2501900"/>
            <a:ext cx="657225" cy="825500"/>
            <a:chOff x="1920" y="2544"/>
            <a:chExt cx="384" cy="528"/>
          </a:xfrm>
        </p:grpSpPr>
        <p:sp>
          <p:nvSpPr>
            <p:cNvPr id="359500" name="Rectangle 18"/>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1" name="Rectangle 19"/>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2" name="Rectangle 20"/>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503" name="Text Box 21"/>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59434" name="Group 22"/>
          <p:cNvGrpSpPr>
            <a:grpSpLocks/>
          </p:cNvGrpSpPr>
          <p:nvPr/>
        </p:nvGrpSpPr>
        <p:grpSpPr bwMode="auto">
          <a:xfrm>
            <a:off x="3124200" y="3886200"/>
            <a:ext cx="657225" cy="825500"/>
            <a:chOff x="1920" y="2544"/>
            <a:chExt cx="384" cy="528"/>
          </a:xfrm>
        </p:grpSpPr>
        <p:sp>
          <p:nvSpPr>
            <p:cNvPr id="359496"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7"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8"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9"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59435" name="Group 27"/>
          <p:cNvGrpSpPr>
            <a:grpSpLocks/>
          </p:cNvGrpSpPr>
          <p:nvPr/>
        </p:nvGrpSpPr>
        <p:grpSpPr bwMode="auto">
          <a:xfrm>
            <a:off x="4419600" y="3886200"/>
            <a:ext cx="657225" cy="825500"/>
            <a:chOff x="1920" y="2544"/>
            <a:chExt cx="384" cy="528"/>
          </a:xfrm>
        </p:grpSpPr>
        <p:sp>
          <p:nvSpPr>
            <p:cNvPr id="359492" name="Rectangle 28"/>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3" name="Rectangle 29"/>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4" name="Rectangle 30"/>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5" name="Text Box 31"/>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59436" name="Group 32"/>
          <p:cNvGrpSpPr>
            <a:grpSpLocks/>
          </p:cNvGrpSpPr>
          <p:nvPr/>
        </p:nvGrpSpPr>
        <p:grpSpPr bwMode="auto">
          <a:xfrm>
            <a:off x="4038600" y="5181600"/>
            <a:ext cx="657225" cy="825500"/>
            <a:chOff x="1920" y="2544"/>
            <a:chExt cx="384" cy="528"/>
          </a:xfrm>
        </p:grpSpPr>
        <p:sp>
          <p:nvSpPr>
            <p:cNvPr id="359488" name="Rectangle 33"/>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9" name="Rectangle 34"/>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0" name="Rectangle 35"/>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91" name="Text Box 36"/>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59437" name="Group 37"/>
          <p:cNvGrpSpPr>
            <a:grpSpLocks/>
          </p:cNvGrpSpPr>
          <p:nvPr/>
        </p:nvGrpSpPr>
        <p:grpSpPr bwMode="auto">
          <a:xfrm>
            <a:off x="2590800" y="5181600"/>
            <a:ext cx="657225" cy="825500"/>
            <a:chOff x="1920" y="2544"/>
            <a:chExt cx="384" cy="528"/>
          </a:xfrm>
        </p:grpSpPr>
        <p:sp>
          <p:nvSpPr>
            <p:cNvPr id="359484"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5"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6"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7"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59438" name="Group 42"/>
          <p:cNvGrpSpPr>
            <a:grpSpLocks/>
          </p:cNvGrpSpPr>
          <p:nvPr/>
        </p:nvGrpSpPr>
        <p:grpSpPr bwMode="auto">
          <a:xfrm>
            <a:off x="1447800" y="3886200"/>
            <a:ext cx="657225" cy="825500"/>
            <a:chOff x="1920" y="2544"/>
            <a:chExt cx="384" cy="528"/>
          </a:xfrm>
        </p:grpSpPr>
        <p:sp>
          <p:nvSpPr>
            <p:cNvPr id="359480" name="Rectangle 4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1" name="Rectangle 4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2" name="Rectangle 4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59483" name="Text Box 4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59439"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40"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41"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42"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59443" name="Group 51"/>
          <p:cNvGrpSpPr>
            <a:grpSpLocks/>
          </p:cNvGrpSpPr>
          <p:nvPr/>
        </p:nvGrpSpPr>
        <p:grpSpPr bwMode="auto">
          <a:xfrm>
            <a:off x="1524000" y="4559300"/>
            <a:ext cx="207963" cy="577850"/>
            <a:chOff x="528" y="3216"/>
            <a:chExt cx="192" cy="384"/>
          </a:xfrm>
        </p:grpSpPr>
        <p:sp>
          <p:nvSpPr>
            <p:cNvPr id="359477"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8"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9"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44" name="Group 55"/>
          <p:cNvGrpSpPr>
            <a:grpSpLocks/>
          </p:cNvGrpSpPr>
          <p:nvPr/>
        </p:nvGrpSpPr>
        <p:grpSpPr bwMode="auto">
          <a:xfrm>
            <a:off x="1828800" y="4559300"/>
            <a:ext cx="207963" cy="577850"/>
            <a:chOff x="528" y="3216"/>
            <a:chExt cx="192" cy="384"/>
          </a:xfrm>
        </p:grpSpPr>
        <p:sp>
          <p:nvSpPr>
            <p:cNvPr id="359474"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5"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6"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45" name="Group 59"/>
          <p:cNvGrpSpPr>
            <a:grpSpLocks/>
          </p:cNvGrpSpPr>
          <p:nvPr/>
        </p:nvGrpSpPr>
        <p:grpSpPr bwMode="auto">
          <a:xfrm>
            <a:off x="2667000" y="5854700"/>
            <a:ext cx="207963" cy="577850"/>
            <a:chOff x="528" y="3216"/>
            <a:chExt cx="192" cy="384"/>
          </a:xfrm>
        </p:grpSpPr>
        <p:sp>
          <p:nvSpPr>
            <p:cNvPr id="359471"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2"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3"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46" name="Group 63"/>
          <p:cNvGrpSpPr>
            <a:grpSpLocks/>
          </p:cNvGrpSpPr>
          <p:nvPr/>
        </p:nvGrpSpPr>
        <p:grpSpPr bwMode="auto">
          <a:xfrm>
            <a:off x="2971800" y="5854700"/>
            <a:ext cx="207963" cy="577850"/>
            <a:chOff x="528" y="3216"/>
            <a:chExt cx="192" cy="384"/>
          </a:xfrm>
        </p:grpSpPr>
        <p:sp>
          <p:nvSpPr>
            <p:cNvPr id="359468"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9"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70"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47" name="Group 67"/>
          <p:cNvGrpSpPr>
            <a:grpSpLocks/>
          </p:cNvGrpSpPr>
          <p:nvPr/>
        </p:nvGrpSpPr>
        <p:grpSpPr bwMode="auto">
          <a:xfrm>
            <a:off x="3505200" y="4559300"/>
            <a:ext cx="207963" cy="577850"/>
            <a:chOff x="528" y="3216"/>
            <a:chExt cx="192" cy="384"/>
          </a:xfrm>
        </p:grpSpPr>
        <p:sp>
          <p:nvSpPr>
            <p:cNvPr id="359465"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6"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7"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48" name="Group 71"/>
          <p:cNvGrpSpPr>
            <a:grpSpLocks/>
          </p:cNvGrpSpPr>
          <p:nvPr/>
        </p:nvGrpSpPr>
        <p:grpSpPr bwMode="auto">
          <a:xfrm>
            <a:off x="4114800" y="5854700"/>
            <a:ext cx="207963" cy="577850"/>
            <a:chOff x="528" y="3216"/>
            <a:chExt cx="192" cy="384"/>
          </a:xfrm>
        </p:grpSpPr>
        <p:sp>
          <p:nvSpPr>
            <p:cNvPr id="359462"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3"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4"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49" name="Group 75"/>
          <p:cNvGrpSpPr>
            <a:grpSpLocks/>
          </p:cNvGrpSpPr>
          <p:nvPr/>
        </p:nvGrpSpPr>
        <p:grpSpPr bwMode="auto">
          <a:xfrm rot="-1040097">
            <a:off x="4876800" y="4483100"/>
            <a:ext cx="207963" cy="577850"/>
            <a:chOff x="528" y="3216"/>
            <a:chExt cx="192" cy="384"/>
          </a:xfrm>
        </p:grpSpPr>
        <p:sp>
          <p:nvSpPr>
            <p:cNvPr id="359459"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0"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61"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50" name="Group 79"/>
          <p:cNvGrpSpPr>
            <a:grpSpLocks/>
          </p:cNvGrpSpPr>
          <p:nvPr/>
        </p:nvGrpSpPr>
        <p:grpSpPr bwMode="auto">
          <a:xfrm>
            <a:off x="4419600" y="5854700"/>
            <a:ext cx="207963" cy="577850"/>
            <a:chOff x="528" y="3216"/>
            <a:chExt cx="192" cy="384"/>
          </a:xfrm>
        </p:grpSpPr>
        <p:sp>
          <p:nvSpPr>
            <p:cNvPr id="359456"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7"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8"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59451" name="Group 83"/>
          <p:cNvGrpSpPr>
            <a:grpSpLocks/>
          </p:cNvGrpSpPr>
          <p:nvPr/>
        </p:nvGrpSpPr>
        <p:grpSpPr bwMode="auto">
          <a:xfrm rot="2272902">
            <a:off x="762000" y="3111500"/>
            <a:ext cx="174625" cy="638175"/>
            <a:chOff x="528" y="3216"/>
            <a:chExt cx="192" cy="384"/>
          </a:xfrm>
        </p:grpSpPr>
        <p:sp>
          <p:nvSpPr>
            <p:cNvPr id="359453"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4"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455"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59452" name="Text Box 87"/>
          <p:cNvSpPr txBox="1">
            <a:spLocks noChangeArrowheads="1"/>
          </p:cNvSpPr>
          <p:nvPr/>
        </p:nvSpPr>
        <p:spPr bwMode="auto">
          <a:xfrm>
            <a:off x="5089525" y="1487488"/>
            <a:ext cx="25844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Look to the right</a:t>
            </a:r>
            <a:br>
              <a:rPr lang="en-US" altLang="en-US"/>
            </a:br>
            <a:r>
              <a:rPr lang="en-US" altLang="en-US"/>
              <a:t>sub-tree.</a:t>
            </a:r>
          </a:p>
        </p:txBody>
      </p:sp>
    </p:spTree>
    <p:extLst>
      <p:ext uri="{BB962C8B-B14F-4D97-AF65-F5344CB8AC3E}">
        <p14:creationId xmlns:p14="http://schemas.microsoft.com/office/powerpoint/2010/main" val="311799042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61475"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61476" name="Group 4"/>
          <p:cNvGrpSpPr>
            <a:grpSpLocks/>
          </p:cNvGrpSpPr>
          <p:nvPr/>
        </p:nvGrpSpPr>
        <p:grpSpPr bwMode="auto">
          <a:xfrm>
            <a:off x="914400" y="2501900"/>
            <a:ext cx="657225" cy="825500"/>
            <a:chOff x="1920" y="2544"/>
            <a:chExt cx="384" cy="528"/>
          </a:xfrm>
        </p:grpSpPr>
        <p:sp>
          <p:nvSpPr>
            <p:cNvPr id="361566" name="Rectangle 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7" name="Rectangle 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8" name="Rectangle 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9" name="Text Box 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61477"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1478" name="Group 10"/>
          <p:cNvGrpSpPr>
            <a:grpSpLocks/>
          </p:cNvGrpSpPr>
          <p:nvPr/>
        </p:nvGrpSpPr>
        <p:grpSpPr bwMode="auto">
          <a:xfrm>
            <a:off x="2362200" y="1206500"/>
            <a:ext cx="657225" cy="825500"/>
            <a:chOff x="1920" y="2544"/>
            <a:chExt cx="384" cy="528"/>
          </a:xfrm>
        </p:grpSpPr>
        <p:sp>
          <p:nvSpPr>
            <p:cNvPr id="361562" name="Rectangle 11"/>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3" name="Rectangle 12"/>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4" name="Rectangle 13"/>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5" name="Text Box 14"/>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61479"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480"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1481" name="Group 17"/>
          <p:cNvGrpSpPr>
            <a:grpSpLocks/>
          </p:cNvGrpSpPr>
          <p:nvPr/>
        </p:nvGrpSpPr>
        <p:grpSpPr bwMode="auto">
          <a:xfrm>
            <a:off x="3733800" y="2501900"/>
            <a:ext cx="657225" cy="825500"/>
            <a:chOff x="1920" y="2544"/>
            <a:chExt cx="384" cy="528"/>
          </a:xfrm>
        </p:grpSpPr>
        <p:sp>
          <p:nvSpPr>
            <p:cNvPr id="361558" name="Rectangle 18"/>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9" name="Rectangle 19"/>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0" name="Rectangle 20"/>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61" name="Text Box 21"/>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94</a:t>
              </a:r>
            </a:p>
          </p:txBody>
        </p:sp>
      </p:grpSp>
      <p:grpSp>
        <p:nvGrpSpPr>
          <p:cNvPr id="361482" name="Group 22"/>
          <p:cNvGrpSpPr>
            <a:grpSpLocks/>
          </p:cNvGrpSpPr>
          <p:nvPr/>
        </p:nvGrpSpPr>
        <p:grpSpPr bwMode="auto">
          <a:xfrm>
            <a:off x="3124200" y="3886200"/>
            <a:ext cx="657225" cy="825500"/>
            <a:chOff x="1920" y="2544"/>
            <a:chExt cx="384" cy="528"/>
          </a:xfrm>
        </p:grpSpPr>
        <p:sp>
          <p:nvSpPr>
            <p:cNvPr id="361554"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5"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6"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7"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61483" name="Group 27"/>
          <p:cNvGrpSpPr>
            <a:grpSpLocks/>
          </p:cNvGrpSpPr>
          <p:nvPr/>
        </p:nvGrpSpPr>
        <p:grpSpPr bwMode="auto">
          <a:xfrm>
            <a:off x="4419600" y="3886200"/>
            <a:ext cx="657225" cy="825500"/>
            <a:chOff x="1920" y="2544"/>
            <a:chExt cx="384" cy="528"/>
          </a:xfrm>
        </p:grpSpPr>
        <p:sp>
          <p:nvSpPr>
            <p:cNvPr id="361550" name="Rectangle 28"/>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1" name="Rectangle 29"/>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2" name="Rectangle 30"/>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53" name="Text Box 31"/>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61484" name="Group 32"/>
          <p:cNvGrpSpPr>
            <a:grpSpLocks/>
          </p:cNvGrpSpPr>
          <p:nvPr/>
        </p:nvGrpSpPr>
        <p:grpSpPr bwMode="auto">
          <a:xfrm>
            <a:off x="4038600" y="5181600"/>
            <a:ext cx="657225" cy="825500"/>
            <a:chOff x="1920" y="2544"/>
            <a:chExt cx="384" cy="528"/>
          </a:xfrm>
        </p:grpSpPr>
        <p:sp>
          <p:nvSpPr>
            <p:cNvPr id="361546" name="Rectangle 33"/>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7" name="Rectangle 34"/>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8" name="Rectangle 35"/>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9" name="Text Box 36"/>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61485" name="Group 37"/>
          <p:cNvGrpSpPr>
            <a:grpSpLocks/>
          </p:cNvGrpSpPr>
          <p:nvPr/>
        </p:nvGrpSpPr>
        <p:grpSpPr bwMode="auto">
          <a:xfrm>
            <a:off x="2590800" y="5181600"/>
            <a:ext cx="657225" cy="825500"/>
            <a:chOff x="1920" y="2544"/>
            <a:chExt cx="384" cy="528"/>
          </a:xfrm>
        </p:grpSpPr>
        <p:sp>
          <p:nvSpPr>
            <p:cNvPr id="361542" name="Rectangle 3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3" name="Rectangle 3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4" name="Rectangle 4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5" name="Text Box 4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61486" name="Group 42"/>
          <p:cNvGrpSpPr>
            <a:grpSpLocks/>
          </p:cNvGrpSpPr>
          <p:nvPr/>
        </p:nvGrpSpPr>
        <p:grpSpPr bwMode="auto">
          <a:xfrm>
            <a:off x="1447800" y="3886200"/>
            <a:ext cx="657225" cy="825500"/>
            <a:chOff x="1920" y="2544"/>
            <a:chExt cx="384" cy="528"/>
          </a:xfrm>
        </p:grpSpPr>
        <p:sp>
          <p:nvSpPr>
            <p:cNvPr id="361538" name="Rectangle 4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39" name="Rectangle 4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0" name="Rectangle 4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41" name="Text Box 4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61487" name="Line 47"/>
          <p:cNvSpPr>
            <a:spLocks noChangeShapeType="1"/>
          </p:cNvSpPr>
          <p:nvPr/>
        </p:nvSpPr>
        <p:spPr bwMode="auto">
          <a:xfrm flipH="1">
            <a:off x="3429000" y="3124200"/>
            <a:ext cx="461963"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488" name="Line 48"/>
          <p:cNvSpPr>
            <a:spLocks noChangeShapeType="1"/>
          </p:cNvSpPr>
          <p:nvPr/>
        </p:nvSpPr>
        <p:spPr bwMode="auto">
          <a:xfrm>
            <a:off x="4233863" y="312420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489" name="Line 49"/>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490" name="Line 50"/>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1491" name="Group 51"/>
          <p:cNvGrpSpPr>
            <a:grpSpLocks/>
          </p:cNvGrpSpPr>
          <p:nvPr/>
        </p:nvGrpSpPr>
        <p:grpSpPr bwMode="auto">
          <a:xfrm>
            <a:off x="1524000" y="4559300"/>
            <a:ext cx="207963" cy="577850"/>
            <a:chOff x="528" y="3216"/>
            <a:chExt cx="192" cy="384"/>
          </a:xfrm>
        </p:grpSpPr>
        <p:sp>
          <p:nvSpPr>
            <p:cNvPr id="361535"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36"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37"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2" name="Group 55"/>
          <p:cNvGrpSpPr>
            <a:grpSpLocks/>
          </p:cNvGrpSpPr>
          <p:nvPr/>
        </p:nvGrpSpPr>
        <p:grpSpPr bwMode="auto">
          <a:xfrm>
            <a:off x="1828800" y="4559300"/>
            <a:ext cx="207963" cy="577850"/>
            <a:chOff x="528" y="3216"/>
            <a:chExt cx="192" cy="384"/>
          </a:xfrm>
        </p:grpSpPr>
        <p:sp>
          <p:nvSpPr>
            <p:cNvPr id="361532"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33"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34"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3" name="Group 59"/>
          <p:cNvGrpSpPr>
            <a:grpSpLocks/>
          </p:cNvGrpSpPr>
          <p:nvPr/>
        </p:nvGrpSpPr>
        <p:grpSpPr bwMode="auto">
          <a:xfrm>
            <a:off x="2667000" y="5854700"/>
            <a:ext cx="207963" cy="577850"/>
            <a:chOff x="528" y="3216"/>
            <a:chExt cx="192" cy="384"/>
          </a:xfrm>
        </p:grpSpPr>
        <p:sp>
          <p:nvSpPr>
            <p:cNvPr id="361529"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30"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31"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4" name="Group 63"/>
          <p:cNvGrpSpPr>
            <a:grpSpLocks/>
          </p:cNvGrpSpPr>
          <p:nvPr/>
        </p:nvGrpSpPr>
        <p:grpSpPr bwMode="auto">
          <a:xfrm>
            <a:off x="2971800" y="5854700"/>
            <a:ext cx="207963" cy="577850"/>
            <a:chOff x="528" y="3216"/>
            <a:chExt cx="192" cy="384"/>
          </a:xfrm>
        </p:grpSpPr>
        <p:sp>
          <p:nvSpPr>
            <p:cNvPr id="361526"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27"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28"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5" name="Group 67"/>
          <p:cNvGrpSpPr>
            <a:grpSpLocks/>
          </p:cNvGrpSpPr>
          <p:nvPr/>
        </p:nvGrpSpPr>
        <p:grpSpPr bwMode="auto">
          <a:xfrm>
            <a:off x="3505200" y="4559300"/>
            <a:ext cx="207963" cy="577850"/>
            <a:chOff x="528" y="3216"/>
            <a:chExt cx="192" cy="384"/>
          </a:xfrm>
        </p:grpSpPr>
        <p:sp>
          <p:nvSpPr>
            <p:cNvPr id="361523"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24"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25"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6" name="Group 71"/>
          <p:cNvGrpSpPr>
            <a:grpSpLocks/>
          </p:cNvGrpSpPr>
          <p:nvPr/>
        </p:nvGrpSpPr>
        <p:grpSpPr bwMode="auto">
          <a:xfrm>
            <a:off x="4114800" y="5854700"/>
            <a:ext cx="207963" cy="577850"/>
            <a:chOff x="528" y="3216"/>
            <a:chExt cx="192" cy="384"/>
          </a:xfrm>
        </p:grpSpPr>
        <p:sp>
          <p:nvSpPr>
            <p:cNvPr id="361520"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21"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22"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7" name="Group 75"/>
          <p:cNvGrpSpPr>
            <a:grpSpLocks/>
          </p:cNvGrpSpPr>
          <p:nvPr/>
        </p:nvGrpSpPr>
        <p:grpSpPr bwMode="auto">
          <a:xfrm rot="-1040097">
            <a:off x="4876800" y="4483100"/>
            <a:ext cx="207963" cy="577850"/>
            <a:chOff x="528" y="3216"/>
            <a:chExt cx="192" cy="384"/>
          </a:xfrm>
        </p:grpSpPr>
        <p:sp>
          <p:nvSpPr>
            <p:cNvPr id="361517"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18"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19"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8" name="Group 79"/>
          <p:cNvGrpSpPr>
            <a:grpSpLocks/>
          </p:cNvGrpSpPr>
          <p:nvPr/>
        </p:nvGrpSpPr>
        <p:grpSpPr bwMode="auto">
          <a:xfrm>
            <a:off x="4419600" y="5854700"/>
            <a:ext cx="207963" cy="577850"/>
            <a:chOff x="528" y="3216"/>
            <a:chExt cx="192" cy="384"/>
          </a:xfrm>
        </p:grpSpPr>
        <p:sp>
          <p:nvSpPr>
            <p:cNvPr id="361514"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15"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16"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1499" name="Group 83"/>
          <p:cNvGrpSpPr>
            <a:grpSpLocks/>
          </p:cNvGrpSpPr>
          <p:nvPr/>
        </p:nvGrpSpPr>
        <p:grpSpPr bwMode="auto">
          <a:xfrm rot="2272902">
            <a:off x="762000" y="3111500"/>
            <a:ext cx="174625" cy="638175"/>
            <a:chOff x="528" y="3216"/>
            <a:chExt cx="192" cy="384"/>
          </a:xfrm>
        </p:grpSpPr>
        <p:sp>
          <p:nvSpPr>
            <p:cNvPr id="361511"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12"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13"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1500" name="Text Box 87"/>
          <p:cNvSpPr txBox="1">
            <a:spLocks noChangeArrowheads="1"/>
          </p:cNvSpPr>
          <p:nvPr/>
        </p:nvSpPr>
        <p:spPr bwMode="auto">
          <a:xfrm>
            <a:off x="5089525" y="1487488"/>
            <a:ext cx="3214688"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Find and copy the</a:t>
            </a:r>
            <a:br>
              <a:rPr lang="en-US" altLang="en-US"/>
            </a:br>
            <a:r>
              <a:rPr lang="en-US" altLang="en-US"/>
              <a:t>smallest value</a:t>
            </a:r>
            <a:br>
              <a:rPr lang="en-US" altLang="en-US"/>
            </a:br>
            <a:r>
              <a:rPr lang="en-US" altLang="en-US"/>
              <a:t>(this will erase the</a:t>
            </a:r>
            <a:br>
              <a:rPr lang="en-US" altLang="en-US"/>
            </a:br>
            <a:r>
              <a:rPr lang="en-US" altLang="en-US"/>
              <a:t>old value but creates</a:t>
            </a:r>
            <a:br>
              <a:rPr lang="en-US" altLang="en-US"/>
            </a:br>
            <a:r>
              <a:rPr lang="en-US" altLang="en-US"/>
              <a:t>a duplicate).</a:t>
            </a:r>
            <a:br>
              <a:rPr lang="en-US" altLang="en-US"/>
            </a:br>
            <a:endParaRPr lang="en-US" altLang="en-US"/>
          </a:p>
        </p:txBody>
      </p:sp>
      <p:sp>
        <p:nvSpPr>
          <p:cNvPr id="361501" name="Oval 88"/>
          <p:cNvSpPr>
            <a:spLocks noChangeArrowheads="1"/>
          </p:cNvSpPr>
          <p:nvPr/>
        </p:nvSpPr>
        <p:spPr bwMode="auto">
          <a:xfrm>
            <a:off x="3705225" y="4953000"/>
            <a:ext cx="1295400" cy="1295400"/>
          </a:xfrm>
          <a:prstGeom prst="ellipse">
            <a:avLst/>
          </a:prstGeom>
          <a:noFill/>
          <a:ln w="76200">
            <a:solidFill>
              <a:srgbClr val="FF0033"/>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grpSp>
        <p:nvGrpSpPr>
          <p:cNvPr id="533593" name="Group 89"/>
          <p:cNvGrpSpPr>
            <a:grpSpLocks/>
          </p:cNvGrpSpPr>
          <p:nvPr/>
        </p:nvGrpSpPr>
        <p:grpSpPr bwMode="auto">
          <a:xfrm>
            <a:off x="3429000" y="2495550"/>
            <a:ext cx="1214438" cy="1308100"/>
            <a:chOff x="2256" y="1672"/>
            <a:chExt cx="765" cy="824"/>
          </a:xfrm>
        </p:grpSpPr>
        <p:grpSp>
          <p:nvGrpSpPr>
            <p:cNvPr id="361504" name="Group 90"/>
            <p:cNvGrpSpPr>
              <a:grpSpLocks/>
            </p:cNvGrpSpPr>
            <p:nvPr/>
          </p:nvGrpSpPr>
          <p:grpSpPr bwMode="auto">
            <a:xfrm>
              <a:off x="2448" y="1672"/>
              <a:ext cx="414" cy="520"/>
              <a:chOff x="1920" y="2544"/>
              <a:chExt cx="384" cy="528"/>
            </a:xfrm>
          </p:grpSpPr>
          <p:sp>
            <p:nvSpPr>
              <p:cNvPr id="361507" name="Rectangle 91"/>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08" name="Rectangle 92"/>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09" name="Rectangle 93"/>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1510" name="Text Box 94"/>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sp>
          <p:nvSpPr>
            <p:cNvPr id="361505" name="Line 95"/>
            <p:cNvSpPr>
              <a:spLocks noChangeShapeType="1"/>
            </p:cNvSpPr>
            <p:nvPr/>
          </p:nvSpPr>
          <p:spPr bwMode="auto">
            <a:xfrm flipH="1">
              <a:off x="2256" y="2064"/>
              <a:ext cx="291" cy="4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506" name="Line 96"/>
            <p:cNvSpPr>
              <a:spLocks noChangeShapeType="1"/>
            </p:cNvSpPr>
            <p:nvPr/>
          </p:nvSpPr>
          <p:spPr bwMode="auto">
            <a:xfrm>
              <a:off x="2763" y="2064"/>
              <a:ext cx="258" cy="428"/>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33601" name="AutoShape 97"/>
          <p:cNvSpPr>
            <a:spLocks noChangeArrowheads="1"/>
          </p:cNvSpPr>
          <p:nvPr/>
        </p:nvSpPr>
        <p:spPr bwMode="auto">
          <a:xfrm>
            <a:off x="3048000" y="2286000"/>
            <a:ext cx="2133600" cy="1219200"/>
          </a:xfrm>
          <a:prstGeom prst="irregularSeal1">
            <a:avLst/>
          </a:prstGeom>
          <a:solidFill>
            <a:srgbClr val="00CCFF"/>
          </a:solidFill>
          <a:ln w="762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Tree>
    <p:extLst>
      <p:ext uri="{BB962C8B-B14F-4D97-AF65-F5344CB8AC3E}">
        <p14:creationId xmlns:p14="http://schemas.microsoft.com/office/powerpoint/2010/main" val="11892029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533601"/>
                                        </p:tgtEl>
                                        <p:attrNameLst>
                                          <p:attrName>style.visibility</p:attrName>
                                        </p:attrNameLst>
                                      </p:cBhvr>
                                      <p:to>
                                        <p:strVal val="visible"/>
                                      </p:to>
                                    </p:set>
                                    <p:anim calcmode="lin" valueType="num">
                                      <p:cBhvr>
                                        <p:cTn id="7" dur="500" fill="hold"/>
                                        <p:tgtEl>
                                          <p:spTgt spid="533601"/>
                                        </p:tgtEl>
                                        <p:attrNameLst>
                                          <p:attrName>ppt_w</p:attrName>
                                        </p:attrNameLst>
                                      </p:cBhvr>
                                      <p:tavLst>
                                        <p:tav tm="0">
                                          <p:val>
                                            <p:fltVal val="0"/>
                                          </p:val>
                                        </p:tav>
                                        <p:tav tm="100000">
                                          <p:val>
                                            <p:strVal val="#ppt_w"/>
                                          </p:val>
                                        </p:tav>
                                      </p:tavLst>
                                    </p:anim>
                                    <p:anim calcmode="lin" valueType="num">
                                      <p:cBhvr>
                                        <p:cTn id="8" dur="500" fill="hold"/>
                                        <p:tgtEl>
                                          <p:spTgt spid="533601"/>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
                                            </p:cond>
                                          </p:stCondLst>
                                        </p:cTn>
                                        <p:tgtEl>
                                          <p:spTgt spid="533601"/>
                                        </p:tgtEl>
                                        <p:attrNameLst>
                                          <p:attrName>style.visibility</p:attrName>
                                        </p:attrNameLst>
                                      </p:cBhvr>
                                      <p:to>
                                        <p:strVal val="hidden"/>
                                      </p:to>
                                    </p:set>
                                  </p:sub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499"/>
                                          </p:stCondLst>
                                        </p:cTn>
                                        <p:tgtEl>
                                          <p:spTgt spid="5335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3522" name="Group 2"/>
          <p:cNvGrpSpPr>
            <a:grpSpLocks/>
          </p:cNvGrpSpPr>
          <p:nvPr/>
        </p:nvGrpSpPr>
        <p:grpSpPr bwMode="auto">
          <a:xfrm>
            <a:off x="3429000" y="2495550"/>
            <a:ext cx="1214438" cy="1308100"/>
            <a:chOff x="2256" y="1672"/>
            <a:chExt cx="765" cy="824"/>
          </a:xfrm>
        </p:grpSpPr>
        <p:grpSp>
          <p:nvGrpSpPr>
            <p:cNvPr id="363602" name="Group 3"/>
            <p:cNvGrpSpPr>
              <a:grpSpLocks/>
            </p:cNvGrpSpPr>
            <p:nvPr/>
          </p:nvGrpSpPr>
          <p:grpSpPr bwMode="auto">
            <a:xfrm>
              <a:off x="2448" y="1672"/>
              <a:ext cx="414" cy="520"/>
              <a:chOff x="1920" y="2544"/>
              <a:chExt cx="384" cy="528"/>
            </a:xfrm>
          </p:grpSpPr>
          <p:sp>
            <p:nvSpPr>
              <p:cNvPr id="363605" name="Rectangle 4"/>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606" name="Rectangle 5"/>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607" name="Rectangle 6"/>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608" name="Text Box 7"/>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sp>
          <p:nvSpPr>
            <p:cNvPr id="363603" name="Line 8"/>
            <p:cNvSpPr>
              <a:spLocks noChangeShapeType="1"/>
            </p:cNvSpPr>
            <p:nvPr/>
          </p:nvSpPr>
          <p:spPr bwMode="auto">
            <a:xfrm flipH="1">
              <a:off x="2256" y="2064"/>
              <a:ext cx="291" cy="4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604" name="Line 9"/>
            <p:cNvSpPr>
              <a:spLocks noChangeShapeType="1"/>
            </p:cNvSpPr>
            <p:nvPr/>
          </p:nvSpPr>
          <p:spPr bwMode="auto">
            <a:xfrm>
              <a:off x="2763" y="2064"/>
              <a:ext cx="258" cy="428"/>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3523" name="Rectangle 10"/>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63524" name="Rectangle 11"/>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63525" name="Group 12"/>
          <p:cNvGrpSpPr>
            <a:grpSpLocks/>
          </p:cNvGrpSpPr>
          <p:nvPr/>
        </p:nvGrpSpPr>
        <p:grpSpPr bwMode="auto">
          <a:xfrm>
            <a:off x="914400" y="2501900"/>
            <a:ext cx="657225" cy="825500"/>
            <a:chOff x="1920" y="2544"/>
            <a:chExt cx="384" cy="528"/>
          </a:xfrm>
        </p:grpSpPr>
        <p:sp>
          <p:nvSpPr>
            <p:cNvPr id="363598" name="Rectangle 1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9" name="Rectangle 1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600" name="Rectangle 1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601" name="Text Box 1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63526" name="Line 17"/>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3527" name="Group 18"/>
          <p:cNvGrpSpPr>
            <a:grpSpLocks/>
          </p:cNvGrpSpPr>
          <p:nvPr/>
        </p:nvGrpSpPr>
        <p:grpSpPr bwMode="auto">
          <a:xfrm>
            <a:off x="2362200" y="1206500"/>
            <a:ext cx="657225" cy="825500"/>
            <a:chOff x="1920" y="2544"/>
            <a:chExt cx="384" cy="528"/>
          </a:xfrm>
        </p:grpSpPr>
        <p:sp>
          <p:nvSpPr>
            <p:cNvPr id="363594"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5"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6"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7"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63528" name="Line 23"/>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29" name="Line 24"/>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3530" name="Group 25"/>
          <p:cNvGrpSpPr>
            <a:grpSpLocks/>
          </p:cNvGrpSpPr>
          <p:nvPr/>
        </p:nvGrpSpPr>
        <p:grpSpPr bwMode="auto">
          <a:xfrm>
            <a:off x="3124200" y="3886200"/>
            <a:ext cx="657225" cy="825500"/>
            <a:chOff x="1920" y="2544"/>
            <a:chExt cx="384" cy="528"/>
          </a:xfrm>
        </p:grpSpPr>
        <p:sp>
          <p:nvSpPr>
            <p:cNvPr id="363590" name="Rectangle 2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1" name="Rectangle 2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2" name="Rectangle 2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93" name="Text Box 2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63531" name="Group 30"/>
          <p:cNvGrpSpPr>
            <a:grpSpLocks/>
          </p:cNvGrpSpPr>
          <p:nvPr/>
        </p:nvGrpSpPr>
        <p:grpSpPr bwMode="auto">
          <a:xfrm>
            <a:off x="4419600" y="3886200"/>
            <a:ext cx="657225" cy="825500"/>
            <a:chOff x="1920" y="2544"/>
            <a:chExt cx="384" cy="528"/>
          </a:xfrm>
        </p:grpSpPr>
        <p:sp>
          <p:nvSpPr>
            <p:cNvPr id="363586" name="Rectangle 31"/>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7" name="Rectangle 32"/>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8" name="Rectangle 33"/>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9" name="Text Box 34"/>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63532" name="Group 35"/>
          <p:cNvGrpSpPr>
            <a:grpSpLocks/>
          </p:cNvGrpSpPr>
          <p:nvPr/>
        </p:nvGrpSpPr>
        <p:grpSpPr bwMode="auto">
          <a:xfrm>
            <a:off x="4038600" y="5181600"/>
            <a:ext cx="657225" cy="825500"/>
            <a:chOff x="1920" y="2544"/>
            <a:chExt cx="384" cy="528"/>
          </a:xfrm>
        </p:grpSpPr>
        <p:sp>
          <p:nvSpPr>
            <p:cNvPr id="363582" name="Rectangle 36"/>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3" name="Rectangle 37"/>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4" name="Rectangle 38"/>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5" name="Text Box 39"/>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63533" name="Group 40"/>
          <p:cNvGrpSpPr>
            <a:grpSpLocks/>
          </p:cNvGrpSpPr>
          <p:nvPr/>
        </p:nvGrpSpPr>
        <p:grpSpPr bwMode="auto">
          <a:xfrm>
            <a:off x="2590800" y="5181600"/>
            <a:ext cx="657225" cy="825500"/>
            <a:chOff x="1920" y="2544"/>
            <a:chExt cx="384" cy="528"/>
          </a:xfrm>
        </p:grpSpPr>
        <p:sp>
          <p:nvSpPr>
            <p:cNvPr id="363578" name="Rectangle 41"/>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79" name="Rectangle 42"/>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0" name="Rectangle 43"/>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81" name="Text Box 44"/>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63534" name="Group 45"/>
          <p:cNvGrpSpPr>
            <a:grpSpLocks/>
          </p:cNvGrpSpPr>
          <p:nvPr/>
        </p:nvGrpSpPr>
        <p:grpSpPr bwMode="auto">
          <a:xfrm>
            <a:off x="1447800" y="3886200"/>
            <a:ext cx="657225" cy="825500"/>
            <a:chOff x="1920" y="2544"/>
            <a:chExt cx="384" cy="528"/>
          </a:xfrm>
        </p:grpSpPr>
        <p:sp>
          <p:nvSpPr>
            <p:cNvPr id="363574" name="Rectangle 4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75" name="Rectangle 4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76" name="Rectangle 4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3577" name="Text Box 4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63535" name="Line 50"/>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36" name="Line 51"/>
          <p:cNvSpPr>
            <a:spLocks noChangeShapeType="1"/>
          </p:cNvSpPr>
          <p:nvPr/>
        </p:nvSpPr>
        <p:spPr bwMode="auto">
          <a:xfrm flipH="1">
            <a:off x="4267200" y="451485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3537" name="Group 52"/>
          <p:cNvGrpSpPr>
            <a:grpSpLocks/>
          </p:cNvGrpSpPr>
          <p:nvPr/>
        </p:nvGrpSpPr>
        <p:grpSpPr bwMode="auto">
          <a:xfrm>
            <a:off x="1524000" y="4559300"/>
            <a:ext cx="207963" cy="577850"/>
            <a:chOff x="528" y="3216"/>
            <a:chExt cx="192" cy="384"/>
          </a:xfrm>
        </p:grpSpPr>
        <p:sp>
          <p:nvSpPr>
            <p:cNvPr id="363571" name="Line 5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72" name="Line 5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73" name="Line 5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38" name="Group 56"/>
          <p:cNvGrpSpPr>
            <a:grpSpLocks/>
          </p:cNvGrpSpPr>
          <p:nvPr/>
        </p:nvGrpSpPr>
        <p:grpSpPr bwMode="auto">
          <a:xfrm>
            <a:off x="1828800" y="4559300"/>
            <a:ext cx="207963" cy="577850"/>
            <a:chOff x="528" y="3216"/>
            <a:chExt cx="192" cy="384"/>
          </a:xfrm>
        </p:grpSpPr>
        <p:sp>
          <p:nvSpPr>
            <p:cNvPr id="363568" name="Line 5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9" name="Line 5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70" name="Line 5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39" name="Group 60"/>
          <p:cNvGrpSpPr>
            <a:grpSpLocks/>
          </p:cNvGrpSpPr>
          <p:nvPr/>
        </p:nvGrpSpPr>
        <p:grpSpPr bwMode="auto">
          <a:xfrm>
            <a:off x="2667000" y="5854700"/>
            <a:ext cx="207963" cy="577850"/>
            <a:chOff x="528" y="3216"/>
            <a:chExt cx="192" cy="384"/>
          </a:xfrm>
        </p:grpSpPr>
        <p:sp>
          <p:nvSpPr>
            <p:cNvPr id="363565" name="Line 6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6" name="Line 6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7" name="Line 6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40" name="Group 64"/>
          <p:cNvGrpSpPr>
            <a:grpSpLocks/>
          </p:cNvGrpSpPr>
          <p:nvPr/>
        </p:nvGrpSpPr>
        <p:grpSpPr bwMode="auto">
          <a:xfrm>
            <a:off x="2971800" y="5854700"/>
            <a:ext cx="207963" cy="577850"/>
            <a:chOff x="528" y="3216"/>
            <a:chExt cx="192" cy="384"/>
          </a:xfrm>
        </p:grpSpPr>
        <p:sp>
          <p:nvSpPr>
            <p:cNvPr id="363562" name="Line 6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3" name="Line 6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4" name="Line 6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41" name="Group 68"/>
          <p:cNvGrpSpPr>
            <a:grpSpLocks/>
          </p:cNvGrpSpPr>
          <p:nvPr/>
        </p:nvGrpSpPr>
        <p:grpSpPr bwMode="auto">
          <a:xfrm>
            <a:off x="3505200" y="4559300"/>
            <a:ext cx="207963" cy="577850"/>
            <a:chOff x="528" y="3216"/>
            <a:chExt cx="192" cy="384"/>
          </a:xfrm>
        </p:grpSpPr>
        <p:sp>
          <p:nvSpPr>
            <p:cNvPr id="363559" name="Line 6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0" name="Line 7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61" name="Line 7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42" name="Group 72"/>
          <p:cNvGrpSpPr>
            <a:grpSpLocks/>
          </p:cNvGrpSpPr>
          <p:nvPr/>
        </p:nvGrpSpPr>
        <p:grpSpPr bwMode="auto">
          <a:xfrm>
            <a:off x="4114800" y="5854700"/>
            <a:ext cx="207963" cy="577850"/>
            <a:chOff x="528" y="3216"/>
            <a:chExt cx="192" cy="384"/>
          </a:xfrm>
        </p:grpSpPr>
        <p:sp>
          <p:nvSpPr>
            <p:cNvPr id="363556" name="Line 7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57" name="Line 7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58" name="Line 7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43" name="Group 76"/>
          <p:cNvGrpSpPr>
            <a:grpSpLocks/>
          </p:cNvGrpSpPr>
          <p:nvPr/>
        </p:nvGrpSpPr>
        <p:grpSpPr bwMode="auto">
          <a:xfrm rot="-1040097">
            <a:off x="4876800" y="4483100"/>
            <a:ext cx="207963" cy="577850"/>
            <a:chOff x="528" y="3216"/>
            <a:chExt cx="192" cy="384"/>
          </a:xfrm>
        </p:grpSpPr>
        <p:sp>
          <p:nvSpPr>
            <p:cNvPr id="363553" name="Line 7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54" name="Line 7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55" name="Line 7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44" name="Group 80"/>
          <p:cNvGrpSpPr>
            <a:grpSpLocks/>
          </p:cNvGrpSpPr>
          <p:nvPr/>
        </p:nvGrpSpPr>
        <p:grpSpPr bwMode="auto">
          <a:xfrm>
            <a:off x="4419600" y="5854700"/>
            <a:ext cx="207963" cy="577850"/>
            <a:chOff x="528" y="3216"/>
            <a:chExt cx="192" cy="384"/>
          </a:xfrm>
        </p:grpSpPr>
        <p:sp>
          <p:nvSpPr>
            <p:cNvPr id="363550" name="Line 8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51" name="Line 8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52" name="Line 8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3545" name="Group 84"/>
          <p:cNvGrpSpPr>
            <a:grpSpLocks/>
          </p:cNvGrpSpPr>
          <p:nvPr/>
        </p:nvGrpSpPr>
        <p:grpSpPr bwMode="auto">
          <a:xfrm rot="2272902">
            <a:off x="762000" y="3111500"/>
            <a:ext cx="174625" cy="638175"/>
            <a:chOff x="528" y="3216"/>
            <a:chExt cx="192" cy="384"/>
          </a:xfrm>
        </p:grpSpPr>
        <p:sp>
          <p:nvSpPr>
            <p:cNvPr id="363547" name="Line 8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48" name="Line 8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49" name="Line 8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3546" name="Text Box 88"/>
          <p:cNvSpPr txBox="1">
            <a:spLocks noChangeArrowheads="1"/>
          </p:cNvSpPr>
          <p:nvPr/>
        </p:nvSpPr>
        <p:spPr bwMode="auto">
          <a:xfrm>
            <a:off x="5089525" y="1487488"/>
            <a:ext cx="27400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The resulting tree</a:t>
            </a:r>
            <a:br>
              <a:rPr lang="en-US" altLang="en-US"/>
            </a:br>
            <a:r>
              <a:rPr lang="en-US" altLang="en-US"/>
              <a:t>so far.</a:t>
            </a:r>
          </a:p>
        </p:txBody>
      </p:sp>
    </p:spTree>
    <p:extLst>
      <p:ext uri="{BB962C8B-B14F-4D97-AF65-F5344CB8AC3E}">
        <p14:creationId xmlns:p14="http://schemas.microsoft.com/office/powerpoint/2010/main" val="191318659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5570" name="Group 2"/>
          <p:cNvGrpSpPr>
            <a:grpSpLocks/>
          </p:cNvGrpSpPr>
          <p:nvPr/>
        </p:nvGrpSpPr>
        <p:grpSpPr bwMode="auto">
          <a:xfrm>
            <a:off x="3429000" y="2495550"/>
            <a:ext cx="1214438" cy="1308100"/>
            <a:chOff x="2256" y="1672"/>
            <a:chExt cx="765" cy="824"/>
          </a:xfrm>
        </p:grpSpPr>
        <p:grpSp>
          <p:nvGrpSpPr>
            <p:cNvPr id="365655" name="Group 3"/>
            <p:cNvGrpSpPr>
              <a:grpSpLocks/>
            </p:cNvGrpSpPr>
            <p:nvPr/>
          </p:nvGrpSpPr>
          <p:grpSpPr bwMode="auto">
            <a:xfrm>
              <a:off x="2448" y="1672"/>
              <a:ext cx="414" cy="520"/>
              <a:chOff x="1920" y="2544"/>
              <a:chExt cx="384" cy="528"/>
            </a:xfrm>
          </p:grpSpPr>
          <p:sp>
            <p:nvSpPr>
              <p:cNvPr id="365658" name="Rectangle 4"/>
              <p:cNvSpPr>
                <a:spLocks noChangeArrowheads="1"/>
              </p:cNvSpPr>
              <p:nvPr/>
            </p:nvSpPr>
            <p:spPr bwMode="auto">
              <a:xfrm>
                <a:off x="1920" y="2544"/>
                <a:ext cx="384" cy="28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59" name="Rectangle 5"/>
              <p:cNvSpPr>
                <a:spLocks noChangeArrowheads="1"/>
              </p:cNvSpPr>
              <p:nvPr/>
            </p:nvSpPr>
            <p:spPr bwMode="auto">
              <a:xfrm>
                <a:off x="1920"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60" name="Rectangle 6"/>
              <p:cNvSpPr>
                <a:spLocks noChangeArrowheads="1"/>
              </p:cNvSpPr>
              <p:nvPr/>
            </p:nvSpPr>
            <p:spPr bwMode="auto">
              <a:xfrm>
                <a:off x="2112" y="2832"/>
                <a:ext cx="192" cy="240"/>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61" name="Text Box 7"/>
              <p:cNvSpPr txBox="1">
                <a:spLocks noChangeArrowheads="1"/>
              </p:cNvSpPr>
              <p:nvPr/>
            </p:nvSpPr>
            <p:spPr bwMode="auto">
              <a:xfrm>
                <a:off x="1922" y="2544"/>
                <a:ext cx="380" cy="278"/>
              </a:xfrm>
              <a:prstGeom prst="rect">
                <a:avLst/>
              </a:prstGeom>
              <a:solidFill>
                <a:srgbClr val="FF0033"/>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sp>
          <p:nvSpPr>
            <p:cNvPr id="365656" name="Line 8"/>
            <p:cNvSpPr>
              <a:spLocks noChangeShapeType="1"/>
            </p:cNvSpPr>
            <p:nvPr/>
          </p:nvSpPr>
          <p:spPr bwMode="auto">
            <a:xfrm flipH="1">
              <a:off x="2256" y="2064"/>
              <a:ext cx="291" cy="4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57" name="Line 9"/>
            <p:cNvSpPr>
              <a:spLocks noChangeShapeType="1"/>
            </p:cNvSpPr>
            <p:nvPr/>
          </p:nvSpPr>
          <p:spPr bwMode="auto">
            <a:xfrm>
              <a:off x="2763" y="2064"/>
              <a:ext cx="258" cy="428"/>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5571" name="Rectangle 10"/>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65572" name="Rectangle 11"/>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65573" name="Group 12"/>
          <p:cNvGrpSpPr>
            <a:grpSpLocks/>
          </p:cNvGrpSpPr>
          <p:nvPr/>
        </p:nvGrpSpPr>
        <p:grpSpPr bwMode="auto">
          <a:xfrm>
            <a:off x="914400" y="2501900"/>
            <a:ext cx="657225" cy="825500"/>
            <a:chOff x="1920" y="2544"/>
            <a:chExt cx="384" cy="528"/>
          </a:xfrm>
        </p:grpSpPr>
        <p:sp>
          <p:nvSpPr>
            <p:cNvPr id="365651" name="Rectangle 1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52" name="Rectangle 1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53" name="Rectangle 1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54" name="Text Box 1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65574" name="Line 17"/>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5575" name="Group 18"/>
          <p:cNvGrpSpPr>
            <a:grpSpLocks/>
          </p:cNvGrpSpPr>
          <p:nvPr/>
        </p:nvGrpSpPr>
        <p:grpSpPr bwMode="auto">
          <a:xfrm>
            <a:off x="2362200" y="1206500"/>
            <a:ext cx="657225" cy="825500"/>
            <a:chOff x="1920" y="2544"/>
            <a:chExt cx="384" cy="528"/>
          </a:xfrm>
        </p:grpSpPr>
        <p:sp>
          <p:nvSpPr>
            <p:cNvPr id="365647" name="Rectangle 1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8" name="Rectangle 2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9" name="Rectangle 2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50" name="Text Box 2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65576" name="Line 23"/>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77" name="Line 24"/>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5578" name="Group 25"/>
          <p:cNvGrpSpPr>
            <a:grpSpLocks/>
          </p:cNvGrpSpPr>
          <p:nvPr/>
        </p:nvGrpSpPr>
        <p:grpSpPr bwMode="auto">
          <a:xfrm>
            <a:off x="3124200" y="3886200"/>
            <a:ext cx="657225" cy="825500"/>
            <a:chOff x="1920" y="2544"/>
            <a:chExt cx="384" cy="528"/>
          </a:xfrm>
        </p:grpSpPr>
        <p:sp>
          <p:nvSpPr>
            <p:cNvPr id="365643" name="Rectangle 2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4" name="Rectangle 2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5" name="Rectangle 2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6" name="Text Box 2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65579" name="Group 30"/>
          <p:cNvGrpSpPr>
            <a:grpSpLocks/>
          </p:cNvGrpSpPr>
          <p:nvPr/>
        </p:nvGrpSpPr>
        <p:grpSpPr bwMode="auto">
          <a:xfrm>
            <a:off x="4419600" y="3886200"/>
            <a:ext cx="657225" cy="825500"/>
            <a:chOff x="1920" y="2544"/>
            <a:chExt cx="384" cy="528"/>
          </a:xfrm>
        </p:grpSpPr>
        <p:sp>
          <p:nvSpPr>
            <p:cNvPr id="365639" name="Rectangle 31"/>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0" name="Rectangle 32"/>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1" name="Rectangle 33"/>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42" name="Text Box 34"/>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65580" name="Group 35"/>
          <p:cNvGrpSpPr>
            <a:grpSpLocks/>
          </p:cNvGrpSpPr>
          <p:nvPr/>
        </p:nvGrpSpPr>
        <p:grpSpPr bwMode="auto">
          <a:xfrm>
            <a:off x="4038600" y="5181600"/>
            <a:ext cx="657225" cy="825500"/>
            <a:chOff x="1920" y="2544"/>
            <a:chExt cx="384" cy="528"/>
          </a:xfrm>
        </p:grpSpPr>
        <p:sp>
          <p:nvSpPr>
            <p:cNvPr id="365635" name="Rectangle 36"/>
            <p:cNvSpPr>
              <a:spLocks noChangeArrowheads="1"/>
            </p:cNvSpPr>
            <p:nvPr/>
          </p:nvSpPr>
          <p:spPr bwMode="auto">
            <a:xfrm>
              <a:off x="1920" y="2544"/>
              <a:ext cx="384" cy="28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6" name="Rectangle 37"/>
            <p:cNvSpPr>
              <a:spLocks noChangeArrowheads="1"/>
            </p:cNvSpPr>
            <p:nvPr/>
          </p:nvSpPr>
          <p:spPr bwMode="auto">
            <a:xfrm>
              <a:off x="1920"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7" name="Rectangle 38"/>
            <p:cNvSpPr>
              <a:spLocks noChangeArrowheads="1"/>
            </p:cNvSpPr>
            <p:nvPr/>
          </p:nvSpPr>
          <p:spPr bwMode="auto">
            <a:xfrm>
              <a:off x="2112" y="2832"/>
              <a:ext cx="192" cy="240"/>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8" name="Text Box 39"/>
            <p:cNvSpPr txBox="1">
              <a:spLocks noChangeArrowheads="1"/>
            </p:cNvSpPr>
            <p:nvPr/>
          </p:nvSpPr>
          <p:spPr bwMode="auto">
            <a:xfrm>
              <a:off x="1922" y="2544"/>
              <a:ext cx="380" cy="278"/>
            </a:xfrm>
            <a:prstGeom prst="rect">
              <a:avLst/>
            </a:prstGeom>
            <a:solidFill>
              <a:srgbClr val="00C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grpSp>
        <p:nvGrpSpPr>
          <p:cNvPr id="365581" name="Group 40"/>
          <p:cNvGrpSpPr>
            <a:grpSpLocks/>
          </p:cNvGrpSpPr>
          <p:nvPr/>
        </p:nvGrpSpPr>
        <p:grpSpPr bwMode="auto">
          <a:xfrm>
            <a:off x="2590800" y="5181600"/>
            <a:ext cx="657225" cy="825500"/>
            <a:chOff x="1920" y="2544"/>
            <a:chExt cx="384" cy="528"/>
          </a:xfrm>
        </p:grpSpPr>
        <p:sp>
          <p:nvSpPr>
            <p:cNvPr id="365631" name="Rectangle 41"/>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2" name="Rectangle 42"/>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3" name="Rectangle 43"/>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4" name="Text Box 44"/>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65582" name="Group 45"/>
          <p:cNvGrpSpPr>
            <a:grpSpLocks/>
          </p:cNvGrpSpPr>
          <p:nvPr/>
        </p:nvGrpSpPr>
        <p:grpSpPr bwMode="auto">
          <a:xfrm>
            <a:off x="1447800" y="3886200"/>
            <a:ext cx="657225" cy="825500"/>
            <a:chOff x="1920" y="2544"/>
            <a:chExt cx="384" cy="528"/>
          </a:xfrm>
        </p:grpSpPr>
        <p:sp>
          <p:nvSpPr>
            <p:cNvPr id="365627" name="Rectangle 46"/>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28" name="Rectangle 47"/>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29" name="Rectangle 48"/>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5630" name="Text Box 49"/>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65583" name="Line 50"/>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5584" name="Group 51"/>
          <p:cNvGrpSpPr>
            <a:grpSpLocks/>
          </p:cNvGrpSpPr>
          <p:nvPr/>
        </p:nvGrpSpPr>
        <p:grpSpPr bwMode="auto">
          <a:xfrm>
            <a:off x="1524000" y="4559300"/>
            <a:ext cx="207963" cy="577850"/>
            <a:chOff x="528" y="3216"/>
            <a:chExt cx="192" cy="384"/>
          </a:xfrm>
        </p:grpSpPr>
        <p:sp>
          <p:nvSpPr>
            <p:cNvPr id="365624" name="Line 5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25" name="Line 5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26" name="Line 5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85" name="Group 55"/>
          <p:cNvGrpSpPr>
            <a:grpSpLocks/>
          </p:cNvGrpSpPr>
          <p:nvPr/>
        </p:nvGrpSpPr>
        <p:grpSpPr bwMode="auto">
          <a:xfrm>
            <a:off x="1828800" y="4559300"/>
            <a:ext cx="207963" cy="577850"/>
            <a:chOff x="528" y="3216"/>
            <a:chExt cx="192" cy="384"/>
          </a:xfrm>
        </p:grpSpPr>
        <p:sp>
          <p:nvSpPr>
            <p:cNvPr id="365621" name="Line 5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22" name="Line 5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23" name="Line 5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86" name="Group 59"/>
          <p:cNvGrpSpPr>
            <a:grpSpLocks/>
          </p:cNvGrpSpPr>
          <p:nvPr/>
        </p:nvGrpSpPr>
        <p:grpSpPr bwMode="auto">
          <a:xfrm>
            <a:off x="2667000" y="5854700"/>
            <a:ext cx="207963" cy="577850"/>
            <a:chOff x="528" y="3216"/>
            <a:chExt cx="192" cy="384"/>
          </a:xfrm>
        </p:grpSpPr>
        <p:sp>
          <p:nvSpPr>
            <p:cNvPr id="365618" name="Line 6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9" name="Line 6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20" name="Line 6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87" name="Group 63"/>
          <p:cNvGrpSpPr>
            <a:grpSpLocks/>
          </p:cNvGrpSpPr>
          <p:nvPr/>
        </p:nvGrpSpPr>
        <p:grpSpPr bwMode="auto">
          <a:xfrm>
            <a:off x="2971800" y="5854700"/>
            <a:ext cx="207963" cy="577850"/>
            <a:chOff x="528" y="3216"/>
            <a:chExt cx="192" cy="384"/>
          </a:xfrm>
        </p:grpSpPr>
        <p:sp>
          <p:nvSpPr>
            <p:cNvPr id="365615" name="Line 6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6" name="Line 6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7" name="Line 6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88" name="Group 67"/>
          <p:cNvGrpSpPr>
            <a:grpSpLocks/>
          </p:cNvGrpSpPr>
          <p:nvPr/>
        </p:nvGrpSpPr>
        <p:grpSpPr bwMode="auto">
          <a:xfrm>
            <a:off x="3505200" y="4559300"/>
            <a:ext cx="207963" cy="577850"/>
            <a:chOff x="528" y="3216"/>
            <a:chExt cx="192" cy="384"/>
          </a:xfrm>
        </p:grpSpPr>
        <p:sp>
          <p:nvSpPr>
            <p:cNvPr id="365612" name="Line 68"/>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3" name="Line 69"/>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4" name="Line 70"/>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89" name="Group 71"/>
          <p:cNvGrpSpPr>
            <a:grpSpLocks/>
          </p:cNvGrpSpPr>
          <p:nvPr/>
        </p:nvGrpSpPr>
        <p:grpSpPr bwMode="auto">
          <a:xfrm>
            <a:off x="4114800" y="5854700"/>
            <a:ext cx="207963" cy="577850"/>
            <a:chOff x="528" y="3216"/>
            <a:chExt cx="192" cy="384"/>
          </a:xfrm>
        </p:grpSpPr>
        <p:sp>
          <p:nvSpPr>
            <p:cNvPr id="365609" name="Line 72"/>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0" name="Line 73"/>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11" name="Line 74"/>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90" name="Group 75"/>
          <p:cNvGrpSpPr>
            <a:grpSpLocks/>
          </p:cNvGrpSpPr>
          <p:nvPr/>
        </p:nvGrpSpPr>
        <p:grpSpPr bwMode="auto">
          <a:xfrm rot="-1040097">
            <a:off x="4876800" y="4483100"/>
            <a:ext cx="207963" cy="577850"/>
            <a:chOff x="528" y="3216"/>
            <a:chExt cx="192" cy="384"/>
          </a:xfrm>
        </p:grpSpPr>
        <p:sp>
          <p:nvSpPr>
            <p:cNvPr id="365606"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7"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8"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91" name="Group 79"/>
          <p:cNvGrpSpPr>
            <a:grpSpLocks/>
          </p:cNvGrpSpPr>
          <p:nvPr/>
        </p:nvGrpSpPr>
        <p:grpSpPr bwMode="auto">
          <a:xfrm>
            <a:off x="4419600" y="5854700"/>
            <a:ext cx="207963" cy="577850"/>
            <a:chOff x="528" y="3216"/>
            <a:chExt cx="192" cy="384"/>
          </a:xfrm>
        </p:grpSpPr>
        <p:sp>
          <p:nvSpPr>
            <p:cNvPr id="365603" name="Line 80"/>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4" name="Line 81"/>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5" name="Line 82"/>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5592" name="Group 83"/>
          <p:cNvGrpSpPr>
            <a:grpSpLocks/>
          </p:cNvGrpSpPr>
          <p:nvPr/>
        </p:nvGrpSpPr>
        <p:grpSpPr bwMode="auto">
          <a:xfrm rot="2272902">
            <a:off x="762000" y="3111500"/>
            <a:ext cx="174625" cy="638175"/>
            <a:chOff x="528" y="3216"/>
            <a:chExt cx="192" cy="384"/>
          </a:xfrm>
        </p:grpSpPr>
        <p:sp>
          <p:nvSpPr>
            <p:cNvPr id="365600" name="Line 84"/>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1" name="Line 85"/>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602" name="Line 86"/>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5593" name="Text Box 87"/>
          <p:cNvSpPr txBox="1">
            <a:spLocks noChangeArrowheads="1"/>
          </p:cNvSpPr>
          <p:nvPr/>
        </p:nvSpPr>
        <p:spPr bwMode="auto">
          <a:xfrm>
            <a:off x="5089525" y="1487488"/>
            <a:ext cx="255428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Now delete the</a:t>
            </a:r>
            <a:br>
              <a:rPr lang="en-US" altLang="en-US"/>
            </a:br>
            <a:r>
              <a:rPr lang="en-US" altLang="en-US"/>
              <a:t>duplicate from</a:t>
            </a:r>
            <a:br>
              <a:rPr lang="en-US" altLang="en-US"/>
            </a:br>
            <a:r>
              <a:rPr lang="en-US" altLang="en-US"/>
              <a:t>the left sub-tree.</a:t>
            </a:r>
          </a:p>
        </p:txBody>
      </p:sp>
      <p:sp>
        <p:nvSpPr>
          <p:cNvPr id="365594" name="Line 88"/>
          <p:cNvSpPr>
            <a:spLocks noChangeShapeType="1"/>
          </p:cNvSpPr>
          <p:nvPr/>
        </p:nvSpPr>
        <p:spPr bwMode="auto">
          <a:xfrm flipH="1">
            <a:off x="3733800" y="5181600"/>
            <a:ext cx="1143000" cy="1143000"/>
          </a:xfrm>
          <a:prstGeom prst="line">
            <a:avLst/>
          </a:prstGeom>
          <a:noFill/>
          <a:ln w="762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5595" name="Line 89"/>
          <p:cNvSpPr>
            <a:spLocks noChangeShapeType="1"/>
          </p:cNvSpPr>
          <p:nvPr/>
        </p:nvSpPr>
        <p:spPr bwMode="auto">
          <a:xfrm>
            <a:off x="3810000" y="5181600"/>
            <a:ext cx="1143000" cy="1143000"/>
          </a:xfrm>
          <a:prstGeom prst="line">
            <a:avLst/>
          </a:prstGeom>
          <a:noFill/>
          <a:ln w="76200">
            <a:solidFill>
              <a:srgbClr val="3333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5596" name="Group 90"/>
          <p:cNvGrpSpPr>
            <a:grpSpLocks/>
          </p:cNvGrpSpPr>
          <p:nvPr/>
        </p:nvGrpSpPr>
        <p:grpSpPr bwMode="auto">
          <a:xfrm rot="1040097" flipH="1">
            <a:off x="4391025" y="4481513"/>
            <a:ext cx="207963" cy="577850"/>
            <a:chOff x="528" y="3216"/>
            <a:chExt cx="192" cy="384"/>
          </a:xfrm>
        </p:grpSpPr>
        <p:sp>
          <p:nvSpPr>
            <p:cNvPr id="365597" name="Line 9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98" name="Line 9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99" name="Line 9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0747966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685800" y="381000"/>
            <a:ext cx="7772400" cy="685800"/>
          </a:xfrm>
        </p:spPr>
        <p:txBody>
          <a:bodyPr>
            <a:normAutofit fontScale="90000"/>
          </a:bodyPr>
          <a:lstStyle/>
          <a:p>
            <a:r>
              <a:rPr lang="en-US" altLang="en-US" smtClean="0"/>
              <a:t>Delete a Node with Two Children</a:t>
            </a:r>
          </a:p>
        </p:txBody>
      </p:sp>
      <p:sp>
        <p:nvSpPr>
          <p:cNvPr id="367619" name="Rectangle 3"/>
          <p:cNvSpPr>
            <a:spLocks noChangeArrowheads="1"/>
          </p:cNvSpPr>
          <p:nvPr/>
        </p:nvSpPr>
        <p:spPr bwMode="auto">
          <a:xfrm>
            <a:off x="-203200" y="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endParaRPr lang="en-US" altLang="en-US" sz="3200">
              <a:solidFill>
                <a:schemeClr val="tx2"/>
              </a:solidFill>
            </a:endParaRPr>
          </a:p>
        </p:txBody>
      </p:sp>
      <p:grpSp>
        <p:nvGrpSpPr>
          <p:cNvPr id="367620" name="Group 4"/>
          <p:cNvGrpSpPr>
            <a:grpSpLocks/>
          </p:cNvGrpSpPr>
          <p:nvPr/>
        </p:nvGrpSpPr>
        <p:grpSpPr bwMode="auto">
          <a:xfrm>
            <a:off x="914400" y="2501900"/>
            <a:ext cx="657225" cy="825500"/>
            <a:chOff x="1920" y="2544"/>
            <a:chExt cx="384" cy="528"/>
          </a:xfrm>
        </p:grpSpPr>
        <p:sp>
          <p:nvSpPr>
            <p:cNvPr id="367691" name="Rectangle 5"/>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92" name="Rectangle 6"/>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93" name="Rectangle 7"/>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94" name="Text Box 8"/>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14</a:t>
              </a:r>
            </a:p>
          </p:txBody>
        </p:sp>
      </p:grpSp>
      <p:sp>
        <p:nvSpPr>
          <p:cNvPr id="367621" name="Line 9"/>
          <p:cNvSpPr>
            <a:spLocks noChangeShapeType="1"/>
          </p:cNvSpPr>
          <p:nvPr/>
        </p:nvSpPr>
        <p:spPr bwMode="auto">
          <a:xfrm>
            <a:off x="1419225" y="3130550"/>
            <a:ext cx="409575" cy="67945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7622" name="Group 10"/>
          <p:cNvGrpSpPr>
            <a:grpSpLocks/>
          </p:cNvGrpSpPr>
          <p:nvPr/>
        </p:nvGrpSpPr>
        <p:grpSpPr bwMode="auto">
          <a:xfrm>
            <a:off x="2362200" y="1206500"/>
            <a:ext cx="657225" cy="825500"/>
            <a:chOff x="1920" y="2544"/>
            <a:chExt cx="384" cy="528"/>
          </a:xfrm>
        </p:grpSpPr>
        <p:sp>
          <p:nvSpPr>
            <p:cNvPr id="367687" name="Rectangle 11"/>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8" name="Rectangle 12"/>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9" name="Rectangle 13"/>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90" name="Text Box 14"/>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50</a:t>
              </a:r>
            </a:p>
          </p:txBody>
        </p:sp>
      </p:grpSp>
      <p:sp>
        <p:nvSpPr>
          <p:cNvPr id="367623" name="Line 15"/>
          <p:cNvSpPr>
            <a:spLocks noChangeShapeType="1"/>
          </p:cNvSpPr>
          <p:nvPr/>
        </p:nvSpPr>
        <p:spPr bwMode="auto">
          <a:xfrm flipH="1">
            <a:off x="1295400" y="1816100"/>
            <a:ext cx="1219200" cy="609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4" name="Line 16"/>
          <p:cNvSpPr>
            <a:spLocks noChangeShapeType="1"/>
          </p:cNvSpPr>
          <p:nvPr/>
        </p:nvSpPr>
        <p:spPr bwMode="auto">
          <a:xfrm>
            <a:off x="2819400" y="1816100"/>
            <a:ext cx="1143000" cy="6223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7625" name="Group 17"/>
          <p:cNvGrpSpPr>
            <a:grpSpLocks/>
          </p:cNvGrpSpPr>
          <p:nvPr/>
        </p:nvGrpSpPr>
        <p:grpSpPr bwMode="auto">
          <a:xfrm>
            <a:off x="3124200" y="3886200"/>
            <a:ext cx="657225" cy="825500"/>
            <a:chOff x="1920" y="2544"/>
            <a:chExt cx="384" cy="528"/>
          </a:xfrm>
        </p:grpSpPr>
        <p:sp>
          <p:nvSpPr>
            <p:cNvPr id="367683" name="Rectangle 1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4" name="Rectangle 1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5" name="Rectangle 2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6" name="Text Box 2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71</a:t>
              </a:r>
            </a:p>
          </p:txBody>
        </p:sp>
      </p:grpSp>
      <p:grpSp>
        <p:nvGrpSpPr>
          <p:cNvPr id="367626" name="Group 22"/>
          <p:cNvGrpSpPr>
            <a:grpSpLocks/>
          </p:cNvGrpSpPr>
          <p:nvPr/>
        </p:nvGrpSpPr>
        <p:grpSpPr bwMode="auto">
          <a:xfrm>
            <a:off x="4419600" y="3886200"/>
            <a:ext cx="657225" cy="825500"/>
            <a:chOff x="1920" y="2544"/>
            <a:chExt cx="384" cy="528"/>
          </a:xfrm>
        </p:grpSpPr>
        <p:sp>
          <p:nvSpPr>
            <p:cNvPr id="367679" name="Rectangle 2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0" name="Rectangle 2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1" name="Rectangle 2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82" name="Text Box 2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116</a:t>
              </a:r>
            </a:p>
          </p:txBody>
        </p:sp>
      </p:grpSp>
      <p:grpSp>
        <p:nvGrpSpPr>
          <p:cNvPr id="367627" name="Group 27"/>
          <p:cNvGrpSpPr>
            <a:grpSpLocks/>
          </p:cNvGrpSpPr>
          <p:nvPr/>
        </p:nvGrpSpPr>
        <p:grpSpPr bwMode="auto">
          <a:xfrm>
            <a:off x="2590800" y="5181600"/>
            <a:ext cx="657225" cy="825500"/>
            <a:chOff x="1920" y="2544"/>
            <a:chExt cx="384" cy="528"/>
          </a:xfrm>
        </p:grpSpPr>
        <p:sp>
          <p:nvSpPr>
            <p:cNvPr id="367675" name="Rectangle 28"/>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76" name="Rectangle 29"/>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77" name="Rectangle 30"/>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78" name="Text Box 31"/>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66</a:t>
              </a:r>
            </a:p>
          </p:txBody>
        </p:sp>
      </p:grpSp>
      <p:grpSp>
        <p:nvGrpSpPr>
          <p:cNvPr id="367628" name="Group 32"/>
          <p:cNvGrpSpPr>
            <a:grpSpLocks/>
          </p:cNvGrpSpPr>
          <p:nvPr/>
        </p:nvGrpSpPr>
        <p:grpSpPr bwMode="auto">
          <a:xfrm>
            <a:off x="1447800" y="3886200"/>
            <a:ext cx="657225" cy="825500"/>
            <a:chOff x="1920" y="2544"/>
            <a:chExt cx="384" cy="528"/>
          </a:xfrm>
        </p:grpSpPr>
        <p:sp>
          <p:nvSpPr>
            <p:cNvPr id="367671" name="Rectangle 33"/>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72" name="Rectangle 34"/>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73" name="Rectangle 35"/>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74" name="Text Box 36"/>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42</a:t>
              </a:r>
            </a:p>
          </p:txBody>
        </p:sp>
      </p:grpSp>
      <p:sp>
        <p:nvSpPr>
          <p:cNvPr id="367629" name="Line 37"/>
          <p:cNvSpPr>
            <a:spLocks noChangeShapeType="1"/>
          </p:cNvSpPr>
          <p:nvPr/>
        </p:nvSpPr>
        <p:spPr bwMode="auto">
          <a:xfrm flipH="1">
            <a:off x="2971800" y="4495800"/>
            <a:ext cx="304800" cy="609600"/>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7630" name="Group 38"/>
          <p:cNvGrpSpPr>
            <a:grpSpLocks/>
          </p:cNvGrpSpPr>
          <p:nvPr/>
        </p:nvGrpSpPr>
        <p:grpSpPr bwMode="auto">
          <a:xfrm>
            <a:off x="1524000" y="4559300"/>
            <a:ext cx="207963" cy="577850"/>
            <a:chOff x="528" y="3216"/>
            <a:chExt cx="192" cy="384"/>
          </a:xfrm>
        </p:grpSpPr>
        <p:sp>
          <p:nvSpPr>
            <p:cNvPr id="367668" name="Line 3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9" name="Line 4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70" name="Line 4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1" name="Group 42"/>
          <p:cNvGrpSpPr>
            <a:grpSpLocks/>
          </p:cNvGrpSpPr>
          <p:nvPr/>
        </p:nvGrpSpPr>
        <p:grpSpPr bwMode="auto">
          <a:xfrm>
            <a:off x="1828800" y="4559300"/>
            <a:ext cx="207963" cy="577850"/>
            <a:chOff x="528" y="3216"/>
            <a:chExt cx="192" cy="384"/>
          </a:xfrm>
        </p:grpSpPr>
        <p:sp>
          <p:nvSpPr>
            <p:cNvPr id="367665" name="Line 4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6" name="Line 4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7" name="Line 4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2" name="Group 46"/>
          <p:cNvGrpSpPr>
            <a:grpSpLocks/>
          </p:cNvGrpSpPr>
          <p:nvPr/>
        </p:nvGrpSpPr>
        <p:grpSpPr bwMode="auto">
          <a:xfrm>
            <a:off x="2667000" y="5854700"/>
            <a:ext cx="207963" cy="577850"/>
            <a:chOff x="528" y="3216"/>
            <a:chExt cx="192" cy="384"/>
          </a:xfrm>
        </p:grpSpPr>
        <p:sp>
          <p:nvSpPr>
            <p:cNvPr id="367662" name="Line 47"/>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3" name="Line 48"/>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4" name="Line 49"/>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3" name="Group 50"/>
          <p:cNvGrpSpPr>
            <a:grpSpLocks/>
          </p:cNvGrpSpPr>
          <p:nvPr/>
        </p:nvGrpSpPr>
        <p:grpSpPr bwMode="auto">
          <a:xfrm>
            <a:off x="2971800" y="5854700"/>
            <a:ext cx="207963" cy="577850"/>
            <a:chOff x="528" y="3216"/>
            <a:chExt cx="192" cy="384"/>
          </a:xfrm>
        </p:grpSpPr>
        <p:sp>
          <p:nvSpPr>
            <p:cNvPr id="367659" name="Line 51"/>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0" name="Line 52"/>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61" name="Line 53"/>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4" name="Group 54"/>
          <p:cNvGrpSpPr>
            <a:grpSpLocks/>
          </p:cNvGrpSpPr>
          <p:nvPr/>
        </p:nvGrpSpPr>
        <p:grpSpPr bwMode="auto">
          <a:xfrm>
            <a:off x="3505200" y="4559300"/>
            <a:ext cx="207963" cy="577850"/>
            <a:chOff x="528" y="3216"/>
            <a:chExt cx="192" cy="384"/>
          </a:xfrm>
        </p:grpSpPr>
        <p:sp>
          <p:nvSpPr>
            <p:cNvPr id="367656" name="Line 55"/>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7" name="Line 56"/>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8" name="Line 57"/>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5" name="Group 58"/>
          <p:cNvGrpSpPr>
            <a:grpSpLocks/>
          </p:cNvGrpSpPr>
          <p:nvPr/>
        </p:nvGrpSpPr>
        <p:grpSpPr bwMode="auto">
          <a:xfrm rot="-1040097">
            <a:off x="4876800" y="4483100"/>
            <a:ext cx="207963" cy="577850"/>
            <a:chOff x="528" y="3216"/>
            <a:chExt cx="192" cy="384"/>
          </a:xfrm>
        </p:grpSpPr>
        <p:sp>
          <p:nvSpPr>
            <p:cNvPr id="367653" name="Line 59"/>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4" name="Line 60"/>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5" name="Line 61"/>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6" name="Group 62"/>
          <p:cNvGrpSpPr>
            <a:grpSpLocks/>
          </p:cNvGrpSpPr>
          <p:nvPr/>
        </p:nvGrpSpPr>
        <p:grpSpPr bwMode="auto">
          <a:xfrm rot="2272902">
            <a:off x="762000" y="3111500"/>
            <a:ext cx="174625" cy="638175"/>
            <a:chOff x="528" y="3216"/>
            <a:chExt cx="192" cy="384"/>
          </a:xfrm>
        </p:grpSpPr>
        <p:sp>
          <p:nvSpPr>
            <p:cNvPr id="367650" name="Line 63"/>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1" name="Line 64"/>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52" name="Line 65"/>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7637" name="Text Box 66"/>
          <p:cNvSpPr txBox="1">
            <a:spLocks noChangeArrowheads="1"/>
          </p:cNvSpPr>
          <p:nvPr/>
        </p:nvSpPr>
        <p:spPr bwMode="auto">
          <a:xfrm>
            <a:off x="5089525" y="1487488"/>
            <a:ext cx="32845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a:t>The final resulting</a:t>
            </a:r>
            <a:br>
              <a:rPr lang="en-US" altLang="en-US"/>
            </a:br>
            <a:r>
              <a:rPr lang="en-US" altLang="en-US"/>
              <a:t>tree – still has search</a:t>
            </a:r>
            <a:br>
              <a:rPr lang="en-US" altLang="en-US"/>
            </a:br>
            <a:r>
              <a:rPr lang="en-US" altLang="en-US"/>
              <a:t>structure.</a:t>
            </a:r>
          </a:p>
        </p:txBody>
      </p:sp>
      <p:grpSp>
        <p:nvGrpSpPr>
          <p:cNvPr id="367638" name="Group 67"/>
          <p:cNvGrpSpPr>
            <a:grpSpLocks/>
          </p:cNvGrpSpPr>
          <p:nvPr/>
        </p:nvGrpSpPr>
        <p:grpSpPr bwMode="auto">
          <a:xfrm>
            <a:off x="3400425" y="2495550"/>
            <a:ext cx="1214438" cy="1308100"/>
            <a:chOff x="2256" y="1672"/>
            <a:chExt cx="765" cy="824"/>
          </a:xfrm>
        </p:grpSpPr>
        <p:grpSp>
          <p:nvGrpSpPr>
            <p:cNvPr id="367643" name="Group 68"/>
            <p:cNvGrpSpPr>
              <a:grpSpLocks/>
            </p:cNvGrpSpPr>
            <p:nvPr/>
          </p:nvGrpSpPr>
          <p:grpSpPr bwMode="auto">
            <a:xfrm>
              <a:off x="2448" y="1672"/>
              <a:ext cx="414" cy="520"/>
              <a:chOff x="1920" y="2544"/>
              <a:chExt cx="384" cy="528"/>
            </a:xfrm>
          </p:grpSpPr>
          <p:sp>
            <p:nvSpPr>
              <p:cNvPr id="367646" name="Rectangle 69"/>
              <p:cNvSpPr>
                <a:spLocks noChangeArrowheads="1"/>
              </p:cNvSpPr>
              <p:nvPr/>
            </p:nvSpPr>
            <p:spPr bwMode="auto">
              <a:xfrm>
                <a:off x="1920" y="2544"/>
                <a:ext cx="384" cy="28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47" name="Rectangle 70"/>
              <p:cNvSpPr>
                <a:spLocks noChangeArrowheads="1"/>
              </p:cNvSpPr>
              <p:nvPr/>
            </p:nvSpPr>
            <p:spPr bwMode="auto">
              <a:xfrm>
                <a:off x="1920"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48" name="Rectangle 71"/>
              <p:cNvSpPr>
                <a:spLocks noChangeArrowheads="1"/>
              </p:cNvSpPr>
              <p:nvPr/>
            </p:nvSpPr>
            <p:spPr bwMode="auto">
              <a:xfrm>
                <a:off x="2112" y="2832"/>
                <a:ext cx="192" cy="240"/>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en-US" altLang="en-US"/>
              </a:p>
            </p:txBody>
          </p:sp>
          <p:sp>
            <p:nvSpPr>
              <p:cNvPr id="367649" name="Text Box 72"/>
              <p:cNvSpPr txBox="1">
                <a:spLocks noChangeArrowheads="1"/>
              </p:cNvSpPr>
              <p:nvPr/>
            </p:nvSpPr>
            <p:spPr bwMode="auto">
              <a:xfrm>
                <a:off x="1922" y="2544"/>
                <a:ext cx="380" cy="278"/>
              </a:xfrm>
              <a:prstGeom prst="rect">
                <a:avLst/>
              </a:prstGeom>
              <a:solidFill>
                <a:srgbClr val="FFCC00"/>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50000"/>
                  </a:spcBef>
                  <a:buFontTx/>
                  <a:buNone/>
                </a:pPr>
                <a:r>
                  <a:rPr lang="en-US" altLang="en-US" sz="2000"/>
                  <a:t>108</a:t>
                </a:r>
              </a:p>
            </p:txBody>
          </p:sp>
        </p:grpSp>
        <p:sp>
          <p:nvSpPr>
            <p:cNvPr id="367644" name="Line 73"/>
            <p:cNvSpPr>
              <a:spLocks noChangeShapeType="1"/>
            </p:cNvSpPr>
            <p:nvPr/>
          </p:nvSpPr>
          <p:spPr bwMode="auto">
            <a:xfrm flipH="1">
              <a:off x="2256" y="2064"/>
              <a:ext cx="291" cy="43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5" name="Line 74"/>
            <p:cNvSpPr>
              <a:spLocks noChangeShapeType="1"/>
            </p:cNvSpPr>
            <p:nvPr/>
          </p:nvSpPr>
          <p:spPr bwMode="auto">
            <a:xfrm>
              <a:off x="2763" y="2064"/>
              <a:ext cx="258" cy="428"/>
            </a:xfrm>
            <a:prstGeom prst="line">
              <a:avLst/>
            </a:prstGeom>
            <a:noFill/>
            <a:ln w="381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67639" name="Group 75"/>
          <p:cNvGrpSpPr>
            <a:grpSpLocks/>
          </p:cNvGrpSpPr>
          <p:nvPr/>
        </p:nvGrpSpPr>
        <p:grpSpPr bwMode="auto">
          <a:xfrm rot="1040097" flipH="1">
            <a:off x="4391025" y="4481513"/>
            <a:ext cx="207963" cy="577850"/>
            <a:chOff x="528" y="3216"/>
            <a:chExt cx="192" cy="384"/>
          </a:xfrm>
        </p:grpSpPr>
        <p:sp>
          <p:nvSpPr>
            <p:cNvPr id="367640" name="Line 76"/>
            <p:cNvSpPr>
              <a:spLocks noChangeShapeType="1"/>
            </p:cNvSpPr>
            <p:nvPr/>
          </p:nvSpPr>
          <p:spPr bwMode="auto">
            <a:xfrm>
              <a:off x="624" y="3216"/>
              <a:ext cx="0" cy="384"/>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1" name="Line 77"/>
            <p:cNvSpPr>
              <a:spLocks noChangeShapeType="1"/>
            </p:cNvSpPr>
            <p:nvPr/>
          </p:nvSpPr>
          <p:spPr bwMode="auto">
            <a:xfrm>
              <a:off x="528" y="3504"/>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42" name="Line 78"/>
            <p:cNvSpPr>
              <a:spLocks noChangeShapeType="1"/>
            </p:cNvSpPr>
            <p:nvPr/>
          </p:nvSpPr>
          <p:spPr bwMode="auto">
            <a:xfrm>
              <a:off x="528" y="3600"/>
              <a:ext cx="19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4740162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a:xfrm>
            <a:off x="685800" y="609600"/>
            <a:ext cx="7772400" cy="685800"/>
          </a:xfrm>
        </p:spPr>
        <p:txBody>
          <a:bodyPr>
            <a:normAutofit fontScale="90000"/>
          </a:bodyPr>
          <a:lstStyle/>
          <a:p>
            <a:r>
              <a:rPr lang="en-US" altLang="en-US" smtClean="0"/>
              <a:t>Summary</a:t>
            </a:r>
          </a:p>
        </p:txBody>
      </p:sp>
      <p:sp>
        <p:nvSpPr>
          <p:cNvPr id="369667" name="Rectangle 3"/>
          <p:cNvSpPr>
            <a:spLocks noGrp="1" noChangeArrowheads="1"/>
          </p:cNvSpPr>
          <p:nvPr>
            <p:ph type="body" idx="1"/>
          </p:nvPr>
        </p:nvSpPr>
        <p:spPr>
          <a:xfrm>
            <a:off x="685800" y="1524000"/>
            <a:ext cx="7772400" cy="4572000"/>
          </a:xfrm>
        </p:spPr>
        <p:txBody>
          <a:bodyPr>
            <a:normAutofit fontScale="92500" lnSpcReduction="10000"/>
          </a:bodyPr>
          <a:lstStyle/>
          <a:p>
            <a:pPr>
              <a:lnSpc>
                <a:spcPct val="90000"/>
              </a:lnSpc>
            </a:pPr>
            <a:r>
              <a:rPr lang="en-US" altLang="en-US" b="1" smtClean="0"/>
              <a:t>Deleting a node from a binary search tree involves two steps:</a:t>
            </a:r>
          </a:p>
          <a:p>
            <a:pPr lvl="1">
              <a:lnSpc>
                <a:spcPct val="90000"/>
              </a:lnSpc>
            </a:pPr>
            <a:r>
              <a:rPr lang="en-US" altLang="en-US" b="1" smtClean="0"/>
              <a:t>Search for the element</a:t>
            </a:r>
          </a:p>
          <a:p>
            <a:pPr lvl="1">
              <a:lnSpc>
                <a:spcPct val="90000"/>
              </a:lnSpc>
            </a:pPr>
            <a:r>
              <a:rPr lang="en-US" altLang="en-US" b="1" smtClean="0"/>
              <a:t>Then perform the deletion</a:t>
            </a:r>
          </a:p>
          <a:p>
            <a:pPr>
              <a:lnSpc>
                <a:spcPct val="90000"/>
              </a:lnSpc>
            </a:pPr>
            <a:r>
              <a:rPr lang="en-US" altLang="en-US" b="1" smtClean="0"/>
              <a:t>We must preserve the search structure and only delete the element which matches.</a:t>
            </a:r>
          </a:p>
          <a:p>
            <a:pPr>
              <a:lnSpc>
                <a:spcPct val="90000"/>
              </a:lnSpc>
            </a:pPr>
            <a:r>
              <a:rPr lang="en-US" altLang="en-US" b="1" smtClean="0"/>
              <a:t>Four cases:</a:t>
            </a:r>
          </a:p>
          <a:p>
            <a:pPr lvl="1">
              <a:lnSpc>
                <a:spcPct val="90000"/>
              </a:lnSpc>
            </a:pPr>
            <a:r>
              <a:rPr lang="en-US" altLang="en-US" b="1" smtClean="0"/>
              <a:t>Deleting a leaf node</a:t>
            </a:r>
          </a:p>
          <a:p>
            <a:pPr lvl="1">
              <a:lnSpc>
                <a:spcPct val="90000"/>
              </a:lnSpc>
            </a:pPr>
            <a:r>
              <a:rPr lang="en-US" altLang="en-US" b="1" smtClean="0"/>
              <a:t>Deleting a node with only the left child</a:t>
            </a:r>
          </a:p>
          <a:p>
            <a:pPr lvl="1">
              <a:lnSpc>
                <a:spcPct val="90000"/>
              </a:lnSpc>
            </a:pPr>
            <a:r>
              <a:rPr lang="en-US" altLang="en-US" b="1" smtClean="0"/>
              <a:t>Deleting a node with only the right child</a:t>
            </a:r>
          </a:p>
          <a:p>
            <a:pPr lvl="1">
              <a:lnSpc>
                <a:spcPct val="90000"/>
              </a:lnSpc>
            </a:pPr>
            <a:r>
              <a:rPr lang="en-US" altLang="en-US" b="1" smtClean="0"/>
              <a:t>Deleting a node with both children</a:t>
            </a:r>
          </a:p>
        </p:txBody>
      </p:sp>
    </p:spTree>
    <p:extLst>
      <p:ext uri="{BB962C8B-B14F-4D97-AF65-F5344CB8AC3E}">
        <p14:creationId xmlns:p14="http://schemas.microsoft.com/office/powerpoint/2010/main" val="394439833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Height balance tree</a:t>
            </a:r>
            <a:endParaRPr lang="en-US" dirty="0"/>
          </a:p>
        </p:txBody>
      </p:sp>
      <p:sp>
        <p:nvSpPr>
          <p:cNvPr id="3" name="Content Placeholder 2"/>
          <p:cNvSpPr>
            <a:spLocks noGrp="1"/>
          </p:cNvSpPr>
          <p:nvPr>
            <p:ph idx="1"/>
          </p:nvPr>
        </p:nvSpPr>
        <p:spPr/>
        <p:txBody>
          <a:bodyPr>
            <a:normAutofit lnSpcReduction="10000"/>
          </a:bodyPr>
          <a:lstStyle/>
          <a:p>
            <a:r>
              <a:rPr lang="en-US" dirty="0" smtClean="0"/>
              <a:t>Why ??</a:t>
            </a:r>
          </a:p>
          <a:p>
            <a:r>
              <a:rPr lang="en-US" dirty="0" smtClean="0"/>
              <a:t>The disadvantage of a skewed BST is that the worst case time complexity of a search is O(n). Therefore, there arises the need to maintain the BST to be of BALANCED HEIGHT. So it will be possible to obtain for search operation a time complexity of O(</a:t>
            </a:r>
            <a:r>
              <a:rPr lang="en-US" dirty="0" err="1" smtClean="0"/>
              <a:t>logn</a:t>
            </a:r>
            <a:r>
              <a:rPr lang="en-US" dirty="0" smtClean="0"/>
              <a:t>) in worst case.</a:t>
            </a:r>
          </a:p>
          <a:p>
            <a:r>
              <a:rPr lang="en-US" dirty="0" smtClean="0"/>
              <a:t>One of the most popular balance tree is AVL(Adelson-</a:t>
            </a:r>
            <a:r>
              <a:rPr lang="en-US" dirty="0" err="1" smtClean="0"/>
              <a:t>Velskii</a:t>
            </a:r>
            <a:r>
              <a:rPr lang="en-US" dirty="0" smtClean="0"/>
              <a:t> and Landis).</a:t>
            </a:r>
            <a:endParaRPr lang="en-US" dirty="0"/>
          </a:p>
        </p:txBody>
      </p:sp>
    </p:spTree>
    <p:extLst>
      <p:ext uri="{BB962C8B-B14F-4D97-AF65-F5344CB8AC3E}">
        <p14:creationId xmlns:p14="http://schemas.microsoft.com/office/powerpoint/2010/main" val="1892019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Pure virtual function</a:t>
            </a:r>
            <a:endParaRPr lang="en-US" dirty="0"/>
          </a:p>
        </p:txBody>
      </p:sp>
      <p:sp>
        <p:nvSpPr>
          <p:cNvPr id="3" name="Content Placeholder 2"/>
          <p:cNvSpPr>
            <a:spLocks noGrp="1"/>
          </p:cNvSpPr>
          <p:nvPr>
            <p:ph idx="1"/>
          </p:nvPr>
        </p:nvSpPr>
        <p:spPr/>
        <p:txBody>
          <a:bodyPr/>
          <a:lstStyle/>
          <a:p>
            <a:r>
              <a:rPr lang="en-US" dirty="0" smtClean="0"/>
              <a:t>No definition in the base class.</a:t>
            </a:r>
          </a:p>
          <a:p>
            <a:r>
              <a:rPr lang="en-US" dirty="0" smtClean="0"/>
              <a:t>Ensure that all the derived class must override the virtual function.</a:t>
            </a:r>
          </a:p>
          <a:p>
            <a:r>
              <a:rPr lang="en-US" dirty="0" smtClean="0"/>
              <a:t>General form </a:t>
            </a:r>
          </a:p>
          <a:p>
            <a:r>
              <a:rPr lang="en-US" dirty="0"/>
              <a:t>v</a:t>
            </a:r>
            <a:r>
              <a:rPr lang="en-US" dirty="0" smtClean="0"/>
              <a:t>irtual type </a:t>
            </a:r>
            <a:r>
              <a:rPr lang="en-US" dirty="0" err="1" smtClean="0"/>
              <a:t>func</a:t>
            </a:r>
            <a:r>
              <a:rPr lang="en-US" dirty="0" smtClean="0"/>
              <a:t>-name(para list) = 0;</a:t>
            </a:r>
          </a:p>
          <a:p>
            <a:r>
              <a:rPr lang="en-US" dirty="0" smtClean="0"/>
              <a:t>Example “</a:t>
            </a:r>
            <a:r>
              <a:rPr lang="en-US" dirty="0" smtClean="0">
                <a:solidFill>
                  <a:srgbClr val="FF0000"/>
                </a:solidFill>
              </a:rPr>
              <a:t>pure_virtual1.cpp</a:t>
            </a:r>
            <a:r>
              <a:rPr lang="en-US" dirty="0" smtClean="0"/>
              <a:t>”</a:t>
            </a:r>
            <a:endParaRPr lang="en-US" dirty="0"/>
          </a:p>
        </p:txBody>
      </p:sp>
    </p:spTree>
    <p:extLst>
      <p:ext uri="{BB962C8B-B14F-4D97-AF65-F5344CB8AC3E}">
        <p14:creationId xmlns:p14="http://schemas.microsoft.com/office/powerpoint/2010/main" val="302313279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AVL Tree</a:t>
            </a:r>
            <a:endParaRPr lang="en-US" dirty="0"/>
          </a:p>
        </p:txBody>
      </p:sp>
      <p:sp>
        <p:nvSpPr>
          <p:cNvPr id="3" name="Content Placeholder 2"/>
          <p:cNvSpPr>
            <a:spLocks noGrp="1"/>
          </p:cNvSpPr>
          <p:nvPr>
            <p:ph idx="1"/>
          </p:nvPr>
        </p:nvSpPr>
        <p:spPr/>
        <p:txBody>
          <a:bodyPr>
            <a:normAutofit/>
          </a:bodyPr>
          <a:lstStyle/>
          <a:p>
            <a:r>
              <a:rPr lang="en-US" sz="2000" dirty="0"/>
              <a:t>An empty binary tree is an AVL tree. A non-empty binary tree T is an AVL tree if and only if given T</a:t>
            </a:r>
            <a:r>
              <a:rPr lang="en-US" sz="2000" baseline="30000" dirty="0"/>
              <a:t>L</a:t>
            </a:r>
            <a:r>
              <a:rPr lang="en-US" sz="2000" dirty="0"/>
              <a:t> and T</a:t>
            </a:r>
            <a:r>
              <a:rPr lang="en-US" sz="2000" baseline="30000" dirty="0"/>
              <a:t>R </a:t>
            </a:r>
            <a:r>
              <a:rPr lang="en-US" sz="2000" dirty="0"/>
              <a:t>to be the left and right subtree of T and h( T</a:t>
            </a:r>
            <a:r>
              <a:rPr lang="en-US" sz="2000" baseline="30000" dirty="0"/>
              <a:t>L </a:t>
            </a:r>
            <a:r>
              <a:rPr lang="en-US" sz="2000" dirty="0"/>
              <a:t>) and h( T</a:t>
            </a:r>
            <a:r>
              <a:rPr lang="en-US" sz="2000" baseline="30000" dirty="0"/>
              <a:t>R </a:t>
            </a:r>
            <a:r>
              <a:rPr lang="en-US" sz="2000" dirty="0"/>
              <a:t>) to be the heights of subtrees T</a:t>
            </a:r>
            <a:r>
              <a:rPr lang="en-US" sz="2000" baseline="30000" dirty="0"/>
              <a:t>L</a:t>
            </a:r>
            <a:r>
              <a:rPr lang="en-US" sz="2000" dirty="0"/>
              <a:t> and T</a:t>
            </a:r>
            <a:r>
              <a:rPr lang="en-US" sz="2000" baseline="30000" dirty="0"/>
              <a:t>R </a:t>
            </a:r>
            <a:r>
              <a:rPr lang="en-US" sz="2000" dirty="0"/>
              <a:t>respectively, T</a:t>
            </a:r>
            <a:r>
              <a:rPr lang="en-US" sz="2000" baseline="30000" dirty="0"/>
              <a:t>L</a:t>
            </a:r>
            <a:r>
              <a:rPr lang="en-US" sz="2000" dirty="0"/>
              <a:t> and T</a:t>
            </a:r>
            <a:r>
              <a:rPr lang="en-US" sz="2000" baseline="30000" dirty="0"/>
              <a:t>R </a:t>
            </a:r>
            <a:r>
              <a:rPr lang="en-US" sz="2000" dirty="0"/>
              <a:t>are AVL tree and |h( T</a:t>
            </a:r>
            <a:r>
              <a:rPr lang="en-US" sz="2000" baseline="30000" dirty="0"/>
              <a:t>L </a:t>
            </a:r>
            <a:r>
              <a:rPr lang="en-US" sz="2000" dirty="0"/>
              <a:t>) - h( T</a:t>
            </a:r>
            <a:r>
              <a:rPr lang="en-US" sz="2000" baseline="30000" dirty="0"/>
              <a:t>R </a:t>
            </a:r>
            <a:r>
              <a:rPr lang="en-US" sz="2000" dirty="0"/>
              <a:t>)| ≤ 1.</a:t>
            </a:r>
          </a:p>
          <a:p>
            <a:r>
              <a:rPr lang="en-US" sz="2000" dirty="0"/>
              <a:t>Where h( T</a:t>
            </a:r>
            <a:r>
              <a:rPr lang="en-US" sz="2000" baseline="30000" dirty="0"/>
              <a:t>L </a:t>
            </a:r>
            <a:r>
              <a:rPr lang="en-US" sz="2000" dirty="0"/>
              <a:t>) - h( T</a:t>
            </a:r>
            <a:r>
              <a:rPr lang="en-US" sz="2000" baseline="30000" dirty="0"/>
              <a:t>R </a:t>
            </a:r>
            <a:r>
              <a:rPr lang="en-US" sz="2000" dirty="0"/>
              <a:t>) is known as balance factor (BF) , for AVL tree the balance factor of a node can be either 0, 1, or -1. </a:t>
            </a:r>
            <a:endParaRPr lang="en-US" sz="2000" dirty="0" smtClean="0"/>
          </a:p>
          <a:p>
            <a:r>
              <a:rPr lang="en-US" sz="2000" dirty="0" smtClean="0"/>
              <a:t>Fig below shows an AVL tree with BF of each node.</a:t>
            </a:r>
            <a:endParaRPr lang="en-US" sz="2000" dirty="0"/>
          </a:p>
          <a:p>
            <a:pPr marL="0" indent="0">
              <a:buNone/>
            </a:pPr>
            <a:endParaRPr lang="en-US" sz="2000" dirty="0"/>
          </a:p>
        </p:txBody>
      </p:sp>
      <p:pic>
        <p:nvPicPr>
          <p:cNvPr id="5" name="Picture 4"/>
          <p:cNvPicPr>
            <a:picLocks noChangeAspect="1"/>
          </p:cNvPicPr>
          <p:nvPr/>
        </p:nvPicPr>
        <p:blipFill>
          <a:blip r:embed="rId2"/>
          <a:stretch>
            <a:fillRect/>
          </a:stretch>
        </p:blipFill>
        <p:spPr>
          <a:xfrm>
            <a:off x="2895600" y="4038600"/>
            <a:ext cx="3714750" cy="2495550"/>
          </a:xfrm>
          <a:prstGeom prst="rect">
            <a:avLst/>
          </a:prstGeom>
        </p:spPr>
      </p:pic>
    </p:spTree>
    <p:extLst>
      <p:ext uri="{BB962C8B-B14F-4D97-AF65-F5344CB8AC3E}">
        <p14:creationId xmlns:p14="http://schemas.microsoft.com/office/powerpoint/2010/main" val="88027781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 in AVL tree</a:t>
            </a:r>
            <a:endParaRPr lang="en-US" dirty="0"/>
          </a:p>
        </p:txBody>
      </p:sp>
      <p:sp>
        <p:nvSpPr>
          <p:cNvPr id="3" name="Content Placeholder 2"/>
          <p:cNvSpPr>
            <a:spLocks noGrp="1"/>
          </p:cNvSpPr>
          <p:nvPr>
            <p:ph idx="1"/>
          </p:nvPr>
        </p:nvSpPr>
        <p:spPr/>
        <p:txBody>
          <a:bodyPr>
            <a:normAutofit/>
          </a:bodyPr>
          <a:lstStyle/>
          <a:p>
            <a:r>
              <a:rPr lang="en-US" sz="2000" dirty="0" smtClean="0"/>
              <a:t>Technique of </a:t>
            </a:r>
            <a:r>
              <a:rPr lang="en-US" sz="2000" i="1" dirty="0" smtClean="0"/>
              <a:t>rotations</a:t>
            </a:r>
            <a:r>
              <a:rPr lang="en-US" sz="2000" dirty="0" smtClean="0"/>
              <a:t> are used to balance the tree.</a:t>
            </a:r>
          </a:p>
          <a:p>
            <a:r>
              <a:rPr lang="en-US" sz="2000" dirty="0" smtClean="0"/>
              <a:t>To perform the rotation it is necessary to identify a specific node A whose BF(A) is neither 0, 1 or -1 and which is nearest ancestor to the inserted node on path from the inserted node to root.</a:t>
            </a:r>
          </a:p>
          <a:p>
            <a:pPr marL="0" indent="0">
              <a:buNone/>
            </a:pPr>
            <a:endParaRPr lang="en-US" sz="2000" dirty="0" smtClean="0"/>
          </a:p>
          <a:p>
            <a:r>
              <a:rPr lang="en-US" sz="2000" dirty="0" smtClean="0"/>
              <a:t>LL rotation : Inserted node is in the left subtree of left subtree of A</a:t>
            </a:r>
          </a:p>
          <a:p>
            <a:r>
              <a:rPr lang="en-US" sz="2000" dirty="0" smtClean="0"/>
              <a:t>RR </a:t>
            </a:r>
            <a:r>
              <a:rPr lang="en-US" sz="2000" dirty="0"/>
              <a:t>rotation : Inserted node is in the </a:t>
            </a:r>
            <a:r>
              <a:rPr lang="en-US" sz="2000" dirty="0" smtClean="0"/>
              <a:t>right </a:t>
            </a:r>
            <a:r>
              <a:rPr lang="en-US" sz="2000" dirty="0"/>
              <a:t>subtree of </a:t>
            </a:r>
            <a:r>
              <a:rPr lang="en-US" sz="2000" dirty="0" smtClean="0"/>
              <a:t>right </a:t>
            </a:r>
            <a:r>
              <a:rPr lang="en-US" sz="2000" dirty="0"/>
              <a:t>subtree of A</a:t>
            </a:r>
          </a:p>
          <a:p>
            <a:r>
              <a:rPr lang="en-US" sz="2000" dirty="0" smtClean="0"/>
              <a:t>LR </a:t>
            </a:r>
            <a:r>
              <a:rPr lang="en-US" sz="2000" dirty="0"/>
              <a:t>rotation : Inserted node is in the </a:t>
            </a:r>
            <a:r>
              <a:rPr lang="en-US" sz="2000" dirty="0" smtClean="0"/>
              <a:t>right </a:t>
            </a:r>
            <a:r>
              <a:rPr lang="en-US" sz="2000" dirty="0"/>
              <a:t>subtree of left subtree of A</a:t>
            </a:r>
          </a:p>
          <a:p>
            <a:r>
              <a:rPr lang="en-US" sz="2000" dirty="0"/>
              <a:t>LL rotation : Inserted node is in the left subtree of </a:t>
            </a:r>
            <a:r>
              <a:rPr lang="en-US" sz="2000" dirty="0" smtClean="0"/>
              <a:t>right </a:t>
            </a:r>
            <a:r>
              <a:rPr lang="en-US" sz="2000" dirty="0"/>
              <a:t>subtree of A</a:t>
            </a:r>
          </a:p>
          <a:p>
            <a:endParaRPr lang="en-US" sz="2000" dirty="0" smtClean="0"/>
          </a:p>
          <a:p>
            <a:endParaRPr lang="en-US" sz="2000" dirty="0"/>
          </a:p>
        </p:txBody>
      </p:sp>
    </p:spTree>
    <p:extLst>
      <p:ext uri="{BB962C8B-B14F-4D97-AF65-F5344CB8AC3E}">
        <p14:creationId xmlns:p14="http://schemas.microsoft.com/office/powerpoint/2010/main" val="218583024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insertion</a:t>
            </a:r>
            <a:endParaRPr lang="en-US" dirty="0"/>
          </a:p>
        </p:txBody>
      </p:sp>
      <p:pic>
        <p:nvPicPr>
          <p:cNvPr id="4" name="Content Placeholder 3"/>
          <p:cNvPicPr>
            <a:picLocks noGrp="1" noChangeAspect="1"/>
          </p:cNvPicPr>
          <p:nvPr>
            <p:ph idx="1"/>
          </p:nvPr>
        </p:nvPicPr>
        <p:blipFill>
          <a:blip r:embed="rId2"/>
          <a:stretch>
            <a:fillRect/>
          </a:stretch>
        </p:blipFill>
        <p:spPr>
          <a:xfrm>
            <a:off x="457200" y="1600200"/>
            <a:ext cx="8229600" cy="45720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57047" y="1712400"/>
              <a:ext cx="3076200" cy="132480"/>
            </p14:xfrm>
          </p:contentPart>
        </mc:Choice>
        <mc:Fallback xmlns="">
          <p:pic>
            <p:nvPicPr>
              <p:cNvPr id="5" name="Ink 4"/>
              <p:cNvPicPr/>
              <p:nvPr/>
            </p:nvPicPr>
            <p:blipFill>
              <a:blip r:embed="rId4"/>
              <a:stretch>
                <a:fillRect/>
              </a:stretch>
            </p:blipFill>
            <p:spPr>
              <a:xfrm>
                <a:off x="445167" y="1700520"/>
                <a:ext cx="30999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3938967" y="1399200"/>
              <a:ext cx="744120" cy="540720"/>
            </p14:xfrm>
          </p:contentPart>
        </mc:Choice>
        <mc:Fallback xmlns="">
          <p:pic>
            <p:nvPicPr>
              <p:cNvPr id="9" name="Ink 8"/>
              <p:cNvPicPr/>
              <p:nvPr/>
            </p:nvPicPr>
            <p:blipFill>
              <a:blip r:embed="rId6"/>
              <a:stretch>
                <a:fillRect/>
              </a:stretch>
            </p:blipFill>
            <p:spPr>
              <a:xfrm>
                <a:off x="3927087" y="1387320"/>
                <a:ext cx="76788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1439280" y="3499200"/>
              <a:ext cx="748080" cy="819000"/>
            </p14:xfrm>
          </p:contentPart>
        </mc:Choice>
        <mc:Fallback xmlns="">
          <p:pic>
            <p:nvPicPr>
              <p:cNvPr id="10" name="Ink 9"/>
              <p:cNvPicPr/>
              <p:nvPr/>
            </p:nvPicPr>
            <p:blipFill>
              <a:blip r:embed="rId8"/>
              <a:stretch>
                <a:fillRect/>
              </a:stretch>
            </p:blipFill>
            <p:spPr>
              <a:xfrm>
                <a:off x="1429920" y="3489840"/>
                <a:ext cx="766800" cy="837720"/>
              </a:xfrm>
              <a:prstGeom prst="rect">
                <a:avLst/>
              </a:prstGeom>
            </p:spPr>
          </p:pic>
        </mc:Fallback>
      </mc:AlternateContent>
    </p:spTree>
    <p:extLst>
      <p:ext uri="{BB962C8B-B14F-4D97-AF65-F5344CB8AC3E}">
        <p14:creationId xmlns:p14="http://schemas.microsoft.com/office/powerpoint/2010/main" val="223255369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7175" y="685800"/>
            <a:ext cx="8629650" cy="54102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69687" y="924000"/>
              <a:ext cx="2715840" cy="50400"/>
            </p14:xfrm>
          </p:contentPart>
        </mc:Choice>
        <mc:Fallback xmlns="">
          <p:pic>
            <p:nvPicPr>
              <p:cNvPr id="5" name="Ink 4"/>
              <p:cNvPicPr/>
              <p:nvPr/>
            </p:nvPicPr>
            <p:blipFill>
              <a:blip r:embed="rId4"/>
              <a:stretch>
                <a:fillRect/>
              </a:stretch>
            </p:blipFill>
            <p:spPr>
              <a:xfrm>
                <a:off x="957807" y="912120"/>
                <a:ext cx="2739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2826207" y="387960"/>
              <a:ext cx="194400" cy="208080"/>
            </p14:xfrm>
          </p:contentPart>
        </mc:Choice>
        <mc:Fallback xmlns="">
          <p:pic>
            <p:nvPicPr>
              <p:cNvPr id="6" name="Ink 5"/>
              <p:cNvPicPr/>
              <p:nvPr/>
            </p:nvPicPr>
            <p:blipFill>
              <a:blip r:embed="rId6"/>
              <a:stretch>
                <a:fillRect/>
              </a:stretch>
            </p:blipFill>
            <p:spPr>
              <a:xfrm>
                <a:off x="2814327" y="376080"/>
                <a:ext cx="2181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144807" y="346200"/>
              <a:ext cx="222120" cy="222120"/>
            </p14:xfrm>
          </p:contentPart>
        </mc:Choice>
        <mc:Fallback xmlns="">
          <p:pic>
            <p:nvPicPr>
              <p:cNvPr id="8" name="Ink 7"/>
              <p:cNvPicPr/>
              <p:nvPr/>
            </p:nvPicPr>
            <p:blipFill>
              <a:blip r:embed="rId8"/>
              <a:stretch>
                <a:fillRect/>
              </a:stretch>
            </p:blipFill>
            <p:spPr>
              <a:xfrm>
                <a:off x="3132927" y="334320"/>
                <a:ext cx="245880" cy="245880"/>
              </a:xfrm>
              <a:prstGeom prst="rect">
                <a:avLst/>
              </a:prstGeom>
            </p:spPr>
          </p:pic>
        </mc:Fallback>
      </mc:AlternateContent>
    </p:spTree>
    <p:extLst>
      <p:ext uri="{BB962C8B-B14F-4D97-AF65-F5344CB8AC3E}">
        <p14:creationId xmlns:p14="http://schemas.microsoft.com/office/powerpoint/2010/main" val="325618377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9075" y="457200"/>
            <a:ext cx="8705850" cy="563879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31320" y="1058040"/>
              <a:ext cx="7916760" cy="4473720"/>
            </p14:xfrm>
          </p:contentPart>
        </mc:Choice>
        <mc:Fallback xmlns="">
          <p:pic>
            <p:nvPicPr>
              <p:cNvPr id="2" name="Ink 1"/>
              <p:cNvPicPr/>
              <p:nvPr/>
            </p:nvPicPr>
            <p:blipFill>
              <a:blip r:embed="rId4"/>
              <a:stretch>
                <a:fillRect/>
              </a:stretch>
            </p:blipFill>
            <p:spPr>
              <a:xfrm>
                <a:off x="921960" y="1048680"/>
                <a:ext cx="7935480" cy="4492440"/>
              </a:xfrm>
              <a:prstGeom prst="rect">
                <a:avLst/>
              </a:prstGeom>
            </p:spPr>
          </p:pic>
        </mc:Fallback>
      </mc:AlternateContent>
    </p:spTree>
    <p:extLst>
      <p:ext uri="{BB962C8B-B14F-4D97-AF65-F5344CB8AC3E}">
        <p14:creationId xmlns:p14="http://schemas.microsoft.com/office/powerpoint/2010/main" val="2355545657"/>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837" y="685800"/>
            <a:ext cx="8696325" cy="54864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74800" y="3739320"/>
              <a:ext cx="5207400" cy="1129320"/>
            </p14:xfrm>
          </p:contentPart>
        </mc:Choice>
        <mc:Fallback xmlns="">
          <p:pic>
            <p:nvPicPr>
              <p:cNvPr id="2" name="Ink 1"/>
              <p:cNvPicPr/>
              <p:nvPr/>
            </p:nvPicPr>
            <p:blipFill>
              <a:blip r:embed="rId4"/>
              <a:stretch>
                <a:fillRect/>
              </a:stretch>
            </p:blipFill>
            <p:spPr>
              <a:xfrm>
                <a:off x="865440" y="3729960"/>
                <a:ext cx="5226120" cy="1148040"/>
              </a:xfrm>
              <a:prstGeom prst="rect">
                <a:avLst/>
              </a:prstGeom>
            </p:spPr>
          </p:pic>
        </mc:Fallback>
      </mc:AlternateContent>
    </p:spTree>
    <p:extLst>
      <p:ext uri="{BB962C8B-B14F-4D97-AF65-F5344CB8AC3E}">
        <p14:creationId xmlns:p14="http://schemas.microsoft.com/office/powerpoint/2010/main" val="324668416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1487" y="457200"/>
            <a:ext cx="8201025" cy="6248400"/>
          </a:xfrm>
          <a:prstGeom prst="rect">
            <a:avLst/>
          </a:prstGeom>
        </p:spPr>
      </p:pic>
    </p:spTree>
    <p:extLst>
      <p:ext uri="{BB962C8B-B14F-4D97-AF65-F5344CB8AC3E}">
        <p14:creationId xmlns:p14="http://schemas.microsoft.com/office/powerpoint/2010/main" val="212172140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533400"/>
            <a:ext cx="8305799" cy="5791200"/>
          </a:xfrm>
          <a:prstGeom prst="rect">
            <a:avLst/>
          </a:prstGeom>
        </p:spPr>
      </p:pic>
    </p:spTree>
    <p:extLst>
      <p:ext uri="{BB962C8B-B14F-4D97-AF65-F5344CB8AC3E}">
        <p14:creationId xmlns:p14="http://schemas.microsoft.com/office/powerpoint/2010/main" val="168966583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533401"/>
            <a:ext cx="7848600" cy="5943600"/>
          </a:xfrm>
          <a:prstGeom prst="rect">
            <a:avLst/>
          </a:prstGeom>
        </p:spPr>
      </p:pic>
    </p:spTree>
    <p:extLst>
      <p:ext uri="{BB962C8B-B14F-4D97-AF65-F5344CB8AC3E}">
        <p14:creationId xmlns:p14="http://schemas.microsoft.com/office/powerpoint/2010/main" val="298255221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914400"/>
            <a:ext cx="7467600" cy="5181600"/>
          </a:xfrm>
          <a:prstGeom prst="rect">
            <a:avLst/>
          </a:prstGeom>
        </p:spPr>
      </p:pic>
    </p:spTree>
    <p:extLst>
      <p:ext uri="{BB962C8B-B14F-4D97-AF65-F5344CB8AC3E}">
        <p14:creationId xmlns:p14="http://schemas.microsoft.com/office/powerpoint/2010/main" val="168469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 class</a:t>
            </a:r>
            <a:endParaRPr lang="en-US" dirty="0"/>
          </a:p>
        </p:txBody>
      </p:sp>
      <p:sp>
        <p:nvSpPr>
          <p:cNvPr id="3" name="Content Placeholder 2"/>
          <p:cNvSpPr>
            <a:spLocks noGrp="1"/>
          </p:cNvSpPr>
          <p:nvPr>
            <p:ph idx="1"/>
          </p:nvPr>
        </p:nvSpPr>
        <p:spPr/>
        <p:txBody>
          <a:bodyPr/>
          <a:lstStyle/>
          <a:p>
            <a:r>
              <a:rPr lang="en-US" dirty="0" smtClean="0"/>
              <a:t>Class that contain </a:t>
            </a:r>
            <a:r>
              <a:rPr lang="en-US" dirty="0" err="1" smtClean="0"/>
              <a:t>atleast</a:t>
            </a:r>
            <a:r>
              <a:rPr lang="en-US" dirty="0" smtClean="0"/>
              <a:t> one pure virtual function is known as abstract class.</a:t>
            </a:r>
          </a:p>
          <a:p>
            <a:r>
              <a:rPr lang="en-US" dirty="0" smtClean="0"/>
              <a:t>Object of the abstract class cant be created, but the pointer or reference can be created.</a:t>
            </a:r>
          </a:p>
          <a:p>
            <a:r>
              <a:rPr lang="en-US" dirty="0" smtClean="0"/>
              <a:t>This allow abstract class to support runtime Polymorphism.</a:t>
            </a:r>
          </a:p>
          <a:p>
            <a:r>
              <a:rPr lang="en-US" dirty="0" smtClean="0"/>
              <a:t>Example </a:t>
            </a:r>
            <a:endParaRPr lang="en-US" dirty="0"/>
          </a:p>
        </p:txBody>
      </p:sp>
    </p:spTree>
    <p:extLst>
      <p:ext uri="{BB962C8B-B14F-4D97-AF65-F5344CB8AC3E}">
        <p14:creationId xmlns:p14="http://schemas.microsoft.com/office/powerpoint/2010/main" val="287498296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457200"/>
            <a:ext cx="7848600" cy="5943600"/>
          </a:xfrm>
          <a:prstGeom prst="rect">
            <a:avLst/>
          </a:prstGeom>
        </p:spPr>
      </p:pic>
    </p:spTree>
    <p:extLst>
      <p:ext uri="{BB962C8B-B14F-4D97-AF65-F5344CB8AC3E}">
        <p14:creationId xmlns:p14="http://schemas.microsoft.com/office/powerpoint/2010/main" val="346431229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381000"/>
            <a:ext cx="7467600" cy="6096000"/>
          </a:xfrm>
          <a:prstGeom prst="rect">
            <a:avLst/>
          </a:prstGeom>
        </p:spPr>
      </p:pic>
    </p:spTree>
    <p:extLst>
      <p:ext uri="{BB962C8B-B14F-4D97-AF65-F5344CB8AC3E}">
        <p14:creationId xmlns:p14="http://schemas.microsoft.com/office/powerpoint/2010/main" val="3903455977"/>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371600"/>
            <a:ext cx="7467600" cy="4981575"/>
          </a:xfrm>
          <a:prstGeom prst="rect">
            <a:avLst/>
          </a:prstGeom>
        </p:spPr>
      </p:pic>
    </p:spTree>
    <p:extLst>
      <p:ext uri="{BB962C8B-B14F-4D97-AF65-F5344CB8AC3E}">
        <p14:creationId xmlns:p14="http://schemas.microsoft.com/office/powerpoint/2010/main" val="327707426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64, 1, 44, 26, 13, 110, 98, 85</a:t>
            </a:r>
            <a:endParaRPr lang="en-US" sz="3200" dirty="0"/>
          </a:p>
        </p:txBody>
      </p:sp>
      <p:pic>
        <p:nvPicPr>
          <p:cNvPr id="4" name="Picture 3"/>
          <p:cNvPicPr>
            <a:picLocks noChangeAspect="1"/>
          </p:cNvPicPr>
          <p:nvPr/>
        </p:nvPicPr>
        <p:blipFill>
          <a:blip r:embed="rId2"/>
          <a:stretch>
            <a:fillRect/>
          </a:stretch>
        </p:blipFill>
        <p:spPr>
          <a:xfrm>
            <a:off x="838200" y="1600200"/>
            <a:ext cx="7467600" cy="4419600"/>
          </a:xfrm>
          <a:prstGeom prst="rect">
            <a:avLst/>
          </a:prstGeom>
        </p:spPr>
      </p:pic>
    </p:spTree>
    <p:extLst>
      <p:ext uri="{BB962C8B-B14F-4D97-AF65-F5344CB8AC3E}">
        <p14:creationId xmlns:p14="http://schemas.microsoft.com/office/powerpoint/2010/main" val="235742665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43000" y="457200"/>
            <a:ext cx="5943600" cy="2667000"/>
          </a:xfrm>
          <a:prstGeom prst="rect">
            <a:avLst/>
          </a:prstGeom>
        </p:spPr>
      </p:pic>
      <p:pic>
        <p:nvPicPr>
          <p:cNvPr id="6" name="Picture 5"/>
          <p:cNvPicPr>
            <a:picLocks noChangeAspect="1"/>
          </p:cNvPicPr>
          <p:nvPr/>
        </p:nvPicPr>
        <p:blipFill>
          <a:blip r:embed="rId3"/>
          <a:stretch>
            <a:fillRect/>
          </a:stretch>
        </p:blipFill>
        <p:spPr>
          <a:xfrm>
            <a:off x="990600" y="2971800"/>
            <a:ext cx="7200900" cy="3352800"/>
          </a:xfrm>
          <a:prstGeom prst="rect">
            <a:avLst/>
          </a:prstGeom>
        </p:spPr>
      </p:pic>
    </p:spTree>
    <p:extLst>
      <p:ext uri="{BB962C8B-B14F-4D97-AF65-F5344CB8AC3E}">
        <p14:creationId xmlns:p14="http://schemas.microsoft.com/office/powerpoint/2010/main" val="291766442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t>
            </a:r>
            <a:endParaRPr lang="en-US" dirty="0"/>
          </a:p>
        </p:txBody>
      </p:sp>
      <p:sp>
        <p:nvSpPr>
          <p:cNvPr id="3" name="Content Placeholder 2"/>
          <p:cNvSpPr>
            <a:spLocks noGrp="1"/>
          </p:cNvSpPr>
          <p:nvPr>
            <p:ph idx="1"/>
          </p:nvPr>
        </p:nvSpPr>
        <p:spPr/>
        <p:txBody>
          <a:bodyPr/>
          <a:lstStyle/>
          <a:p>
            <a:r>
              <a:rPr lang="en-US" dirty="0"/>
              <a:t>What will be the minimum number of nodes required to make AVL tree of height </a:t>
            </a:r>
            <a:r>
              <a:rPr lang="en-US" dirty="0" smtClean="0"/>
              <a:t>15. (Gate – 2017)</a:t>
            </a:r>
            <a:endParaRPr lang="en-US" dirty="0"/>
          </a:p>
          <a:p>
            <a:endParaRPr lang="en-US" dirty="0"/>
          </a:p>
        </p:txBody>
      </p:sp>
    </p:spTree>
    <p:extLst>
      <p:ext uri="{BB962C8B-B14F-4D97-AF65-F5344CB8AC3E}">
        <p14:creationId xmlns:p14="http://schemas.microsoft.com/office/powerpoint/2010/main" val="3986385773"/>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Deletion in AVL tree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On deletion of a node X from the AVL tree, let A be closest ancestor node on the path from X to the root node with a balance factor of+2 or -2.</a:t>
            </a:r>
          </a:p>
          <a:p>
            <a:r>
              <a:rPr lang="en-US" dirty="0" smtClean="0"/>
              <a:t>Now depending on the value of BF(B) where B is the root of the left or right subtree of A the R or L imbalance is further classified as R0, R1 and R-1 or L0, L1 and L-1. </a:t>
            </a:r>
          </a:p>
          <a:p>
            <a:r>
              <a:rPr lang="en-US" dirty="0" smtClean="0"/>
              <a:t>The L rotations are mirror images of R rotations.</a:t>
            </a:r>
          </a:p>
          <a:p>
            <a:r>
              <a:rPr lang="en-US" dirty="0" smtClean="0"/>
              <a:t>If the BF(B) = 0 then R0 rotation </a:t>
            </a:r>
          </a:p>
          <a:p>
            <a:r>
              <a:rPr lang="en-US" dirty="0"/>
              <a:t>If the BF(B) = </a:t>
            </a:r>
            <a:r>
              <a:rPr lang="en-US" dirty="0" smtClean="0"/>
              <a:t>1 </a:t>
            </a:r>
            <a:r>
              <a:rPr lang="en-US" dirty="0"/>
              <a:t>then </a:t>
            </a:r>
            <a:r>
              <a:rPr lang="en-US" dirty="0" smtClean="0"/>
              <a:t>R1 </a:t>
            </a:r>
            <a:r>
              <a:rPr lang="en-US" dirty="0"/>
              <a:t>rotation </a:t>
            </a:r>
          </a:p>
          <a:p>
            <a:r>
              <a:rPr lang="en-US" dirty="0"/>
              <a:t>If the BF(B) = </a:t>
            </a:r>
            <a:r>
              <a:rPr lang="en-US" dirty="0" smtClean="0"/>
              <a:t>-1 </a:t>
            </a:r>
            <a:r>
              <a:rPr lang="en-US" dirty="0"/>
              <a:t>then </a:t>
            </a:r>
            <a:r>
              <a:rPr lang="en-US" dirty="0" smtClean="0"/>
              <a:t>R-1 </a:t>
            </a:r>
            <a:r>
              <a:rPr lang="en-US" dirty="0"/>
              <a:t>rotation </a:t>
            </a:r>
          </a:p>
          <a:p>
            <a:endParaRPr lang="en-US" dirty="0" smtClean="0"/>
          </a:p>
          <a:p>
            <a:endParaRPr lang="en-US" dirty="0"/>
          </a:p>
        </p:txBody>
      </p:sp>
    </p:spTree>
    <p:extLst>
      <p:ext uri="{BB962C8B-B14F-4D97-AF65-F5344CB8AC3E}">
        <p14:creationId xmlns:p14="http://schemas.microsoft.com/office/powerpoint/2010/main" val="11333906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0" y="1447800"/>
            <a:ext cx="7543800" cy="5410200"/>
          </a:xfrm>
          <a:prstGeom prst="rect">
            <a:avLst/>
          </a:prstGeom>
        </p:spPr>
      </p:pic>
      <p:sp>
        <p:nvSpPr>
          <p:cNvPr id="5" name="TextBox 4"/>
          <p:cNvSpPr txBox="1"/>
          <p:nvPr/>
        </p:nvSpPr>
        <p:spPr>
          <a:xfrm>
            <a:off x="3450320" y="609600"/>
            <a:ext cx="2471959" cy="646331"/>
          </a:xfrm>
          <a:prstGeom prst="rect">
            <a:avLst/>
          </a:prstGeom>
          <a:noFill/>
        </p:spPr>
        <p:txBody>
          <a:bodyPr wrap="none" rtlCol="0">
            <a:spAutoFit/>
          </a:bodyPr>
          <a:lstStyle/>
          <a:p>
            <a:r>
              <a:rPr lang="en-US" sz="3600" dirty="0" smtClean="0"/>
              <a:t>R0 Rotation </a:t>
            </a:r>
            <a:endParaRPr lang="en-US" sz="3600" dirty="0"/>
          </a:p>
        </p:txBody>
      </p:sp>
    </p:spTree>
    <p:extLst>
      <p:ext uri="{BB962C8B-B14F-4D97-AF65-F5344CB8AC3E}">
        <p14:creationId xmlns:p14="http://schemas.microsoft.com/office/powerpoint/2010/main" val="363676062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R1 rotation </a:t>
            </a:r>
            <a:endParaRPr lang="en-US" dirty="0"/>
          </a:p>
        </p:txBody>
      </p:sp>
      <p:pic>
        <p:nvPicPr>
          <p:cNvPr id="4" name="Picture 3"/>
          <p:cNvPicPr>
            <a:picLocks noChangeAspect="1"/>
          </p:cNvPicPr>
          <p:nvPr/>
        </p:nvPicPr>
        <p:blipFill>
          <a:blip r:embed="rId2"/>
          <a:stretch>
            <a:fillRect/>
          </a:stretch>
        </p:blipFill>
        <p:spPr>
          <a:xfrm>
            <a:off x="685800" y="1431493"/>
            <a:ext cx="7848600" cy="4991100"/>
          </a:xfrm>
          <a:prstGeom prst="rect">
            <a:avLst/>
          </a:prstGeom>
        </p:spPr>
      </p:pic>
    </p:spTree>
    <p:extLst>
      <p:ext uri="{BB962C8B-B14F-4D97-AF65-F5344CB8AC3E}">
        <p14:creationId xmlns:p14="http://schemas.microsoft.com/office/powerpoint/2010/main" val="117165921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R-1 rotation</a:t>
            </a:r>
            <a:endParaRPr lang="en-US" dirty="0"/>
          </a:p>
        </p:txBody>
      </p:sp>
      <p:pic>
        <p:nvPicPr>
          <p:cNvPr id="4" name="Picture 3"/>
          <p:cNvPicPr>
            <a:picLocks noChangeAspect="1"/>
          </p:cNvPicPr>
          <p:nvPr/>
        </p:nvPicPr>
        <p:blipFill>
          <a:blip r:embed="rId2"/>
          <a:stretch>
            <a:fillRect/>
          </a:stretch>
        </p:blipFill>
        <p:spPr>
          <a:xfrm>
            <a:off x="838200" y="1417638"/>
            <a:ext cx="7467600" cy="5135562"/>
          </a:xfrm>
          <a:prstGeom prst="rect">
            <a:avLst/>
          </a:prstGeom>
        </p:spPr>
      </p:pic>
    </p:spTree>
    <p:extLst>
      <p:ext uri="{BB962C8B-B14F-4D97-AF65-F5344CB8AC3E}">
        <p14:creationId xmlns:p14="http://schemas.microsoft.com/office/powerpoint/2010/main" val="39972967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Generic Functions</a:t>
            </a:r>
            <a:endParaRPr lang="en-US" dirty="0"/>
          </a:p>
        </p:txBody>
      </p:sp>
      <p:sp>
        <p:nvSpPr>
          <p:cNvPr id="3" name="Content Placeholder 2"/>
          <p:cNvSpPr>
            <a:spLocks noGrp="1"/>
          </p:cNvSpPr>
          <p:nvPr>
            <p:ph idx="1"/>
          </p:nvPr>
        </p:nvSpPr>
        <p:spPr/>
        <p:txBody>
          <a:bodyPr>
            <a:normAutofit fontScale="92500"/>
          </a:bodyPr>
          <a:lstStyle/>
          <a:p>
            <a:r>
              <a:rPr lang="en-US" dirty="0" smtClean="0"/>
              <a:t>GF defines a general set of operations that will be applied to various types of data. The type of data that the function will operate upon passes to it as a parameter.</a:t>
            </a:r>
          </a:p>
          <a:p>
            <a:r>
              <a:rPr lang="en-US" dirty="0" smtClean="0"/>
              <a:t>Through a GF a single general procedure can be applied to wide range of data.</a:t>
            </a:r>
          </a:p>
          <a:p>
            <a:r>
              <a:rPr lang="en-US" dirty="0" smtClean="0"/>
              <a:t>In essence when you create a GF you are creating a function that can automatically overload itself.</a:t>
            </a:r>
          </a:p>
          <a:p>
            <a:r>
              <a:rPr lang="en-US" dirty="0" smtClean="0"/>
              <a:t>A GF is created using the keyword “template”.</a:t>
            </a:r>
          </a:p>
          <a:p>
            <a:endParaRPr lang="en-US" dirty="0" smtClean="0"/>
          </a:p>
        </p:txBody>
      </p:sp>
    </p:spTree>
    <p:extLst>
      <p:ext uri="{BB962C8B-B14F-4D97-AF65-F5344CB8AC3E}">
        <p14:creationId xmlns:p14="http://schemas.microsoft.com/office/powerpoint/2010/main" val="3771325963"/>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M-way tree</a:t>
            </a:r>
            <a:endParaRPr lang="en-US" dirty="0"/>
          </a:p>
        </p:txBody>
      </p:sp>
      <p:pic>
        <p:nvPicPr>
          <p:cNvPr id="4" name="Content Placeholder 3"/>
          <p:cNvPicPr>
            <a:picLocks noGrp="1" noChangeAspect="1"/>
          </p:cNvPicPr>
          <p:nvPr>
            <p:ph idx="1"/>
          </p:nvPr>
        </p:nvPicPr>
        <p:blipFill>
          <a:blip r:embed="rId2"/>
          <a:stretch>
            <a:fillRect/>
          </a:stretch>
        </p:blipFill>
        <p:spPr>
          <a:xfrm>
            <a:off x="1143000" y="1417638"/>
            <a:ext cx="6857999" cy="4906962"/>
          </a:xfrm>
          <a:prstGeom prst="rect">
            <a:avLst/>
          </a:prstGeom>
        </p:spPr>
      </p:pic>
    </p:spTree>
    <p:extLst>
      <p:ext uri="{BB962C8B-B14F-4D97-AF65-F5344CB8AC3E}">
        <p14:creationId xmlns:p14="http://schemas.microsoft.com/office/powerpoint/2010/main" val="305368440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m-way Search Tree</a:t>
            </a:r>
            <a:endParaRPr lang="en-IN" dirty="0"/>
          </a:p>
        </p:txBody>
      </p:sp>
      <p:sp>
        <p:nvSpPr>
          <p:cNvPr id="3" name="Content Placeholder 2"/>
          <p:cNvSpPr>
            <a:spLocks noGrp="1"/>
          </p:cNvSpPr>
          <p:nvPr>
            <p:ph idx="1"/>
          </p:nvPr>
        </p:nvSpPr>
        <p:spPr/>
        <p:txBody>
          <a:bodyPr/>
          <a:lstStyle/>
          <a:p>
            <a:r>
              <a:rPr lang="en-US" dirty="0"/>
              <a:t>m-way search tree and its </a:t>
            </a:r>
            <a:r>
              <a:rPr lang="en-US" dirty="0" smtClean="0"/>
              <a:t>properties</a:t>
            </a:r>
            <a:endParaRPr lang="en-IN" dirty="0"/>
          </a:p>
          <a:p>
            <a:r>
              <a:rPr lang="en-US" dirty="0" smtClean="0"/>
              <a:t>Advantages and disadvantages of m-way Search tree, B-Trees, Properties and advantages</a:t>
            </a:r>
          </a:p>
          <a:p>
            <a:r>
              <a:rPr lang="en-US" dirty="0" smtClean="0"/>
              <a:t>m-way </a:t>
            </a:r>
            <a:r>
              <a:rPr lang="en-US" dirty="0"/>
              <a:t>search tree operations-searching and </a:t>
            </a:r>
            <a:r>
              <a:rPr lang="en-US" dirty="0" smtClean="0"/>
              <a:t>insertion</a:t>
            </a:r>
          </a:p>
          <a:p>
            <a:r>
              <a:rPr lang="en-US" dirty="0"/>
              <a:t>Deletion operation in a m-way search tree</a:t>
            </a:r>
            <a:endParaRPr lang="en-IN" dirty="0"/>
          </a:p>
        </p:txBody>
      </p:sp>
    </p:spTree>
    <p:extLst>
      <p:ext uri="{BB962C8B-B14F-4D97-AF65-F5344CB8AC3E}">
        <p14:creationId xmlns:p14="http://schemas.microsoft.com/office/powerpoint/2010/main" val="408417103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m-way search tree and its properties</a:t>
            </a:r>
            <a:r>
              <a:rPr lang="en-IN" dirty="0"/>
              <a:t/>
            </a:r>
            <a:br>
              <a:rPr lang="en-IN" dirty="0"/>
            </a:br>
            <a:endParaRPr lang="en-IN" dirty="0"/>
          </a:p>
        </p:txBody>
      </p:sp>
      <p:sp>
        <p:nvSpPr>
          <p:cNvPr id="3" name="Content Placeholder 2"/>
          <p:cNvSpPr>
            <a:spLocks noGrp="1"/>
          </p:cNvSpPr>
          <p:nvPr>
            <p:ph idx="1"/>
          </p:nvPr>
        </p:nvSpPr>
        <p:spPr/>
        <p:txBody>
          <a:bodyPr>
            <a:normAutofit fontScale="77500" lnSpcReduction="20000"/>
          </a:bodyPr>
          <a:lstStyle/>
          <a:p>
            <a:r>
              <a:rPr lang="en-US" dirty="0"/>
              <a:t>A binary search tree has </a:t>
            </a:r>
            <a:r>
              <a:rPr lang="en-US" i="1" dirty="0"/>
              <a:t>one</a:t>
            </a:r>
            <a:r>
              <a:rPr lang="en-US" dirty="0"/>
              <a:t> value in each node and </a:t>
            </a:r>
            <a:r>
              <a:rPr lang="en-US" i="1" dirty="0"/>
              <a:t>two</a:t>
            </a:r>
            <a:r>
              <a:rPr lang="en-US" dirty="0"/>
              <a:t> </a:t>
            </a:r>
            <a:r>
              <a:rPr lang="en-US" dirty="0" smtClean="0"/>
              <a:t>subtrees.</a:t>
            </a:r>
          </a:p>
          <a:p>
            <a:r>
              <a:rPr lang="en-US" dirty="0" smtClean="0"/>
              <a:t>This </a:t>
            </a:r>
            <a:r>
              <a:rPr lang="en-US" dirty="0"/>
              <a:t>notion easily generalizes to an M-way search tree, which has (M-1) values per node and M subtrees. M is called the </a:t>
            </a:r>
            <a:r>
              <a:rPr lang="en-US" i="1" dirty="0"/>
              <a:t>degree</a:t>
            </a:r>
            <a:r>
              <a:rPr lang="en-US" dirty="0"/>
              <a:t> of the </a:t>
            </a:r>
            <a:r>
              <a:rPr lang="en-US" dirty="0" smtClean="0"/>
              <a:t>tree.</a:t>
            </a:r>
          </a:p>
          <a:p>
            <a:r>
              <a:rPr lang="en-US" dirty="0" smtClean="0"/>
              <a:t>A </a:t>
            </a:r>
            <a:r>
              <a:rPr lang="en-US" dirty="0"/>
              <a:t>binary search tree, therefore, has degree 2</a:t>
            </a:r>
            <a:r>
              <a:rPr lang="en-US" dirty="0" smtClean="0"/>
              <a:t>.</a:t>
            </a:r>
          </a:p>
          <a:p>
            <a:r>
              <a:rPr lang="en-US" dirty="0"/>
              <a:t>In fact, it is not necessary for every node to contain exactly (M-1) values and have exactly M subtrees. </a:t>
            </a:r>
            <a:endParaRPr lang="en-US" dirty="0" smtClean="0"/>
          </a:p>
          <a:p>
            <a:r>
              <a:rPr lang="en-US" dirty="0" smtClean="0"/>
              <a:t>In </a:t>
            </a:r>
            <a:r>
              <a:rPr lang="en-US" dirty="0"/>
              <a:t>an M-way subtree a node can have anywhere from 1 to (M-1) values, and the number of (non-empty) subtrees can range from 0 (for a leaf) to 1+(the number of values). </a:t>
            </a:r>
            <a:endParaRPr lang="en-US" dirty="0" smtClean="0"/>
          </a:p>
          <a:p>
            <a:r>
              <a:rPr lang="en-US" dirty="0" smtClean="0"/>
              <a:t>M </a:t>
            </a:r>
            <a:r>
              <a:rPr lang="en-US" dirty="0"/>
              <a:t>is thus a </a:t>
            </a:r>
            <a:r>
              <a:rPr lang="en-US" i="1" dirty="0"/>
              <a:t>fixed upper limit</a:t>
            </a:r>
            <a:r>
              <a:rPr lang="en-US" dirty="0"/>
              <a:t> on how much data can be stored in a node.</a:t>
            </a:r>
            <a:endParaRPr lang="en-IN" dirty="0"/>
          </a:p>
        </p:txBody>
      </p:sp>
    </p:spTree>
    <p:extLst>
      <p:ext uri="{BB962C8B-B14F-4D97-AF65-F5344CB8AC3E}">
        <p14:creationId xmlns:p14="http://schemas.microsoft.com/office/powerpoint/2010/main" val="254558302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a:t>The values in a node are stored in ascending order, V1 &lt; V2 &lt; ... </a:t>
            </a:r>
            <a:r>
              <a:rPr lang="en-US" dirty="0" err="1"/>
              <a:t>Vk</a:t>
            </a:r>
            <a:r>
              <a:rPr lang="en-US" dirty="0"/>
              <a:t> (k &lt;= M-1) and the subtrees are placed between adjacent values, with one additional subtree at each end. </a:t>
            </a:r>
            <a:endParaRPr lang="en-US" dirty="0" smtClean="0"/>
          </a:p>
          <a:p>
            <a:r>
              <a:rPr lang="en-US" dirty="0" smtClean="0"/>
              <a:t>We </a:t>
            </a:r>
            <a:r>
              <a:rPr lang="en-US" dirty="0"/>
              <a:t>can thus associate with each value a `left' and `right' subtree, with the right subtree of Vi being the same as the left subtree of V(i+1). </a:t>
            </a:r>
            <a:endParaRPr lang="en-US" dirty="0" smtClean="0"/>
          </a:p>
          <a:p>
            <a:r>
              <a:rPr lang="en-US" dirty="0" smtClean="0"/>
              <a:t>All </a:t>
            </a:r>
            <a:r>
              <a:rPr lang="en-US" dirty="0"/>
              <a:t>the values in V1's left subtree are less than V1 ; all the values in </a:t>
            </a:r>
            <a:r>
              <a:rPr lang="en-US" dirty="0" err="1"/>
              <a:t>Vk's</a:t>
            </a:r>
            <a:r>
              <a:rPr lang="en-US" dirty="0"/>
              <a:t> subtree are greater than </a:t>
            </a:r>
            <a:r>
              <a:rPr lang="en-US" dirty="0" err="1"/>
              <a:t>Vk</a:t>
            </a:r>
            <a:r>
              <a:rPr lang="en-US" dirty="0"/>
              <a:t>; and all the values in the subtree between V(</a:t>
            </a:r>
            <a:r>
              <a:rPr lang="en-US" dirty="0" err="1"/>
              <a:t>i</a:t>
            </a:r>
            <a:r>
              <a:rPr lang="en-US" dirty="0"/>
              <a:t>) and V(i+1) are greater than V(</a:t>
            </a:r>
            <a:r>
              <a:rPr lang="en-US" dirty="0" err="1"/>
              <a:t>i</a:t>
            </a:r>
            <a:r>
              <a:rPr lang="en-US" dirty="0"/>
              <a:t>) and less than V(i+1).</a:t>
            </a:r>
            <a:endParaRPr lang="en-IN" dirty="0"/>
          </a:p>
        </p:txBody>
      </p:sp>
    </p:spTree>
    <p:extLst>
      <p:ext uri="{BB962C8B-B14F-4D97-AF65-F5344CB8AC3E}">
        <p14:creationId xmlns:p14="http://schemas.microsoft.com/office/powerpoint/2010/main" val="427567688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For example, here is a 3-way search tree</a:t>
            </a:r>
            <a:r>
              <a:rPr lang="en-US" dirty="0" smtClean="0"/>
              <a:t>:</a:t>
            </a:r>
          </a:p>
          <a:p>
            <a:pPr marL="0" indent="0">
              <a:buNone/>
            </a:pPr>
            <a:endParaRPr lang="en-US" dirty="0" smtClean="0"/>
          </a:p>
          <a:p>
            <a:pPr marL="0" indent="0">
              <a:buNone/>
            </a:pPr>
            <a:endParaRPr lang="en-IN" dirty="0"/>
          </a:p>
        </p:txBody>
      </p:sp>
      <p:pic>
        <p:nvPicPr>
          <p:cNvPr id="1028" name="Picture 4" descr="https://webdocs.cs.ualberta.ca/~holte/T26/Lecture10Fi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945" y="2894480"/>
            <a:ext cx="2914089" cy="2097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13888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37311"/>
            <a:ext cx="7886700" cy="4152662"/>
          </a:xfrm>
        </p:spPr>
        <p:txBody>
          <a:bodyPr>
            <a:normAutofit fontScale="62500" lnSpcReduction="20000"/>
          </a:bodyPr>
          <a:lstStyle/>
          <a:p>
            <a:r>
              <a:rPr lang="en-US" dirty="0"/>
              <a:t>In our examples it will be convenient to illustrate M-way trees using a small value of M. </a:t>
            </a:r>
            <a:endParaRPr lang="en-US" dirty="0" smtClean="0"/>
          </a:p>
          <a:p>
            <a:endParaRPr lang="en-US" dirty="0" smtClean="0"/>
          </a:p>
          <a:p>
            <a:r>
              <a:rPr lang="en-US" dirty="0" smtClean="0"/>
              <a:t>But </a:t>
            </a:r>
            <a:r>
              <a:rPr lang="en-US" dirty="0"/>
              <a:t>bear in mind that, in practice, M is usually very large. </a:t>
            </a:r>
            <a:endParaRPr lang="en-US" dirty="0" smtClean="0"/>
          </a:p>
          <a:p>
            <a:endParaRPr lang="en-US" dirty="0" smtClean="0"/>
          </a:p>
          <a:p>
            <a:r>
              <a:rPr lang="en-US" dirty="0" smtClean="0"/>
              <a:t>Each </a:t>
            </a:r>
            <a:r>
              <a:rPr lang="en-US" dirty="0"/>
              <a:t>node corresponds to a physical block on disk, and M represents the maximum number of data items that can be stored in a single block. </a:t>
            </a:r>
            <a:endParaRPr lang="en-US" dirty="0" smtClean="0"/>
          </a:p>
          <a:p>
            <a:endParaRPr lang="en-US" dirty="0" smtClean="0"/>
          </a:p>
          <a:p>
            <a:r>
              <a:rPr lang="en-US" dirty="0" smtClean="0"/>
              <a:t>M </a:t>
            </a:r>
            <a:r>
              <a:rPr lang="en-US" dirty="0"/>
              <a:t>is maximized in order to speedup processing: to move from one node to another involves reading a block from disk - a very slow operation compared to moving around a data structure stored in memory.</a:t>
            </a:r>
            <a:br>
              <a:rPr lang="en-US" dirty="0"/>
            </a:br>
            <a:endParaRPr lang="en-IN" dirty="0"/>
          </a:p>
        </p:txBody>
      </p:sp>
    </p:spTree>
    <p:extLst>
      <p:ext uri="{BB962C8B-B14F-4D97-AF65-F5344CB8AC3E}">
        <p14:creationId xmlns:p14="http://schemas.microsoft.com/office/powerpoint/2010/main" val="297447711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29553"/>
            <a:ext cx="7886700" cy="4360419"/>
          </a:xfrm>
        </p:spPr>
        <p:txBody>
          <a:bodyPr>
            <a:normAutofit fontScale="70000" lnSpcReduction="20000"/>
          </a:bodyPr>
          <a:lstStyle/>
          <a:p>
            <a:pPr algn="just"/>
            <a:r>
              <a:rPr lang="en-US" dirty="0"/>
              <a:t>The algorithm for searching for a value in an M-way search tree is the obvious generalization of the algorithm for searching in a binary search tree. If we are searching for value X are and currently at node consisting of values V1...</a:t>
            </a:r>
            <a:r>
              <a:rPr lang="en-US" dirty="0" err="1"/>
              <a:t>Vk</a:t>
            </a:r>
            <a:r>
              <a:rPr lang="en-US" dirty="0"/>
              <a:t>, there are four possible cases that can arise:</a:t>
            </a:r>
          </a:p>
          <a:p>
            <a:pPr marL="0" indent="0" algn="just">
              <a:buNone/>
            </a:pPr>
            <a:r>
              <a:rPr lang="en-US" dirty="0" smtClean="0"/>
              <a:t>		If </a:t>
            </a:r>
            <a:r>
              <a:rPr lang="en-US" dirty="0"/>
              <a:t>X &lt; V1, recursively search for X in V1's left </a:t>
            </a:r>
            <a:r>
              <a:rPr lang="en-US" dirty="0" smtClean="0"/>
              <a:t>subtree.</a:t>
            </a:r>
          </a:p>
          <a:p>
            <a:pPr marL="0" indent="0" algn="just">
              <a:buNone/>
            </a:pPr>
            <a:r>
              <a:rPr lang="en-US" dirty="0"/>
              <a:t>	</a:t>
            </a:r>
            <a:r>
              <a:rPr lang="en-US" dirty="0" smtClean="0"/>
              <a:t>	If </a:t>
            </a:r>
            <a:r>
              <a:rPr lang="en-US" dirty="0"/>
              <a:t>X &gt; </a:t>
            </a:r>
            <a:r>
              <a:rPr lang="en-US" dirty="0" err="1"/>
              <a:t>Vk</a:t>
            </a:r>
            <a:r>
              <a:rPr lang="en-US" dirty="0"/>
              <a:t>, recursively search for X in </a:t>
            </a:r>
            <a:r>
              <a:rPr lang="en-US" dirty="0" err="1"/>
              <a:t>Vk's</a:t>
            </a:r>
            <a:r>
              <a:rPr lang="en-US" dirty="0"/>
              <a:t> right </a:t>
            </a:r>
            <a:r>
              <a:rPr lang="en-US" dirty="0" smtClean="0"/>
              <a:t>subtree.</a:t>
            </a:r>
          </a:p>
          <a:p>
            <a:pPr marL="0" indent="0" algn="just">
              <a:buNone/>
            </a:pPr>
            <a:r>
              <a:rPr lang="en-US" dirty="0"/>
              <a:t>	</a:t>
            </a:r>
            <a:r>
              <a:rPr lang="en-US" dirty="0" smtClean="0"/>
              <a:t>	If </a:t>
            </a:r>
            <a:r>
              <a:rPr lang="en-US" dirty="0"/>
              <a:t>X=Vi, for some </a:t>
            </a:r>
            <a:r>
              <a:rPr lang="en-US" dirty="0" err="1"/>
              <a:t>i</a:t>
            </a:r>
            <a:r>
              <a:rPr lang="en-US" dirty="0"/>
              <a:t>, then we are done (X has been found).</a:t>
            </a:r>
          </a:p>
          <a:p>
            <a:pPr algn="just"/>
            <a:r>
              <a:rPr lang="en-US" dirty="0"/>
              <a:t>the only remaining possibility is that, for some </a:t>
            </a:r>
            <a:r>
              <a:rPr lang="en-US" dirty="0" err="1"/>
              <a:t>i</a:t>
            </a:r>
            <a:r>
              <a:rPr lang="en-US" dirty="0"/>
              <a:t>, Vi &lt; X &lt; V(i+1). In this case recursively search for X in the subtree that is in between Vi and V(i+1</a:t>
            </a:r>
            <a:r>
              <a:rPr lang="en-US" dirty="0" smtClean="0"/>
              <a:t>).</a:t>
            </a:r>
            <a:endParaRPr lang="en-US" dirty="0"/>
          </a:p>
        </p:txBody>
      </p:sp>
    </p:spTree>
    <p:extLst>
      <p:ext uri="{BB962C8B-B14F-4D97-AF65-F5344CB8AC3E}">
        <p14:creationId xmlns:p14="http://schemas.microsoft.com/office/powerpoint/2010/main" val="160893055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23802"/>
            <a:ext cx="7886700" cy="4466171"/>
          </a:xfrm>
        </p:spPr>
        <p:txBody>
          <a:bodyPr>
            <a:normAutofit fontScale="70000" lnSpcReduction="20000"/>
          </a:bodyPr>
          <a:lstStyle/>
          <a:p>
            <a:pPr algn="just"/>
            <a:r>
              <a:rPr lang="en-US" dirty="0"/>
              <a:t>For example, suppose we were searching for 68 in the tree above. At the root, case (2) would apply, so we would continue the search in V2's right subtree. At the root of this subtree, case (4) applies, 68 is between V1=55 and V2=70, so we would continue to search in the subtree between them. Now case (3) applies, 68=V2, so we are done</a:t>
            </a:r>
            <a:r>
              <a:rPr lang="en-US" dirty="0" smtClean="0"/>
              <a:t>.</a:t>
            </a:r>
          </a:p>
          <a:p>
            <a:pPr marL="0" indent="0" algn="just">
              <a:buNone/>
            </a:pPr>
            <a:endParaRPr lang="en-US" dirty="0"/>
          </a:p>
          <a:p>
            <a:pPr marL="0" indent="0" algn="just">
              <a:buNone/>
            </a:pPr>
            <a:endParaRPr lang="en-US" dirty="0" smtClean="0"/>
          </a:p>
          <a:p>
            <a:pPr marL="0" indent="0" algn="just">
              <a:buNone/>
            </a:pPr>
            <a:endParaRPr lang="en-US" dirty="0" smtClean="0"/>
          </a:p>
          <a:p>
            <a:pPr algn="just"/>
            <a:r>
              <a:rPr lang="en-US" dirty="0" smtClean="0"/>
              <a:t>If </a:t>
            </a:r>
            <a:r>
              <a:rPr lang="en-US" dirty="0"/>
              <a:t>we had been searching for 69, exactly the same processing would have occurred down to the last node. At that point, case (2) would apply, but the subtree we want to search in is empty. Therefore we conclude that 69 is not in the </a:t>
            </a:r>
            <a:r>
              <a:rPr lang="en-US" dirty="0" smtClean="0"/>
              <a:t>tree</a:t>
            </a:r>
            <a:r>
              <a:rPr lang="en-US" dirty="0"/>
              <a:t>.</a:t>
            </a:r>
            <a:endParaRPr lang="en-US" dirty="0" smtClean="0"/>
          </a:p>
        </p:txBody>
      </p:sp>
    </p:spTree>
    <p:extLst>
      <p:ext uri="{BB962C8B-B14F-4D97-AF65-F5344CB8AC3E}">
        <p14:creationId xmlns:p14="http://schemas.microsoft.com/office/powerpoint/2010/main" val="318383658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86296"/>
            <a:ext cx="7886700" cy="4103677"/>
          </a:xfrm>
        </p:spPr>
        <p:txBody>
          <a:bodyPr>
            <a:normAutofit fontScale="70000" lnSpcReduction="20000"/>
          </a:bodyPr>
          <a:lstStyle/>
          <a:p>
            <a:r>
              <a:rPr lang="en-US" dirty="0"/>
              <a:t>Other the algorithms for binary search trees - insertion and deletion - generalize in a similar way. </a:t>
            </a:r>
            <a:endParaRPr lang="en-US" dirty="0" smtClean="0"/>
          </a:p>
          <a:p>
            <a:pPr marL="0" indent="0">
              <a:buNone/>
            </a:pPr>
            <a:endParaRPr lang="en-US" dirty="0"/>
          </a:p>
          <a:p>
            <a:r>
              <a:rPr lang="en-US" dirty="0"/>
              <a:t>As with binary search trees, inserting values in ascending order will result in a degenerate M-way search tree; i.e. a tree whose height is O(N) instead of O(</a:t>
            </a:r>
            <a:r>
              <a:rPr lang="en-US" dirty="0" err="1"/>
              <a:t>logN</a:t>
            </a:r>
            <a:r>
              <a:rPr lang="en-US" dirty="0"/>
              <a:t>). </a:t>
            </a:r>
          </a:p>
          <a:p>
            <a:endParaRPr lang="en-US" dirty="0" smtClean="0"/>
          </a:p>
          <a:p>
            <a:r>
              <a:rPr lang="en-US" dirty="0" smtClean="0"/>
              <a:t>This </a:t>
            </a:r>
            <a:r>
              <a:rPr lang="en-US" dirty="0"/>
              <a:t>is a problem because all the important operations are O(height), and it is our aim to make them O(</a:t>
            </a:r>
            <a:r>
              <a:rPr lang="en-US" dirty="0" err="1"/>
              <a:t>logN</a:t>
            </a:r>
            <a:r>
              <a:rPr lang="en-US" dirty="0"/>
              <a:t>). </a:t>
            </a:r>
          </a:p>
          <a:p>
            <a:endParaRPr lang="en-US" dirty="0" smtClean="0"/>
          </a:p>
          <a:p>
            <a:r>
              <a:rPr lang="en-US" dirty="0" smtClean="0"/>
              <a:t>One </a:t>
            </a:r>
            <a:r>
              <a:rPr lang="en-US" dirty="0"/>
              <a:t>solution to this problem is to </a:t>
            </a:r>
            <a:r>
              <a:rPr lang="en-US" i="1" dirty="0"/>
              <a:t>force</a:t>
            </a:r>
            <a:r>
              <a:rPr lang="en-US" dirty="0"/>
              <a:t> the tree to be </a:t>
            </a:r>
            <a:r>
              <a:rPr lang="en-US" dirty="0" smtClean="0"/>
              <a:t>height-balanced</a:t>
            </a:r>
            <a:r>
              <a:rPr lang="en-US" dirty="0"/>
              <a:t>.</a:t>
            </a:r>
            <a:endParaRPr lang="en-IN" dirty="0"/>
          </a:p>
        </p:txBody>
      </p:sp>
    </p:spTree>
    <p:extLst>
      <p:ext uri="{BB962C8B-B14F-4D97-AF65-F5344CB8AC3E}">
        <p14:creationId xmlns:p14="http://schemas.microsoft.com/office/powerpoint/2010/main" val="58685056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B-Trees</a:t>
            </a:r>
            <a:r>
              <a:rPr lang="en-US" b="1" dirty="0"/>
              <a:t>, Properties and advantages</a:t>
            </a:r>
            <a:endParaRPr lang="en-IN" b="1" dirty="0"/>
          </a:p>
        </p:txBody>
      </p:sp>
      <p:sp>
        <p:nvSpPr>
          <p:cNvPr id="3" name="Content Placeholder 2"/>
          <p:cNvSpPr>
            <a:spLocks noGrp="1"/>
          </p:cNvSpPr>
          <p:nvPr>
            <p:ph idx="1"/>
          </p:nvPr>
        </p:nvSpPr>
        <p:spPr/>
        <p:txBody>
          <a:bodyPr>
            <a:normAutofit fontScale="92500"/>
          </a:bodyPr>
          <a:lstStyle/>
          <a:p>
            <a:r>
              <a:rPr lang="en-US" dirty="0"/>
              <a:t>A B-tree is an M-way search tree with two special properties:</a:t>
            </a:r>
          </a:p>
          <a:p>
            <a:r>
              <a:rPr lang="en-US" dirty="0"/>
              <a:t>It is perfectly balanced: every leaf node is at the same depth.</a:t>
            </a:r>
          </a:p>
          <a:p>
            <a:pPr algn="just"/>
            <a:r>
              <a:rPr lang="en-US" dirty="0"/>
              <a:t>Every node, except perhaps the root, is at least half-full, i.e. contains M/2 or more values (of course, it cannot contain more than M-1 values). </a:t>
            </a:r>
            <a:endParaRPr lang="en-US" dirty="0" smtClean="0"/>
          </a:p>
          <a:p>
            <a:pPr algn="just"/>
            <a:r>
              <a:rPr lang="en-US" dirty="0" smtClean="0"/>
              <a:t>The </a:t>
            </a:r>
            <a:r>
              <a:rPr lang="en-US" dirty="0"/>
              <a:t>root may have any number of values (1 to M-1)</a:t>
            </a:r>
          </a:p>
        </p:txBody>
      </p:sp>
    </p:spTree>
    <p:extLst>
      <p:ext uri="{BB962C8B-B14F-4D97-AF65-F5344CB8AC3E}">
        <p14:creationId xmlns:p14="http://schemas.microsoft.com/office/powerpoint/2010/main" val="2747554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a:t>
            </a:r>
            <a:endParaRPr lang="en-US" dirty="0"/>
          </a:p>
        </p:txBody>
      </p:sp>
      <p:sp>
        <p:nvSpPr>
          <p:cNvPr id="3" name="Content Placeholder 2"/>
          <p:cNvSpPr>
            <a:spLocks noGrp="1"/>
          </p:cNvSpPr>
          <p:nvPr>
            <p:ph idx="1"/>
          </p:nvPr>
        </p:nvSpPr>
        <p:spPr/>
        <p:txBody>
          <a:bodyPr/>
          <a:lstStyle/>
          <a:p>
            <a:pPr marL="0" indent="0">
              <a:buNone/>
            </a:pPr>
            <a:r>
              <a:rPr lang="en-US" dirty="0" smtClean="0"/>
              <a:t> </a:t>
            </a:r>
            <a:r>
              <a:rPr lang="en-US" sz="2400" dirty="0" smtClean="0"/>
              <a:t>template &lt;class </a:t>
            </a:r>
            <a:r>
              <a:rPr lang="en-US" sz="2400" dirty="0" err="1" smtClean="0"/>
              <a:t>Ttype</a:t>
            </a:r>
            <a:r>
              <a:rPr lang="en-US" sz="2400" dirty="0" smtClean="0"/>
              <a:t>&gt; </a:t>
            </a:r>
            <a:r>
              <a:rPr lang="en-US" sz="2400" dirty="0" err="1" smtClean="0"/>
              <a:t>ref_type</a:t>
            </a:r>
            <a:r>
              <a:rPr lang="en-US" sz="2400" dirty="0" smtClean="0"/>
              <a:t> </a:t>
            </a:r>
            <a:r>
              <a:rPr lang="en-US" sz="2400" dirty="0" err="1" smtClean="0"/>
              <a:t>func_name</a:t>
            </a:r>
            <a:r>
              <a:rPr lang="en-US" sz="2400" dirty="0" smtClean="0"/>
              <a:t>(para list){</a:t>
            </a:r>
          </a:p>
          <a:p>
            <a:pPr marL="0" indent="0">
              <a:buNone/>
            </a:pPr>
            <a:r>
              <a:rPr lang="en-US" sz="2400" dirty="0" smtClean="0"/>
              <a:t>------</a:t>
            </a:r>
          </a:p>
          <a:p>
            <a:pPr marL="0" indent="0">
              <a:buNone/>
            </a:pPr>
            <a:r>
              <a:rPr lang="en-US" sz="2400" dirty="0" smtClean="0"/>
              <a:t>------</a:t>
            </a:r>
          </a:p>
          <a:p>
            <a:pPr marL="0" indent="0">
              <a:buNone/>
            </a:pPr>
            <a:r>
              <a:rPr lang="en-US" sz="2400" dirty="0" smtClean="0"/>
              <a:t>}</a:t>
            </a:r>
          </a:p>
          <a:p>
            <a:r>
              <a:rPr lang="en-US" sz="2400" dirty="0" smtClean="0"/>
              <a:t>Here </a:t>
            </a:r>
            <a:r>
              <a:rPr lang="en-US" sz="2400" dirty="0" err="1" smtClean="0"/>
              <a:t>Ttype</a:t>
            </a:r>
            <a:r>
              <a:rPr lang="en-US" sz="2400" dirty="0" smtClean="0"/>
              <a:t> is the placeholder name of the data type used by the function. This name may be use with in the function definition.</a:t>
            </a:r>
          </a:p>
          <a:p>
            <a:r>
              <a:rPr lang="en-US" sz="2400" dirty="0" smtClean="0"/>
              <a:t>However, it is only a placeholder that the compiler will automatically replace with an actual datatype when it creates a specific version of the function.</a:t>
            </a:r>
            <a:endParaRPr lang="en-US" sz="2400" dirty="0"/>
          </a:p>
        </p:txBody>
      </p:sp>
    </p:spTree>
    <p:extLst>
      <p:ext uri="{BB962C8B-B14F-4D97-AF65-F5344CB8AC3E}">
        <p14:creationId xmlns:p14="http://schemas.microsoft.com/office/powerpoint/2010/main" val="664912676"/>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Not a B-Tree, Why???</a:t>
            </a:r>
            <a:endParaRPr lang="en-IN" b="1" dirty="0"/>
          </a:p>
        </p:txBody>
      </p:sp>
      <p:pic>
        <p:nvPicPr>
          <p:cNvPr id="4" name="Picture 4" descr="https://webdocs.cs.ualberta.ca/~holte/T26/Lecture10Fig1.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9488" y="2405199"/>
            <a:ext cx="3585755" cy="249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739349"/>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3 way B-Tree containing the same values</a:t>
            </a:r>
            <a:endParaRPr lang="en-IN" b="1" dirty="0"/>
          </a:p>
        </p:txBody>
      </p:sp>
      <p:pic>
        <p:nvPicPr>
          <p:cNvPr id="2050" name="Picture 2" descr="https://webdocs.cs.ualberta.ca/~holte/T26/Lecture10Fig2.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469" y="2493373"/>
            <a:ext cx="4521382" cy="2282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24253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11500"/>
            <a:ext cx="7886700" cy="994172"/>
          </a:xfrm>
        </p:spPr>
        <p:txBody>
          <a:bodyPr>
            <a:normAutofit fontScale="90000"/>
          </a:bodyPr>
          <a:lstStyle/>
          <a:p>
            <a:r>
              <a:rPr lang="en-US" b="1" dirty="0" smtClean="0"/>
              <a:t>5-way </a:t>
            </a:r>
            <a:r>
              <a:rPr lang="en-US" b="1" dirty="0"/>
              <a:t>B-tree (each node other than the root must contain between 2 and 4 values):</a:t>
            </a:r>
            <a:endParaRPr lang="en-IN" b="1" dirty="0"/>
          </a:p>
        </p:txBody>
      </p:sp>
      <p:sp>
        <p:nvSpPr>
          <p:cNvPr id="4" name="Content Placeholder 3"/>
          <p:cNvSpPr>
            <a:spLocks noGrp="1"/>
          </p:cNvSpPr>
          <p:nvPr>
            <p:ph idx="1"/>
          </p:nvPr>
        </p:nvSpPr>
        <p:spPr>
          <a:xfrm>
            <a:off x="511969" y="2465239"/>
            <a:ext cx="7886700" cy="3263504"/>
          </a:xfrm>
        </p:spPr>
        <p:txBody>
          <a:bodyPr/>
          <a:lstStyle/>
          <a:p>
            <a:r>
              <a:rPr lang="en-US" dirty="0"/>
              <a:t>M is odd; therefore each node (other than the root) must contains between (M-1)/2 and M-1 values</a:t>
            </a:r>
            <a:r>
              <a:rPr lang="en-US" dirty="0" smtClean="0"/>
              <a:t>.</a:t>
            </a:r>
          </a:p>
          <a:p>
            <a:pPr marL="0" indent="0">
              <a:buNone/>
            </a:pPr>
            <a:endParaRPr lang="en-IN" dirty="0"/>
          </a:p>
        </p:txBody>
      </p:sp>
      <p:pic>
        <p:nvPicPr>
          <p:cNvPr id="4100" name="Picture 4" descr="https://webdocs.cs.ualberta.ca/~holte/T26/Lecture10Fig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938" y="3453493"/>
            <a:ext cx="4144190" cy="150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81586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B-tree (</a:t>
            </a:r>
            <a:r>
              <a:rPr lang="en-US" dirty="0">
                <a:hlinkClick r:id="rId2"/>
              </a:rPr>
              <a:t>Bayer &amp; </a:t>
            </a:r>
            <a:r>
              <a:rPr lang="en-US" dirty="0" err="1">
                <a:hlinkClick r:id="rId2"/>
              </a:rPr>
              <a:t>McCreight</a:t>
            </a:r>
            <a:r>
              <a:rPr lang="en-US" dirty="0">
                <a:hlinkClick r:id="rId2"/>
              </a:rPr>
              <a:t> 1972</a:t>
            </a:r>
            <a:r>
              <a:rPr lang="en-US" dirty="0"/>
              <a:t>) of order 5 (</a:t>
            </a:r>
            <a:r>
              <a:rPr lang="en-US" dirty="0">
                <a:hlinkClick r:id="rId3"/>
              </a:rPr>
              <a:t>Knuth 1998</a:t>
            </a:r>
            <a:r>
              <a:rPr lang="en-US" dirty="0"/>
              <a:t>).</a:t>
            </a:r>
            <a:endParaRPr lang="en-IN" dirty="0"/>
          </a:p>
        </p:txBody>
      </p:sp>
      <p:pic>
        <p:nvPicPr>
          <p:cNvPr id="5122" name="Picture 2" descr="https://upload.wikimedia.org/wikipedia/commons/thumb/6/65/B-tree.svg/400px-B-tree.svg.pn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14154" y="2503170"/>
            <a:ext cx="5025934" cy="174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26785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Heap sort</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 </a:t>
            </a:r>
            <a:r>
              <a:rPr lang="en-US" b="1" i="1" dirty="0"/>
              <a:t>(binary) heap </a:t>
            </a:r>
            <a:r>
              <a:rPr lang="en-US" dirty="0"/>
              <a:t>data structure is an array object that we can view as </a:t>
            </a:r>
            <a:r>
              <a:rPr lang="en-US" dirty="0" smtClean="0"/>
              <a:t>a nearly </a:t>
            </a:r>
            <a:r>
              <a:rPr lang="en-US" dirty="0"/>
              <a:t>complete binary </a:t>
            </a:r>
            <a:r>
              <a:rPr lang="en-US" dirty="0" smtClean="0"/>
              <a:t>tree. Each node </a:t>
            </a:r>
            <a:r>
              <a:rPr lang="en-US" dirty="0"/>
              <a:t>of the tree corresponds to an element of the array</a:t>
            </a:r>
            <a:r>
              <a:rPr lang="en-US" dirty="0" smtClean="0"/>
              <a:t>.</a:t>
            </a:r>
          </a:p>
          <a:p>
            <a:r>
              <a:rPr lang="en-US" dirty="0"/>
              <a:t>There are two kinds of binary heaps: max-heaps and min-heaps</a:t>
            </a:r>
            <a:r>
              <a:rPr lang="en-US" dirty="0" smtClean="0"/>
              <a:t>.</a:t>
            </a:r>
          </a:p>
          <a:p>
            <a:r>
              <a:rPr lang="en-US" dirty="0"/>
              <a:t>In a </a:t>
            </a:r>
            <a:r>
              <a:rPr lang="en-US" b="1" i="1" dirty="0"/>
              <a:t>max-heap</a:t>
            </a:r>
            <a:r>
              <a:rPr lang="en-US" dirty="0"/>
              <a:t>, the </a:t>
            </a:r>
            <a:r>
              <a:rPr lang="en-US" b="1" i="1" dirty="0"/>
              <a:t>max-heap property </a:t>
            </a:r>
            <a:r>
              <a:rPr lang="en-US" dirty="0"/>
              <a:t>is that for every node </a:t>
            </a:r>
            <a:r>
              <a:rPr lang="en-US" dirty="0" err="1"/>
              <a:t>i</a:t>
            </a:r>
            <a:r>
              <a:rPr lang="en-US" dirty="0" smtClean="0"/>
              <a:t>, other </a:t>
            </a:r>
            <a:r>
              <a:rPr lang="en-US" dirty="0"/>
              <a:t>than the root</a:t>
            </a:r>
            <a:r>
              <a:rPr lang="en-US" dirty="0" smtClean="0"/>
              <a:t>,</a:t>
            </a:r>
          </a:p>
          <a:p>
            <a:endParaRPr lang="en-US" dirty="0"/>
          </a:p>
          <a:p>
            <a:endParaRPr lang="en-US" dirty="0" smtClean="0"/>
          </a:p>
          <a:p>
            <a:r>
              <a:rPr lang="en-US" dirty="0" smtClean="0"/>
              <a:t>that </a:t>
            </a:r>
            <a:r>
              <a:rPr lang="en-US" dirty="0"/>
              <a:t>is, the value of a node is at most the value of its parent</a:t>
            </a:r>
            <a:r>
              <a:rPr lang="en-US" dirty="0" smtClean="0"/>
              <a:t>.</a:t>
            </a:r>
            <a:r>
              <a:rPr lang="en-US" dirty="0"/>
              <a:t> Thus, the </a:t>
            </a:r>
            <a:r>
              <a:rPr lang="en-US" dirty="0" smtClean="0"/>
              <a:t>largest element </a:t>
            </a:r>
            <a:r>
              <a:rPr lang="en-US" dirty="0"/>
              <a:t>in </a:t>
            </a:r>
            <a:r>
              <a:rPr lang="en-US" dirty="0" smtClean="0"/>
              <a:t>a max-heap </a:t>
            </a:r>
            <a:r>
              <a:rPr lang="en-US" dirty="0"/>
              <a:t>is stored at the root</a:t>
            </a:r>
            <a:endParaRPr lang="en-US" dirty="0" smtClean="0"/>
          </a:p>
          <a:p>
            <a:endParaRPr lang="en-US" dirty="0"/>
          </a:p>
        </p:txBody>
      </p:sp>
      <p:pic>
        <p:nvPicPr>
          <p:cNvPr id="4" name="Picture 3"/>
          <p:cNvPicPr>
            <a:picLocks noChangeAspect="1"/>
          </p:cNvPicPr>
          <p:nvPr/>
        </p:nvPicPr>
        <p:blipFill>
          <a:blip r:embed="rId2"/>
          <a:stretch>
            <a:fillRect/>
          </a:stretch>
        </p:blipFill>
        <p:spPr>
          <a:xfrm>
            <a:off x="1066800" y="3863181"/>
            <a:ext cx="4038600" cy="866775"/>
          </a:xfrm>
          <a:prstGeom prst="rect">
            <a:avLst/>
          </a:prstGeom>
        </p:spPr>
      </p:pic>
    </p:spTree>
    <p:extLst>
      <p:ext uri="{BB962C8B-B14F-4D97-AF65-F5344CB8AC3E}">
        <p14:creationId xmlns:p14="http://schemas.microsoft.com/office/powerpoint/2010/main" val="235687696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A </a:t>
            </a:r>
            <a:r>
              <a:rPr lang="en-US" b="1" i="1" dirty="0"/>
              <a:t>min-heap </a:t>
            </a:r>
            <a:r>
              <a:rPr lang="en-US" dirty="0"/>
              <a:t>is organized </a:t>
            </a:r>
            <a:r>
              <a:rPr lang="en-US" dirty="0" smtClean="0"/>
              <a:t>in the </a:t>
            </a:r>
            <a:r>
              <a:rPr lang="en-US" dirty="0"/>
              <a:t>opposite way; the </a:t>
            </a:r>
            <a:r>
              <a:rPr lang="en-US" b="1" i="1" dirty="0"/>
              <a:t>min-heap property </a:t>
            </a:r>
            <a:r>
              <a:rPr lang="en-US" dirty="0"/>
              <a:t>is that for every node </a:t>
            </a:r>
            <a:r>
              <a:rPr lang="en-US" dirty="0" err="1"/>
              <a:t>i</a:t>
            </a:r>
            <a:r>
              <a:rPr lang="en-US" dirty="0"/>
              <a:t> other than </a:t>
            </a:r>
            <a:r>
              <a:rPr lang="en-US" dirty="0" smtClean="0"/>
              <a:t>the root,</a:t>
            </a:r>
          </a:p>
          <a:p>
            <a:endParaRPr lang="en-US" dirty="0" smtClean="0"/>
          </a:p>
          <a:p>
            <a:r>
              <a:rPr lang="en-US" dirty="0"/>
              <a:t>The smallest element in a min-heap is at the root</a:t>
            </a:r>
            <a:r>
              <a:rPr lang="en-US" dirty="0" smtClean="0"/>
              <a:t>.</a:t>
            </a:r>
          </a:p>
          <a:p>
            <a:r>
              <a:rPr lang="en-US" dirty="0" smtClean="0"/>
              <a:t>Here for heapsort we consider max-heap.</a:t>
            </a:r>
          </a:p>
          <a:p>
            <a:pPr marL="0" indent="0">
              <a:buNone/>
            </a:pPr>
            <a:endParaRPr lang="en-US" dirty="0"/>
          </a:p>
        </p:txBody>
      </p:sp>
      <p:pic>
        <p:nvPicPr>
          <p:cNvPr id="4" name="Picture 3"/>
          <p:cNvPicPr>
            <a:picLocks noChangeAspect="1"/>
          </p:cNvPicPr>
          <p:nvPr/>
        </p:nvPicPr>
        <p:blipFill>
          <a:blip r:embed="rId2"/>
          <a:stretch>
            <a:fillRect/>
          </a:stretch>
        </p:blipFill>
        <p:spPr>
          <a:xfrm>
            <a:off x="838200" y="1981200"/>
            <a:ext cx="3505200" cy="676275"/>
          </a:xfrm>
          <a:prstGeom prst="rect">
            <a:avLst/>
          </a:prstGeom>
        </p:spPr>
      </p:pic>
    </p:spTree>
    <p:extLst>
      <p:ext uri="{BB962C8B-B14F-4D97-AF65-F5344CB8AC3E}">
        <p14:creationId xmlns:p14="http://schemas.microsoft.com/office/powerpoint/2010/main" val="35964948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Heap sort</a:t>
            </a:r>
            <a:endParaRPr lang="en-US" dirty="0"/>
          </a:p>
        </p:txBody>
      </p:sp>
      <p:sp>
        <p:nvSpPr>
          <p:cNvPr id="3" name="Content Placeholder 2"/>
          <p:cNvSpPr>
            <a:spLocks noGrp="1"/>
          </p:cNvSpPr>
          <p:nvPr>
            <p:ph idx="1"/>
          </p:nvPr>
        </p:nvSpPr>
        <p:spPr/>
        <p:txBody>
          <a:bodyPr>
            <a:normAutofit/>
          </a:bodyPr>
          <a:lstStyle/>
          <a:p>
            <a:r>
              <a:rPr lang="en-US" dirty="0"/>
              <a:t>The MAX-HEAPIFY procedure, which runs in </a:t>
            </a:r>
            <a:r>
              <a:rPr lang="en-US" dirty="0" smtClean="0"/>
              <a:t>O(</a:t>
            </a:r>
            <a:r>
              <a:rPr lang="en-US" dirty="0" err="1" smtClean="0"/>
              <a:t>lg</a:t>
            </a:r>
            <a:r>
              <a:rPr lang="en-US" dirty="0" smtClean="0"/>
              <a:t> n) </a:t>
            </a:r>
            <a:r>
              <a:rPr lang="en-US" dirty="0"/>
              <a:t>time, is the key to </a:t>
            </a:r>
            <a:r>
              <a:rPr lang="en-US" dirty="0" smtClean="0"/>
              <a:t>maintaining the </a:t>
            </a:r>
            <a:r>
              <a:rPr lang="en-US" dirty="0"/>
              <a:t>max-heap property.</a:t>
            </a:r>
          </a:p>
          <a:p>
            <a:r>
              <a:rPr lang="en-US" dirty="0" smtClean="0"/>
              <a:t>The </a:t>
            </a:r>
            <a:r>
              <a:rPr lang="en-US" dirty="0"/>
              <a:t>BUILD-MAX-HEAP procedure, which runs in linear time, produces a </a:t>
            </a:r>
            <a:r>
              <a:rPr lang="en-US" dirty="0" smtClean="0"/>
              <a:t>max heap</a:t>
            </a:r>
            <a:r>
              <a:rPr lang="en-US" dirty="0"/>
              <a:t> </a:t>
            </a:r>
            <a:r>
              <a:rPr lang="en-US" dirty="0" smtClean="0"/>
              <a:t>from </a:t>
            </a:r>
            <a:r>
              <a:rPr lang="en-US" dirty="0"/>
              <a:t>an unordered input array.</a:t>
            </a:r>
          </a:p>
          <a:p>
            <a:r>
              <a:rPr lang="en-US" dirty="0" smtClean="0"/>
              <a:t>The </a:t>
            </a:r>
            <a:r>
              <a:rPr lang="en-US" dirty="0"/>
              <a:t>HEAPSORT procedure, which runs in </a:t>
            </a:r>
            <a:r>
              <a:rPr lang="en-US" dirty="0" smtClean="0"/>
              <a:t>O(n </a:t>
            </a:r>
            <a:r>
              <a:rPr lang="en-US" dirty="0" err="1"/>
              <a:t>lg</a:t>
            </a:r>
            <a:r>
              <a:rPr lang="en-US" dirty="0"/>
              <a:t> </a:t>
            </a:r>
            <a:r>
              <a:rPr lang="en-US" dirty="0" smtClean="0"/>
              <a:t>n) </a:t>
            </a:r>
            <a:r>
              <a:rPr lang="en-US" dirty="0"/>
              <a:t>time, sorts an array </a:t>
            </a:r>
            <a:r>
              <a:rPr lang="en-US" dirty="0" smtClean="0"/>
              <a:t>in place</a:t>
            </a:r>
            <a:r>
              <a:rPr lang="en-US" dirty="0"/>
              <a:t>.</a:t>
            </a:r>
            <a:endParaRPr lang="en-US" dirty="0"/>
          </a:p>
        </p:txBody>
      </p:sp>
    </p:spTree>
    <p:extLst>
      <p:ext uri="{BB962C8B-B14F-4D97-AF65-F5344CB8AC3E}">
        <p14:creationId xmlns:p14="http://schemas.microsoft.com/office/powerpoint/2010/main" val="195363293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95400" y="1143000"/>
            <a:ext cx="7273636" cy="4000500"/>
          </a:xfrm>
          <a:prstGeom prst="rect">
            <a:avLst/>
          </a:prstGeom>
        </p:spPr>
      </p:pic>
    </p:spTree>
    <p:extLst>
      <p:ext uri="{BB962C8B-B14F-4D97-AF65-F5344CB8AC3E}">
        <p14:creationId xmlns:p14="http://schemas.microsoft.com/office/powerpoint/2010/main" val="100331602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13855"/>
            <a:ext cx="7153275" cy="4509655"/>
          </a:xfrm>
          <a:prstGeom prst="rect">
            <a:avLst/>
          </a:prstGeom>
        </p:spPr>
      </p:pic>
      <p:pic>
        <p:nvPicPr>
          <p:cNvPr id="5" name="Picture 4"/>
          <p:cNvPicPr>
            <a:picLocks noChangeAspect="1"/>
          </p:cNvPicPr>
          <p:nvPr/>
        </p:nvPicPr>
        <p:blipFill>
          <a:blip r:embed="rId3"/>
          <a:stretch>
            <a:fillRect/>
          </a:stretch>
        </p:blipFill>
        <p:spPr>
          <a:xfrm>
            <a:off x="1295399" y="4724400"/>
            <a:ext cx="6924676" cy="1704975"/>
          </a:xfrm>
          <a:prstGeom prst="rect">
            <a:avLst/>
          </a:prstGeom>
        </p:spPr>
      </p:pic>
    </p:spTree>
    <p:extLst>
      <p:ext uri="{BB962C8B-B14F-4D97-AF65-F5344CB8AC3E}">
        <p14:creationId xmlns:p14="http://schemas.microsoft.com/office/powerpoint/2010/main" val="399130661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2286000"/>
            <a:ext cx="5638800" cy="2819400"/>
          </a:xfrm>
          <a:prstGeom prst="rect">
            <a:avLst/>
          </a:prstGeom>
        </p:spPr>
      </p:pic>
    </p:spTree>
    <p:extLst>
      <p:ext uri="{BB962C8B-B14F-4D97-AF65-F5344CB8AC3E}">
        <p14:creationId xmlns:p14="http://schemas.microsoft.com/office/powerpoint/2010/main" val="31823156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smtClean="0">
                <a:solidFill>
                  <a:srgbClr val="FF0000"/>
                </a:solidFill>
              </a:rPr>
              <a:t>template_function.cpp</a:t>
            </a:r>
            <a:r>
              <a:rPr lang="en-US" dirty="0" smtClean="0"/>
              <a:t>”</a:t>
            </a:r>
          </a:p>
          <a:p>
            <a:pPr marL="0" indent="0">
              <a:buNone/>
            </a:pPr>
            <a:r>
              <a:rPr lang="en-US" dirty="0" smtClean="0"/>
              <a:t>“</a:t>
            </a:r>
            <a:r>
              <a:rPr lang="en-US" dirty="0" smtClean="0">
                <a:solidFill>
                  <a:srgbClr val="FF0000"/>
                </a:solidFill>
              </a:rPr>
              <a:t>template_function1.cpp</a:t>
            </a:r>
            <a:r>
              <a:rPr lang="en-US" dirty="0" smtClean="0"/>
              <a:t>”</a:t>
            </a:r>
            <a:endParaRPr lang="en-US" dirty="0"/>
          </a:p>
        </p:txBody>
      </p:sp>
    </p:spTree>
    <p:extLst>
      <p:ext uri="{BB962C8B-B14F-4D97-AF65-F5344CB8AC3E}">
        <p14:creationId xmlns:p14="http://schemas.microsoft.com/office/powerpoint/2010/main" val="4100407786"/>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228601"/>
            <a:ext cx="7115175" cy="2514599"/>
          </a:xfrm>
          <a:prstGeom prst="rect">
            <a:avLst/>
          </a:prstGeom>
        </p:spPr>
      </p:pic>
      <p:pic>
        <p:nvPicPr>
          <p:cNvPr id="5" name="Picture 4"/>
          <p:cNvPicPr>
            <a:picLocks noChangeAspect="1"/>
          </p:cNvPicPr>
          <p:nvPr/>
        </p:nvPicPr>
        <p:blipFill>
          <a:blip r:embed="rId3"/>
          <a:stretch>
            <a:fillRect/>
          </a:stretch>
        </p:blipFill>
        <p:spPr>
          <a:xfrm>
            <a:off x="1095374" y="2743200"/>
            <a:ext cx="6753225" cy="1717963"/>
          </a:xfrm>
          <a:prstGeom prst="rect">
            <a:avLst/>
          </a:prstGeom>
        </p:spPr>
      </p:pic>
      <p:pic>
        <p:nvPicPr>
          <p:cNvPr id="6" name="Picture 5"/>
          <p:cNvPicPr>
            <a:picLocks noChangeAspect="1"/>
          </p:cNvPicPr>
          <p:nvPr/>
        </p:nvPicPr>
        <p:blipFill>
          <a:blip r:embed="rId4"/>
          <a:stretch>
            <a:fillRect/>
          </a:stretch>
        </p:blipFill>
        <p:spPr>
          <a:xfrm>
            <a:off x="947305" y="4648200"/>
            <a:ext cx="7096125" cy="1908463"/>
          </a:xfrm>
          <a:prstGeom prst="rect">
            <a:avLst/>
          </a:prstGeom>
        </p:spPr>
      </p:pic>
    </p:spTree>
    <p:extLst>
      <p:ext uri="{BB962C8B-B14F-4D97-AF65-F5344CB8AC3E}">
        <p14:creationId xmlns:p14="http://schemas.microsoft.com/office/powerpoint/2010/main" val="258536448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7800" y="990600"/>
            <a:ext cx="6095999" cy="4419600"/>
          </a:xfrm>
          <a:prstGeom prst="rect">
            <a:avLst/>
          </a:prstGeom>
        </p:spPr>
      </p:pic>
    </p:spTree>
    <p:extLst>
      <p:ext uri="{BB962C8B-B14F-4D97-AF65-F5344CB8AC3E}">
        <p14:creationId xmlns:p14="http://schemas.microsoft.com/office/powerpoint/2010/main" val="93428377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228600"/>
            <a:ext cx="7810500" cy="4686300"/>
          </a:xfrm>
          <a:prstGeom prst="rect">
            <a:avLst/>
          </a:prstGeom>
        </p:spPr>
      </p:pic>
      <p:pic>
        <p:nvPicPr>
          <p:cNvPr id="5" name="Picture 4"/>
          <p:cNvPicPr>
            <a:picLocks noChangeAspect="1"/>
          </p:cNvPicPr>
          <p:nvPr/>
        </p:nvPicPr>
        <p:blipFill>
          <a:blip r:embed="rId3"/>
          <a:stretch>
            <a:fillRect/>
          </a:stretch>
        </p:blipFill>
        <p:spPr>
          <a:xfrm>
            <a:off x="838200" y="4724400"/>
            <a:ext cx="5410200" cy="1885950"/>
          </a:xfrm>
          <a:prstGeom prst="rect">
            <a:avLst/>
          </a:prstGeom>
        </p:spPr>
      </p:pic>
    </p:spTree>
    <p:extLst>
      <p:ext uri="{BB962C8B-B14F-4D97-AF65-F5344CB8AC3E}">
        <p14:creationId xmlns:p14="http://schemas.microsoft.com/office/powerpoint/2010/main" val="334828067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Topics</a:t>
            </a:r>
            <a:endParaRPr lang="en-IN" b="1" dirty="0"/>
          </a:p>
        </p:txBody>
      </p:sp>
      <p:sp>
        <p:nvSpPr>
          <p:cNvPr id="3" name="Content Placeholder 2"/>
          <p:cNvSpPr>
            <a:spLocks noGrp="1"/>
          </p:cNvSpPr>
          <p:nvPr>
            <p:ph idx="1"/>
          </p:nvPr>
        </p:nvSpPr>
        <p:spPr/>
        <p:txBody>
          <a:bodyPr>
            <a:normAutofit fontScale="85000" lnSpcReduction="20000"/>
          </a:bodyPr>
          <a:lstStyle/>
          <a:p>
            <a:r>
              <a:rPr lang="en-US" dirty="0"/>
              <a:t>Graph-terminologies, Digraph, Multigraph, Dense and Sparse </a:t>
            </a:r>
            <a:r>
              <a:rPr lang="en-US" dirty="0" smtClean="0"/>
              <a:t>Graphs</a:t>
            </a:r>
          </a:p>
          <a:p>
            <a:r>
              <a:rPr lang="en-US" b="1" dirty="0"/>
              <a:t>Sequential representation, Edge List and Adjacency </a:t>
            </a:r>
            <a:r>
              <a:rPr lang="en-US" b="1" dirty="0" smtClean="0"/>
              <a:t>Matrix (Online)</a:t>
            </a:r>
          </a:p>
          <a:p>
            <a:endParaRPr lang="en-US" b="1" dirty="0" smtClean="0"/>
          </a:p>
          <a:p>
            <a:r>
              <a:rPr lang="en-US" dirty="0"/>
              <a:t>Adjacency list representation, Path matrix, Completely connected </a:t>
            </a:r>
            <a:r>
              <a:rPr lang="en-US" dirty="0" smtClean="0"/>
              <a:t>graph</a:t>
            </a:r>
          </a:p>
          <a:p>
            <a:r>
              <a:rPr lang="en-US" dirty="0"/>
              <a:t>DFS graph </a:t>
            </a:r>
            <a:r>
              <a:rPr lang="en-US" dirty="0" smtClean="0"/>
              <a:t>traversal</a:t>
            </a:r>
          </a:p>
          <a:p>
            <a:endParaRPr lang="en-US" dirty="0" smtClean="0"/>
          </a:p>
          <a:p>
            <a:r>
              <a:rPr lang="en-US" dirty="0" smtClean="0"/>
              <a:t>BFS </a:t>
            </a:r>
            <a:r>
              <a:rPr lang="en-US" dirty="0"/>
              <a:t>graph </a:t>
            </a:r>
            <a:r>
              <a:rPr lang="en-US" dirty="0" smtClean="0"/>
              <a:t>traversal</a:t>
            </a:r>
          </a:p>
          <a:p>
            <a:r>
              <a:rPr lang="en-US" b="1" dirty="0"/>
              <a:t>Application of </a:t>
            </a:r>
            <a:r>
              <a:rPr lang="en-US" b="1" dirty="0" smtClean="0"/>
              <a:t>Graphs (Online)</a:t>
            </a:r>
            <a:endParaRPr lang="en-IN" b="1" dirty="0"/>
          </a:p>
        </p:txBody>
      </p:sp>
    </p:spTree>
    <p:extLst>
      <p:ext uri="{BB962C8B-B14F-4D97-AF65-F5344CB8AC3E}">
        <p14:creationId xmlns:p14="http://schemas.microsoft.com/office/powerpoint/2010/main" val="186604870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Introduction</a:t>
            </a:r>
            <a:endParaRPr lang="en-IN" b="1" dirty="0"/>
          </a:p>
        </p:txBody>
      </p:sp>
      <p:sp>
        <p:nvSpPr>
          <p:cNvPr id="3" name="Content Placeholder 2"/>
          <p:cNvSpPr>
            <a:spLocks noGrp="1"/>
          </p:cNvSpPr>
          <p:nvPr>
            <p:ph idx="1"/>
          </p:nvPr>
        </p:nvSpPr>
        <p:spPr>
          <a:xfrm>
            <a:off x="628650" y="1752600"/>
            <a:ext cx="7886700" cy="3691154"/>
          </a:xfrm>
        </p:spPr>
        <p:txBody>
          <a:bodyPr>
            <a:normAutofit/>
          </a:bodyPr>
          <a:lstStyle/>
          <a:p>
            <a:r>
              <a:rPr lang="en-IN" sz="2000" dirty="0" smtClean="0"/>
              <a:t>A graph is defined as</a:t>
            </a:r>
          </a:p>
          <a:p>
            <a:pPr marL="0" indent="0">
              <a:buNone/>
            </a:pPr>
            <a:r>
              <a:rPr lang="en-IN" sz="2000" dirty="0" smtClean="0"/>
              <a:t>“Graph G is a ordered set (V, E), where V(G) represents the set of elements, called vertices, and E(G) represents the edges between these vertices”.</a:t>
            </a:r>
          </a:p>
          <a:p>
            <a:pPr marL="0" indent="0">
              <a:buNone/>
            </a:pPr>
            <a:r>
              <a:rPr lang="en-IN" sz="2000" b="1" dirty="0" smtClean="0"/>
              <a:t>Fig 1 </a:t>
            </a:r>
            <a:r>
              <a:rPr lang="en-IN" sz="2000" dirty="0" smtClean="0"/>
              <a:t>shows a sample graph, for which V(G) = {v1, v2, v3, v4, v5}, and E(G) = {e1, e2, e3, e4, e5} i.e. there are five vertices and five edges in the graph.</a:t>
            </a:r>
          </a:p>
          <a:p>
            <a:pPr marL="0" indent="0">
              <a:buNone/>
            </a:pPr>
            <a:endParaRPr lang="en-IN" sz="20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9518" y="4182341"/>
            <a:ext cx="3470565" cy="1600200"/>
          </a:xfrm>
          <a:prstGeom prst="rect">
            <a:avLst/>
          </a:prstGeom>
        </p:spPr>
      </p:pic>
    </p:spTree>
    <p:extLst>
      <p:ext uri="{BB962C8B-B14F-4D97-AF65-F5344CB8AC3E}">
        <p14:creationId xmlns:p14="http://schemas.microsoft.com/office/powerpoint/2010/main" val="22912035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Directed and Undirected Graph</a:t>
            </a:r>
            <a:endParaRPr lang="en-IN" b="1" dirty="0"/>
          </a:p>
        </p:txBody>
      </p:sp>
      <p:sp>
        <p:nvSpPr>
          <p:cNvPr id="3" name="Content Placeholder 2"/>
          <p:cNvSpPr>
            <a:spLocks noGrp="1"/>
          </p:cNvSpPr>
          <p:nvPr>
            <p:ph idx="1"/>
          </p:nvPr>
        </p:nvSpPr>
        <p:spPr>
          <a:xfrm>
            <a:off x="628650" y="1648040"/>
            <a:ext cx="7886700" cy="3639200"/>
          </a:xfrm>
        </p:spPr>
        <p:txBody>
          <a:bodyPr>
            <a:normAutofit/>
          </a:bodyPr>
          <a:lstStyle/>
          <a:p>
            <a:pPr marL="0" indent="0">
              <a:buNone/>
            </a:pPr>
            <a:r>
              <a:rPr lang="en-IN" sz="2100" b="1" dirty="0"/>
              <a:t>Undirected Graph</a:t>
            </a:r>
            <a:endParaRPr lang="en-IN" sz="2100" dirty="0" smtClean="0"/>
          </a:p>
          <a:p>
            <a:r>
              <a:rPr lang="en-IN" sz="2100" dirty="0" smtClean="0"/>
              <a:t>A Graph can be directed or undirected.</a:t>
            </a:r>
          </a:p>
          <a:p>
            <a:r>
              <a:rPr lang="en-IN" sz="2100" dirty="0" smtClean="0"/>
              <a:t>In an undirected graph, there is no specific direction associated with the edges. </a:t>
            </a:r>
          </a:p>
          <a:p>
            <a:r>
              <a:rPr lang="en-IN" sz="2100" dirty="0" smtClean="0"/>
              <a:t>In general, in an undirected graph, an edge is represented by an unordered pair [u, v] (i.e. e = [u, v]), and that can be traversed from u towards v or vice versa. </a:t>
            </a:r>
            <a:r>
              <a:rPr lang="en-IN" sz="2100" b="1" dirty="0" smtClean="0"/>
              <a:t>Figure 2 </a:t>
            </a:r>
            <a:r>
              <a:rPr lang="en-IN" sz="2100" dirty="0" smtClean="0"/>
              <a:t>represents an undirected graph</a:t>
            </a:r>
            <a:r>
              <a:rPr lang="en-IN" dirty="0" smtClean="0"/>
              <a:t>.</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4504459"/>
            <a:ext cx="2867891" cy="1496291"/>
          </a:xfrm>
          <a:prstGeom prst="rect">
            <a:avLst/>
          </a:prstGeom>
        </p:spPr>
      </p:pic>
    </p:spTree>
    <p:extLst>
      <p:ext uri="{BB962C8B-B14F-4D97-AF65-F5344CB8AC3E}">
        <p14:creationId xmlns:p14="http://schemas.microsoft.com/office/powerpoint/2010/main" val="405505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noChangeArrowheads="1"/>
          </p:cNvSpPr>
          <p:nvPr>
            <p:ph type="title"/>
          </p:nvPr>
        </p:nvSpPr>
        <p:spPr/>
        <p:txBody>
          <a:bodyPr/>
          <a:lstStyle/>
          <a:p>
            <a:r>
              <a:rPr lang="en-US" altLang="en-US" smtClean="0"/>
              <a:t>Graphs</a:t>
            </a:r>
          </a:p>
        </p:txBody>
      </p:sp>
      <p:sp>
        <p:nvSpPr>
          <p:cNvPr id="680963" name="Rectangle 3"/>
          <p:cNvSpPr>
            <a:spLocks noGrp="1" noChangeArrowheads="1"/>
          </p:cNvSpPr>
          <p:nvPr>
            <p:ph type="body" idx="1"/>
          </p:nvPr>
        </p:nvSpPr>
        <p:spPr>
          <a:xfrm>
            <a:off x="0" y="1295400"/>
            <a:ext cx="9144000" cy="5562600"/>
          </a:xfrm>
        </p:spPr>
        <p:txBody>
          <a:bodyPr>
            <a:normAutofit fontScale="92500" lnSpcReduction="20000"/>
          </a:bodyPr>
          <a:lstStyle/>
          <a:p>
            <a:r>
              <a:rPr lang="en-US" altLang="en-US" b="1" smtClean="0">
                <a:solidFill>
                  <a:srgbClr val="262626"/>
                </a:solidFill>
              </a:rPr>
              <a:t>graph</a:t>
            </a:r>
            <a:r>
              <a:rPr lang="en-US" altLang="en-US" smtClean="0">
                <a:solidFill>
                  <a:srgbClr val="262626"/>
                </a:solidFill>
              </a:rPr>
              <a:t>: A data structure containing:</a:t>
            </a:r>
          </a:p>
          <a:p>
            <a:pPr lvl="1"/>
            <a:r>
              <a:rPr lang="en-US" altLang="en-US" smtClean="0">
                <a:solidFill>
                  <a:srgbClr val="404040"/>
                </a:solidFill>
              </a:rPr>
              <a:t>a set of </a:t>
            </a:r>
            <a:r>
              <a:rPr lang="en-US" altLang="en-US" b="1" smtClean="0">
                <a:solidFill>
                  <a:srgbClr val="404040"/>
                </a:solidFill>
              </a:rPr>
              <a:t>vertices</a:t>
            </a:r>
            <a:r>
              <a:rPr lang="en-US" altLang="en-US" smtClean="0">
                <a:solidFill>
                  <a:srgbClr val="404040"/>
                </a:solidFill>
              </a:rPr>
              <a:t> </a:t>
            </a:r>
            <a:r>
              <a:rPr lang="en-US" altLang="en-US" i="1" smtClean="0">
                <a:solidFill>
                  <a:srgbClr val="404040"/>
                </a:solidFill>
              </a:rPr>
              <a:t>V</a:t>
            </a:r>
            <a:r>
              <a:rPr lang="en-US" altLang="en-US" smtClean="0">
                <a:solidFill>
                  <a:srgbClr val="404040"/>
                </a:solidFill>
              </a:rPr>
              <a:t>,   </a:t>
            </a:r>
            <a:r>
              <a:rPr lang="en-US" altLang="en-US" sz="2000" i="1" smtClean="0">
                <a:solidFill>
                  <a:schemeClr val="bg2"/>
                </a:solidFill>
              </a:rPr>
              <a:t>(sometimes called nodes)</a:t>
            </a:r>
          </a:p>
          <a:p>
            <a:pPr lvl="1"/>
            <a:r>
              <a:rPr lang="en-US" altLang="en-US" smtClean="0">
                <a:solidFill>
                  <a:srgbClr val="404040"/>
                </a:solidFill>
              </a:rPr>
              <a:t>a set of </a:t>
            </a:r>
            <a:r>
              <a:rPr lang="en-US" altLang="en-US" b="1" smtClean="0">
                <a:solidFill>
                  <a:srgbClr val="404040"/>
                </a:solidFill>
              </a:rPr>
              <a:t>edges</a:t>
            </a:r>
            <a:r>
              <a:rPr lang="en-US" altLang="en-US" smtClean="0">
                <a:solidFill>
                  <a:srgbClr val="404040"/>
                </a:solidFill>
              </a:rPr>
              <a:t> </a:t>
            </a:r>
            <a:r>
              <a:rPr lang="en-US" altLang="en-US" i="1" smtClean="0">
                <a:solidFill>
                  <a:srgbClr val="404040"/>
                </a:solidFill>
              </a:rPr>
              <a:t>E</a:t>
            </a:r>
            <a:r>
              <a:rPr lang="en-US" altLang="en-US" smtClean="0">
                <a:solidFill>
                  <a:srgbClr val="404040"/>
                </a:solidFill>
              </a:rPr>
              <a:t>, where an edge</a:t>
            </a:r>
            <a:br>
              <a:rPr lang="en-US" altLang="en-US" smtClean="0">
                <a:solidFill>
                  <a:srgbClr val="404040"/>
                </a:solidFill>
              </a:rPr>
            </a:br>
            <a:r>
              <a:rPr lang="en-US" altLang="en-US" smtClean="0">
                <a:solidFill>
                  <a:srgbClr val="404040"/>
                </a:solidFill>
              </a:rPr>
              <a:t>represents a connection between 2 vertices.</a:t>
            </a:r>
          </a:p>
          <a:p>
            <a:pPr lvl="2"/>
            <a:r>
              <a:rPr lang="en-US" altLang="en-US" smtClean="0"/>
              <a:t>Graph </a:t>
            </a:r>
            <a:r>
              <a:rPr lang="en-US" altLang="en-US" i="1" smtClean="0"/>
              <a:t>G</a:t>
            </a:r>
            <a:r>
              <a:rPr lang="en-US" altLang="en-US" smtClean="0"/>
              <a:t> = (</a:t>
            </a:r>
            <a:r>
              <a:rPr lang="en-US" altLang="en-US" i="1" smtClean="0"/>
              <a:t>V</a:t>
            </a:r>
            <a:r>
              <a:rPr lang="en-US" altLang="en-US" smtClean="0"/>
              <a:t>, </a:t>
            </a:r>
            <a:r>
              <a:rPr lang="en-US" altLang="en-US" i="1" smtClean="0"/>
              <a:t>E</a:t>
            </a:r>
            <a:r>
              <a:rPr lang="en-US" altLang="en-US" smtClean="0"/>
              <a:t>)</a:t>
            </a:r>
          </a:p>
          <a:p>
            <a:pPr lvl="2"/>
            <a:r>
              <a:rPr lang="en-US" altLang="en-US" smtClean="0"/>
              <a:t>an edge is a pair (</a:t>
            </a:r>
            <a:r>
              <a:rPr lang="en-US" altLang="en-US" i="1" smtClean="0"/>
              <a:t>v</a:t>
            </a:r>
            <a:r>
              <a:rPr lang="en-US" altLang="en-US" smtClean="0"/>
              <a:t>, </a:t>
            </a:r>
            <a:r>
              <a:rPr lang="en-US" altLang="en-US" i="1" smtClean="0"/>
              <a:t>w</a:t>
            </a:r>
            <a:r>
              <a:rPr lang="en-US" altLang="en-US" smtClean="0"/>
              <a:t>) where </a:t>
            </a:r>
            <a:r>
              <a:rPr lang="en-US" altLang="en-US" i="1" smtClean="0"/>
              <a:t>v</a:t>
            </a:r>
            <a:r>
              <a:rPr lang="en-US" altLang="en-US" smtClean="0"/>
              <a:t>, </a:t>
            </a:r>
            <a:r>
              <a:rPr lang="en-US" altLang="en-US" i="1" smtClean="0"/>
              <a:t>w</a:t>
            </a:r>
            <a:r>
              <a:rPr lang="en-US" altLang="en-US" smtClean="0"/>
              <a:t> are in </a:t>
            </a:r>
            <a:r>
              <a:rPr lang="en-US" altLang="en-US" i="1" smtClean="0"/>
              <a:t>V</a:t>
            </a:r>
          </a:p>
          <a:p>
            <a:endParaRPr lang="en-US" altLang="en-US" smtClean="0">
              <a:solidFill>
                <a:srgbClr val="262626"/>
              </a:solidFill>
            </a:endParaRPr>
          </a:p>
          <a:p>
            <a:r>
              <a:rPr lang="en-US" altLang="en-US" smtClean="0">
                <a:solidFill>
                  <a:srgbClr val="262626"/>
                </a:solidFill>
              </a:rPr>
              <a:t>the graph at right:</a:t>
            </a:r>
          </a:p>
          <a:p>
            <a:pPr lvl="1"/>
            <a:r>
              <a:rPr lang="en-US" altLang="en-US" i="1" smtClean="0">
                <a:solidFill>
                  <a:srgbClr val="404040"/>
                </a:solidFill>
              </a:rPr>
              <a:t>V</a:t>
            </a:r>
            <a:r>
              <a:rPr lang="en-US" altLang="en-US" smtClean="0">
                <a:solidFill>
                  <a:srgbClr val="404040"/>
                </a:solidFill>
              </a:rPr>
              <a:t> = {a, b, c, d}</a:t>
            </a:r>
          </a:p>
          <a:p>
            <a:pPr lvl="1"/>
            <a:r>
              <a:rPr lang="en-US" altLang="en-US" i="1" smtClean="0">
                <a:solidFill>
                  <a:srgbClr val="404040"/>
                </a:solidFill>
              </a:rPr>
              <a:t>E</a:t>
            </a:r>
            <a:r>
              <a:rPr lang="en-US" altLang="en-US" smtClean="0">
                <a:solidFill>
                  <a:srgbClr val="404040"/>
                </a:solidFill>
              </a:rPr>
              <a:t> = {(a, c), (b, c), (b, d), (c, d)}</a:t>
            </a:r>
          </a:p>
          <a:p>
            <a:pPr lvl="1"/>
            <a:endParaRPr lang="en-US" altLang="en-US" smtClean="0">
              <a:solidFill>
                <a:srgbClr val="404040"/>
              </a:solidFill>
            </a:endParaRPr>
          </a:p>
          <a:p>
            <a:r>
              <a:rPr lang="en-US" altLang="en-US" b="1" smtClean="0">
                <a:solidFill>
                  <a:srgbClr val="262626"/>
                </a:solidFill>
              </a:rPr>
              <a:t>degree</a:t>
            </a:r>
            <a:r>
              <a:rPr lang="en-US" altLang="en-US" smtClean="0">
                <a:solidFill>
                  <a:srgbClr val="262626"/>
                </a:solidFill>
              </a:rPr>
              <a:t>: number of edges touching a given vertex.</a:t>
            </a:r>
          </a:p>
          <a:p>
            <a:pPr lvl="1"/>
            <a:r>
              <a:rPr lang="en-US" altLang="en-US" smtClean="0">
                <a:solidFill>
                  <a:srgbClr val="404040"/>
                </a:solidFill>
              </a:rPr>
              <a:t>at right: a=1, b=2, c=3, d=2</a:t>
            </a:r>
          </a:p>
        </p:txBody>
      </p:sp>
      <p:grpSp>
        <p:nvGrpSpPr>
          <p:cNvPr id="680973" name="Group 13"/>
          <p:cNvGrpSpPr>
            <a:grpSpLocks/>
          </p:cNvGrpSpPr>
          <p:nvPr/>
        </p:nvGrpSpPr>
        <p:grpSpPr bwMode="auto">
          <a:xfrm>
            <a:off x="6705600" y="1676400"/>
            <a:ext cx="1676400" cy="1524000"/>
            <a:chOff x="4320" y="1344"/>
            <a:chExt cx="1056" cy="960"/>
          </a:xfrm>
        </p:grpSpPr>
        <p:sp>
          <p:nvSpPr>
            <p:cNvPr id="680964" name="Oval 4"/>
            <p:cNvSpPr>
              <a:spLocks noChangeArrowheads="1"/>
            </p:cNvSpPr>
            <p:nvPr/>
          </p:nvSpPr>
          <p:spPr bwMode="auto">
            <a:xfrm>
              <a:off x="4416" y="1392"/>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a</a:t>
              </a:r>
            </a:p>
          </p:txBody>
        </p:sp>
        <p:sp>
          <p:nvSpPr>
            <p:cNvPr id="680966" name="Oval 6"/>
            <p:cNvSpPr>
              <a:spLocks noChangeArrowheads="1"/>
            </p:cNvSpPr>
            <p:nvPr/>
          </p:nvSpPr>
          <p:spPr bwMode="auto">
            <a:xfrm>
              <a:off x="4320" y="2016"/>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c</a:t>
              </a:r>
            </a:p>
          </p:txBody>
        </p:sp>
        <p:sp>
          <p:nvSpPr>
            <p:cNvPr id="680967" name="Oval 7"/>
            <p:cNvSpPr>
              <a:spLocks noChangeArrowheads="1"/>
            </p:cNvSpPr>
            <p:nvPr/>
          </p:nvSpPr>
          <p:spPr bwMode="auto">
            <a:xfrm>
              <a:off x="5136" y="1344"/>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b</a:t>
              </a:r>
            </a:p>
          </p:txBody>
        </p:sp>
        <p:sp>
          <p:nvSpPr>
            <p:cNvPr id="680968" name="Oval 8"/>
            <p:cNvSpPr>
              <a:spLocks noChangeArrowheads="1"/>
            </p:cNvSpPr>
            <p:nvPr/>
          </p:nvSpPr>
          <p:spPr bwMode="auto">
            <a:xfrm>
              <a:off x="4992" y="2064"/>
              <a:ext cx="240" cy="240"/>
            </a:xfrm>
            <a:prstGeom prst="ellipse">
              <a:avLst/>
            </a:prstGeom>
            <a:solidFill>
              <a:srgbClr val="E8E8E8"/>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a:latin typeface="Calibri" panose="020F0502020204030204" pitchFamily="34" charset="0"/>
                </a:rPr>
                <a:t>d</a:t>
              </a:r>
            </a:p>
          </p:txBody>
        </p:sp>
        <p:cxnSp>
          <p:nvCxnSpPr>
            <p:cNvPr id="680969" name="AutoShape 9"/>
            <p:cNvCxnSpPr>
              <a:cxnSpLocks noChangeShapeType="1"/>
              <a:stCxn id="680964" idx="4"/>
              <a:endCxn id="680966" idx="0"/>
            </p:cNvCxnSpPr>
            <p:nvPr/>
          </p:nvCxnSpPr>
          <p:spPr bwMode="auto">
            <a:xfrm flipH="1">
              <a:off x="4440" y="1638"/>
              <a:ext cx="96" cy="37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0970" name="AutoShape 10"/>
            <p:cNvCxnSpPr>
              <a:cxnSpLocks noChangeShapeType="1"/>
              <a:stCxn id="680966" idx="6"/>
              <a:endCxn id="680968" idx="2"/>
            </p:cNvCxnSpPr>
            <p:nvPr/>
          </p:nvCxnSpPr>
          <p:spPr bwMode="auto">
            <a:xfrm>
              <a:off x="4566" y="2136"/>
              <a:ext cx="420" cy="4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0971" name="AutoShape 11"/>
            <p:cNvCxnSpPr>
              <a:cxnSpLocks noChangeShapeType="1"/>
              <a:stCxn id="680968" idx="7"/>
              <a:endCxn id="680967" idx="4"/>
            </p:cNvCxnSpPr>
            <p:nvPr/>
          </p:nvCxnSpPr>
          <p:spPr bwMode="auto">
            <a:xfrm flipV="1">
              <a:off x="5197" y="1590"/>
              <a:ext cx="59" cy="503"/>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0972" name="AutoShape 12"/>
            <p:cNvCxnSpPr>
              <a:cxnSpLocks noChangeShapeType="1"/>
              <a:stCxn id="680966" idx="7"/>
              <a:endCxn id="680967" idx="3"/>
            </p:cNvCxnSpPr>
            <p:nvPr/>
          </p:nvCxnSpPr>
          <p:spPr bwMode="auto">
            <a:xfrm flipV="1">
              <a:off x="4525" y="1555"/>
              <a:ext cx="646" cy="49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66689546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4009"/>
            <a:ext cx="8229600" cy="4525963"/>
          </a:xfrm>
        </p:spPr>
        <p:txBody>
          <a:bodyPr/>
          <a:lstStyle/>
          <a:p>
            <a:pPr marL="0" indent="0">
              <a:buNone/>
            </a:pPr>
            <a:r>
              <a:rPr lang="en-IN" b="1" dirty="0" smtClean="0"/>
              <a:t>Directed Graph</a:t>
            </a:r>
          </a:p>
          <a:p>
            <a:r>
              <a:rPr lang="en-IN" sz="2400" dirty="0" smtClean="0"/>
              <a:t>Whereas in a directed graph, an edge is represented by an ordered pair (u, v) (i.e. e = (</a:t>
            </a:r>
            <a:r>
              <a:rPr lang="en-IN" sz="2400" dirty="0" err="1" smtClean="0"/>
              <a:t>u,v</a:t>
            </a:r>
            <a:r>
              <a:rPr lang="en-IN" sz="2400" dirty="0" smtClean="0"/>
              <a:t>)), and that can be traversed only from u towards v. </a:t>
            </a:r>
            <a:r>
              <a:rPr lang="en-IN" sz="2400" b="1" dirty="0" smtClean="0"/>
              <a:t>Figure 3</a:t>
            </a:r>
            <a:r>
              <a:rPr lang="en-IN" sz="2400" dirty="0" smtClean="0"/>
              <a:t> represents a directed graph. </a:t>
            </a:r>
          </a:p>
          <a:p>
            <a:pPr marL="0" indent="0">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3037" y="3559211"/>
            <a:ext cx="3397827" cy="1930761"/>
          </a:xfrm>
          <a:prstGeom prst="rect">
            <a:avLst/>
          </a:prstGeom>
        </p:spPr>
      </p:pic>
    </p:spTree>
    <p:extLst>
      <p:ext uri="{BB962C8B-B14F-4D97-AF65-F5344CB8AC3E}">
        <p14:creationId xmlns:p14="http://schemas.microsoft.com/office/powerpoint/2010/main" val="386771239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Graph Terminology</a:t>
            </a:r>
            <a:endParaRPr lang="en-IN" b="1" dirty="0"/>
          </a:p>
        </p:txBody>
      </p:sp>
      <p:sp>
        <p:nvSpPr>
          <p:cNvPr id="3" name="Content Placeholder 2"/>
          <p:cNvSpPr>
            <a:spLocks noGrp="1"/>
          </p:cNvSpPr>
          <p:nvPr>
            <p:ph idx="1"/>
          </p:nvPr>
        </p:nvSpPr>
        <p:spPr>
          <a:xfrm>
            <a:off x="628650" y="1865168"/>
            <a:ext cx="7886700" cy="3624804"/>
          </a:xfrm>
        </p:spPr>
        <p:txBody>
          <a:bodyPr>
            <a:normAutofit fontScale="70000" lnSpcReduction="20000"/>
          </a:bodyPr>
          <a:lstStyle/>
          <a:p>
            <a:pPr marL="0" indent="0">
              <a:buNone/>
            </a:pPr>
            <a:r>
              <a:rPr lang="en-IN" b="1" dirty="0" smtClean="0"/>
              <a:t>For Undirected </a:t>
            </a:r>
            <a:r>
              <a:rPr lang="en-IN" b="1" dirty="0"/>
              <a:t>G</a:t>
            </a:r>
            <a:r>
              <a:rPr lang="en-IN" b="1" dirty="0" smtClean="0"/>
              <a:t>raph</a:t>
            </a:r>
          </a:p>
          <a:p>
            <a:r>
              <a:rPr lang="en-IN" b="1" dirty="0" smtClean="0"/>
              <a:t>Adjacent Vertices</a:t>
            </a:r>
          </a:p>
          <a:p>
            <a:pPr marL="0" indent="0" algn="just">
              <a:buNone/>
            </a:pPr>
            <a:r>
              <a:rPr lang="en-IN" dirty="0" smtClean="0"/>
              <a:t>As an edge e is represented by pair of vertices denoted by [u, v]. The vertices u and v are called endpoints of e. These vertices are also called adjacent vertices or neighbours.</a:t>
            </a:r>
          </a:p>
          <a:p>
            <a:pPr marL="0" indent="0" algn="just">
              <a:buNone/>
            </a:pPr>
            <a:r>
              <a:rPr lang="en-IN" dirty="0" smtClean="0"/>
              <a:t>Example: V1 and v2, v2 and v4 </a:t>
            </a:r>
          </a:p>
          <a:p>
            <a:r>
              <a:rPr lang="en-IN" b="1" dirty="0" smtClean="0"/>
              <a:t>Degree of a vertex</a:t>
            </a:r>
          </a:p>
          <a:p>
            <a:pPr marL="0" indent="0" algn="just">
              <a:buNone/>
            </a:pPr>
            <a:r>
              <a:rPr lang="en-IN" dirty="0" smtClean="0"/>
              <a:t>The degree of vertex u, written as </a:t>
            </a:r>
            <a:r>
              <a:rPr lang="en-IN" dirty="0" err="1" smtClean="0"/>
              <a:t>deg</a:t>
            </a:r>
            <a:r>
              <a:rPr lang="en-IN" dirty="0" smtClean="0"/>
              <a:t>(u), is the number of edges containing u. if </a:t>
            </a:r>
            <a:r>
              <a:rPr lang="en-IN" dirty="0" err="1" smtClean="0"/>
              <a:t>deg</a:t>
            </a:r>
            <a:r>
              <a:rPr lang="en-IN" dirty="0" smtClean="0"/>
              <a:t>(u) = 0, this means that vertex u does not belongs to any edge, then vertex u is called as isolated vertex.   </a:t>
            </a:r>
            <a:r>
              <a:rPr lang="en-IN" dirty="0" err="1" smtClean="0"/>
              <a:t>Deg</a:t>
            </a:r>
            <a:r>
              <a:rPr lang="en-IN" dirty="0" smtClean="0"/>
              <a:t>(v2) = 3</a:t>
            </a:r>
          </a:p>
          <a:p>
            <a:pPr marL="0" indent="0">
              <a:buNone/>
            </a:pPr>
            <a:endParaRPr lang="en-IN" dirty="0" smtClean="0"/>
          </a:p>
        </p:txBody>
      </p:sp>
    </p:spTree>
    <p:extLst>
      <p:ext uri="{BB962C8B-B14F-4D97-AF65-F5344CB8AC3E}">
        <p14:creationId xmlns:p14="http://schemas.microsoft.com/office/powerpoint/2010/main" val="161364171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072" y="609600"/>
            <a:ext cx="8416637" cy="4113177"/>
          </a:xfrm>
        </p:spPr>
        <p:txBody>
          <a:bodyPr>
            <a:normAutofit lnSpcReduction="10000"/>
          </a:bodyPr>
          <a:lstStyle/>
          <a:p>
            <a:r>
              <a:rPr lang="en-IN" sz="2400" b="1" dirty="0"/>
              <a:t>Cycle</a:t>
            </a:r>
          </a:p>
          <a:p>
            <a:pPr marL="0" indent="0" algn="just">
              <a:buNone/>
            </a:pPr>
            <a:r>
              <a:rPr lang="en-IN" sz="2400" dirty="0" smtClean="0"/>
              <a:t>A cycle is a closed simple path with length 2 or more. Sometimes, a cycle if length k (i.e. k distinct vertices in the path) is known as k-cycle.</a:t>
            </a:r>
          </a:p>
          <a:p>
            <a:pPr marL="0" indent="0" algn="just">
              <a:buNone/>
            </a:pPr>
            <a:r>
              <a:rPr lang="en-IN" sz="2400" b="1" dirty="0"/>
              <a:t>Example: </a:t>
            </a:r>
            <a:r>
              <a:rPr lang="en-IN" sz="2400" b="1" dirty="0" smtClean="0"/>
              <a:t>v1,v2,v5,v1 is a cycle of path length 3</a:t>
            </a:r>
            <a:endParaRPr lang="en-IN" sz="2400" dirty="0"/>
          </a:p>
          <a:p>
            <a:r>
              <a:rPr lang="en-IN" sz="2400" b="1" dirty="0"/>
              <a:t>Connected </a:t>
            </a:r>
            <a:r>
              <a:rPr lang="en-IN" sz="2400" b="1" dirty="0" smtClean="0"/>
              <a:t>Graph</a:t>
            </a:r>
          </a:p>
          <a:p>
            <a:pPr marL="0" indent="0">
              <a:buNone/>
            </a:pPr>
            <a:r>
              <a:rPr lang="en-IN" sz="2400" dirty="0" smtClean="0"/>
              <a:t>A graph is said to be connected if there is path between any two of its vertices, i.e., there is no isolated vertex.</a:t>
            </a:r>
          </a:p>
          <a:p>
            <a:pPr marL="0" indent="0">
              <a:buNone/>
            </a:pPr>
            <a:r>
              <a:rPr lang="en-IN" sz="2400" dirty="0" smtClean="0"/>
              <a:t>A connected graph without any cycles is called a tree. Thus we can say that tree is a special graph.</a:t>
            </a:r>
          </a:p>
          <a:p>
            <a:pPr marL="0" indent="0">
              <a:buNone/>
            </a:pPr>
            <a:endParaRPr lang="en-IN" dirty="0"/>
          </a:p>
        </p:txBody>
      </p:sp>
      <p:pic>
        <p:nvPicPr>
          <p:cNvPr id="1026" name="Picture 2" descr="Image result for 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766" y="4258973"/>
            <a:ext cx="1571625"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09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classes</a:t>
            </a:r>
            <a:endParaRPr lang="en-US" dirty="0"/>
          </a:p>
        </p:txBody>
      </p:sp>
      <p:sp>
        <p:nvSpPr>
          <p:cNvPr id="3" name="Content Placeholder 2"/>
          <p:cNvSpPr>
            <a:spLocks noGrp="1"/>
          </p:cNvSpPr>
          <p:nvPr>
            <p:ph idx="1"/>
          </p:nvPr>
        </p:nvSpPr>
        <p:spPr/>
        <p:txBody>
          <a:bodyPr>
            <a:normAutofit fontScale="92500" lnSpcReduction="10000"/>
          </a:bodyPr>
          <a:lstStyle/>
          <a:p>
            <a:pPr marL="0" indent="0" algn="ctr">
              <a:buNone/>
            </a:pPr>
            <a:r>
              <a:rPr lang="en-US" dirty="0" smtClean="0"/>
              <a:t>**Assignment to be given**</a:t>
            </a:r>
          </a:p>
          <a:p>
            <a:endParaRPr lang="en-US" dirty="0" smtClean="0"/>
          </a:p>
          <a:p>
            <a:r>
              <a:rPr lang="en-US" dirty="0" smtClean="0"/>
              <a:t>GC are useful when the class use logic that can be generalized.</a:t>
            </a:r>
          </a:p>
          <a:p>
            <a:r>
              <a:rPr lang="en-US" dirty="0" smtClean="0"/>
              <a:t>Syntax </a:t>
            </a:r>
          </a:p>
          <a:p>
            <a:pPr marL="0" indent="0">
              <a:buNone/>
            </a:pPr>
            <a:r>
              <a:rPr lang="en-US" dirty="0"/>
              <a:t>t</a:t>
            </a:r>
            <a:r>
              <a:rPr lang="en-US" dirty="0" smtClean="0"/>
              <a:t>emplate &lt;class </a:t>
            </a:r>
            <a:r>
              <a:rPr lang="en-US" dirty="0" err="1" smtClean="0"/>
              <a:t>Ttype</a:t>
            </a:r>
            <a:r>
              <a:rPr lang="en-US" dirty="0" smtClean="0"/>
              <a:t>&gt; class </a:t>
            </a:r>
            <a:r>
              <a:rPr lang="en-US" dirty="0" err="1" smtClean="0"/>
              <a:t>class_name</a:t>
            </a:r>
            <a:r>
              <a:rPr lang="en-US" dirty="0" smtClean="0"/>
              <a:t>{</a:t>
            </a:r>
          </a:p>
          <a:p>
            <a:pPr marL="0" indent="0">
              <a:buNone/>
            </a:pPr>
            <a:r>
              <a:rPr lang="en-US" dirty="0" smtClean="0"/>
              <a:t>------</a:t>
            </a:r>
          </a:p>
          <a:p>
            <a:pPr marL="0" indent="0">
              <a:buNone/>
            </a:pPr>
            <a:r>
              <a:rPr lang="en-US" dirty="0" smtClean="0"/>
              <a:t>------</a:t>
            </a:r>
          </a:p>
          <a:p>
            <a:pPr marL="0" indent="0">
              <a:buNone/>
            </a:pPr>
            <a:r>
              <a:rPr lang="en-US" dirty="0" smtClean="0"/>
              <a:t>};</a:t>
            </a:r>
            <a:endParaRPr lang="en-US" dirty="0"/>
          </a:p>
        </p:txBody>
      </p:sp>
    </p:spTree>
    <p:extLst>
      <p:ext uri="{BB962C8B-B14F-4D97-AF65-F5344CB8AC3E}">
        <p14:creationId xmlns:p14="http://schemas.microsoft.com/office/powerpoint/2010/main" val="2780524999"/>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sz="2000" b="1" dirty="0"/>
              <a:t>Complete Graph</a:t>
            </a:r>
          </a:p>
          <a:p>
            <a:pPr marL="0" indent="0">
              <a:buNone/>
            </a:pPr>
            <a:r>
              <a:rPr lang="en-IN" sz="2000" dirty="0"/>
              <a:t>A graph is said to be Complete or fully connected if there is path from every vertex to every other vertex. A complete graph with n vertices will have n(n-1)/2 edges</a:t>
            </a:r>
            <a:r>
              <a:rPr lang="en-IN" sz="2000" dirty="0" smtClean="0"/>
              <a:t>.</a:t>
            </a:r>
          </a:p>
          <a:p>
            <a:pPr marL="0" indent="0">
              <a:buNone/>
            </a:pPr>
            <a:endParaRPr lang="en-IN" b="1" dirty="0"/>
          </a:p>
          <a:p>
            <a:pPr marL="0" indent="0">
              <a:buNone/>
            </a:pPr>
            <a:endParaRPr lang="en-IN" dirty="0"/>
          </a:p>
        </p:txBody>
      </p:sp>
      <p:pic>
        <p:nvPicPr>
          <p:cNvPr id="2050" name="Picture 2" descr="Image result for complete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200400"/>
            <a:ext cx="2508084" cy="160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8465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39141"/>
            <a:ext cx="7886700" cy="4050831"/>
          </a:xfrm>
        </p:spPr>
        <p:txBody>
          <a:bodyPr/>
          <a:lstStyle/>
          <a:p>
            <a:r>
              <a:rPr lang="en-IN" b="1" dirty="0"/>
              <a:t>Weighted Graph</a:t>
            </a:r>
          </a:p>
          <a:p>
            <a:pPr marL="0" indent="0" algn="just">
              <a:buNone/>
            </a:pPr>
            <a:r>
              <a:rPr lang="en-IN" sz="2000" dirty="0"/>
              <a:t>A graph is said to be weighted graph if every edge in the graph is assigned some data. The weight of the, denoted by w(e), is a non-negative value that may be represented the cost of moving along that edge or distance between the vertices.</a:t>
            </a:r>
          </a:p>
          <a:p>
            <a:pPr marL="0" indent="0">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563" y="3657600"/>
            <a:ext cx="4488873" cy="2166504"/>
          </a:xfrm>
          <a:prstGeom prst="rect">
            <a:avLst/>
          </a:prstGeom>
        </p:spPr>
      </p:pic>
    </p:spTree>
    <p:extLst>
      <p:ext uri="{BB962C8B-B14F-4D97-AF65-F5344CB8AC3E}">
        <p14:creationId xmlns:p14="http://schemas.microsoft.com/office/powerpoint/2010/main" val="110639976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9532"/>
            <a:ext cx="7886700" cy="4040441"/>
          </a:xfrm>
        </p:spPr>
        <p:txBody>
          <a:bodyPr>
            <a:normAutofit fontScale="77500" lnSpcReduction="20000"/>
          </a:bodyPr>
          <a:lstStyle/>
          <a:p>
            <a:r>
              <a:rPr lang="en-IN" b="1" dirty="0"/>
              <a:t>Multiple </a:t>
            </a:r>
            <a:r>
              <a:rPr lang="en-IN" b="1" dirty="0" smtClean="0"/>
              <a:t>Edges</a:t>
            </a:r>
          </a:p>
          <a:p>
            <a:pPr marL="0" indent="0">
              <a:buNone/>
            </a:pPr>
            <a:r>
              <a:rPr lang="en-IN" dirty="0" smtClean="0"/>
              <a:t>Distinct edges e and e’ are called multiple edges if they connect the same endpoints i.e., if e = [u, v] and e’ = [u, v]</a:t>
            </a:r>
          </a:p>
          <a:p>
            <a:pPr marL="0" indent="0">
              <a:buNone/>
            </a:pPr>
            <a:endParaRPr lang="en-IN" dirty="0"/>
          </a:p>
          <a:p>
            <a:pPr marL="0" indent="0">
              <a:buNone/>
            </a:pPr>
            <a:endParaRPr lang="en-IN" dirty="0"/>
          </a:p>
          <a:p>
            <a:r>
              <a:rPr lang="en-IN" b="1" dirty="0" smtClean="0"/>
              <a:t>Multigraph</a:t>
            </a:r>
          </a:p>
          <a:p>
            <a:pPr marL="0" indent="0">
              <a:buNone/>
            </a:pPr>
            <a:r>
              <a:rPr lang="en-IN" dirty="0" smtClean="0"/>
              <a:t>A graph containing multiple edge.</a:t>
            </a:r>
            <a:endParaRPr lang="en-IN" dirty="0"/>
          </a:p>
          <a:p>
            <a:r>
              <a:rPr lang="en-IN" b="1" dirty="0" smtClean="0"/>
              <a:t>Loop</a:t>
            </a:r>
          </a:p>
          <a:p>
            <a:pPr marL="0" indent="0">
              <a:buNone/>
            </a:pPr>
            <a:r>
              <a:rPr lang="en-IN" dirty="0" smtClean="0"/>
              <a:t>An edge is a loop if it has identical endpoints, i.e., if e = [u, u]</a:t>
            </a:r>
            <a:endParaRPr lang="en-IN" dirty="0"/>
          </a:p>
        </p:txBody>
      </p:sp>
      <p:pic>
        <p:nvPicPr>
          <p:cNvPr id="3074" name="Picture 2" descr="Image result for multiple edges in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2591071"/>
            <a:ext cx="2400300" cy="87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934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Graph Terminology</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b="1" dirty="0"/>
              <a:t>For Undirected </a:t>
            </a:r>
            <a:r>
              <a:rPr lang="en-IN" b="1" dirty="0" smtClean="0"/>
              <a:t>Graph</a:t>
            </a:r>
          </a:p>
          <a:p>
            <a:pPr marL="0" indent="0">
              <a:buNone/>
            </a:pPr>
            <a:r>
              <a:rPr lang="en-IN" dirty="0" smtClean="0"/>
              <a:t>A directed graph G is a graph in which each edge is assigned a certain direction, i.e., each edge is an ordered pair of (</a:t>
            </a:r>
            <a:r>
              <a:rPr lang="en-IN" dirty="0" err="1" smtClean="0"/>
              <a:t>u,v</a:t>
            </a:r>
            <a:r>
              <a:rPr lang="en-IN" dirty="0" smtClean="0"/>
              <a:t>) of vertices rather than an unordered pair [</a:t>
            </a:r>
            <a:r>
              <a:rPr lang="en-IN" dirty="0" err="1" smtClean="0"/>
              <a:t>u,v</a:t>
            </a:r>
            <a:r>
              <a:rPr lang="en-IN" dirty="0" smtClean="0"/>
              <a:t>].</a:t>
            </a:r>
          </a:p>
          <a:p>
            <a:pPr marL="0" indent="0">
              <a:buNone/>
            </a:pPr>
            <a:r>
              <a:rPr lang="en-IN" dirty="0" smtClean="0"/>
              <a:t>Suppose G is directed graph with e = (</a:t>
            </a:r>
            <a:r>
              <a:rPr lang="en-IN" dirty="0" err="1" smtClean="0"/>
              <a:t>u,v</a:t>
            </a:r>
            <a:r>
              <a:rPr lang="en-IN" dirty="0" smtClean="0"/>
              <a:t>) as one of the edges, then</a:t>
            </a:r>
          </a:p>
          <a:p>
            <a:pPr>
              <a:buFont typeface="Courier New" panose="02070309020205020404" pitchFamily="49" charset="0"/>
              <a:buChar char="o"/>
            </a:pPr>
            <a:r>
              <a:rPr lang="en-IN" dirty="0"/>
              <a:t>e</a:t>
            </a:r>
            <a:r>
              <a:rPr lang="en-IN" dirty="0" smtClean="0"/>
              <a:t> begins at u and ends at v.</a:t>
            </a:r>
          </a:p>
          <a:p>
            <a:pPr>
              <a:buFont typeface="Courier New" panose="02070309020205020404" pitchFamily="49" charset="0"/>
              <a:buChar char="o"/>
            </a:pPr>
            <a:r>
              <a:rPr lang="en-IN" dirty="0" smtClean="0"/>
              <a:t>u is the origin (also known an initial point) of e, and v is the destination (also known as terminal point) of e.</a:t>
            </a:r>
          </a:p>
          <a:p>
            <a:pPr>
              <a:buFont typeface="Courier New" panose="02070309020205020404" pitchFamily="49" charset="0"/>
              <a:buChar char="o"/>
            </a:pPr>
            <a:r>
              <a:rPr lang="en-IN" dirty="0" smtClean="0"/>
              <a:t>u is the predecessor of v, and v is the successor of u.</a:t>
            </a:r>
            <a:endParaRPr lang="en-IN" dirty="0"/>
          </a:p>
        </p:txBody>
      </p:sp>
    </p:spTree>
    <p:extLst>
      <p:ext uri="{BB962C8B-B14F-4D97-AF65-F5344CB8AC3E}">
        <p14:creationId xmlns:p14="http://schemas.microsoft.com/office/powerpoint/2010/main" val="17802426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044287"/>
            <a:ext cx="7886700" cy="4862945"/>
          </a:xfrm>
        </p:spPr>
        <p:txBody>
          <a:bodyPr>
            <a:normAutofit fontScale="70000" lnSpcReduction="20000"/>
          </a:bodyPr>
          <a:lstStyle/>
          <a:p>
            <a:r>
              <a:rPr lang="en-IN" b="1" dirty="0" err="1"/>
              <a:t>Outdegree</a:t>
            </a:r>
            <a:r>
              <a:rPr lang="en-IN" b="1" dirty="0"/>
              <a:t> and </a:t>
            </a:r>
            <a:r>
              <a:rPr lang="en-IN" b="1" dirty="0" err="1"/>
              <a:t>Indegree</a:t>
            </a:r>
            <a:r>
              <a:rPr lang="en-IN" b="1" dirty="0"/>
              <a:t> of a </a:t>
            </a:r>
            <a:r>
              <a:rPr lang="en-IN" b="1" dirty="0" smtClean="0"/>
              <a:t>Vertex</a:t>
            </a:r>
          </a:p>
          <a:p>
            <a:pPr marL="0" indent="0" algn="just">
              <a:buNone/>
            </a:pPr>
            <a:r>
              <a:rPr lang="en-IN" dirty="0" smtClean="0"/>
              <a:t>The </a:t>
            </a:r>
            <a:r>
              <a:rPr lang="en-IN" dirty="0" err="1" smtClean="0"/>
              <a:t>outdegree</a:t>
            </a:r>
            <a:r>
              <a:rPr lang="en-IN" dirty="0" smtClean="0"/>
              <a:t> of a vertex u, denoted by </a:t>
            </a:r>
            <a:r>
              <a:rPr lang="en-IN" dirty="0" err="1" smtClean="0"/>
              <a:t>outdeg</a:t>
            </a:r>
            <a:r>
              <a:rPr lang="en-IN" dirty="0" smtClean="0"/>
              <a:t>(u), is the number of edges originating at u. Similarly, the </a:t>
            </a:r>
            <a:r>
              <a:rPr lang="en-IN" dirty="0" err="1" smtClean="0"/>
              <a:t>indegree</a:t>
            </a:r>
            <a:r>
              <a:rPr lang="en-IN" dirty="0" smtClean="0"/>
              <a:t> of a vertex u, denoted by </a:t>
            </a:r>
            <a:r>
              <a:rPr lang="en-IN" dirty="0" err="1" smtClean="0"/>
              <a:t>indeg</a:t>
            </a:r>
            <a:r>
              <a:rPr lang="en-IN" dirty="0" smtClean="0"/>
              <a:t>(u), is the number of edges terminating at u.</a:t>
            </a:r>
            <a:endParaRPr lang="en-IN" dirty="0"/>
          </a:p>
          <a:p>
            <a:r>
              <a:rPr lang="en-IN" b="1" dirty="0"/>
              <a:t>Source and </a:t>
            </a:r>
            <a:r>
              <a:rPr lang="en-IN" b="1" dirty="0" smtClean="0"/>
              <a:t>Sink</a:t>
            </a:r>
          </a:p>
          <a:p>
            <a:pPr marL="0" indent="0" algn="just">
              <a:buNone/>
            </a:pPr>
            <a:r>
              <a:rPr lang="en-IN" dirty="0" smtClean="0"/>
              <a:t>A vertex u is called a source if it has a </a:t>
            </a:r>
            <a:r>
              <a:rPr lang="en-IN" dirty="0" err="1" smtClean="0"/>
              <a:t>outdegree</a:t>
            </a:r>
            <a:r>
              <a:rPr lang="en-IN" dirty="0" smtClean="0"/>
              <a:t> greater than zero, but zero  </a:t>
            </a:r>
            <a:r>
              <a:rPr lang="en-IN" dirty="0" err="1" smtClean="0"/>
              <a:t>indegree</a:t>
            </a:r>
            <a:r>
              <a:rPr lang="en-IN" dirty="0" smtClean="0"/>
              <a:t>. Similarly, a vertex u is called sink if it has </a:t>
            </a:r>
            <a:r>
              <a:rPr lang="en-IN" dirty="0" err="1" smtClean="0"/>
              <a:t>indegree</a:t>
            </a:r>
            <a:r>
              <a:rPr lang="en-IN" dirty="0" smtClean="0"/>
              <a:t> greater than zero, but zero </a:t>
            </a:r>
            <a:r>
              <a:rPr lang="en-IN" dirty="0" err="1" smtClean="0"/>
              <a:t>outdegree</a:t>
            </a:r>
            <a:r>
              <a:rPr lang="en-IN" dirty="0" smtClean="0"/>
              <a:t>.</a:t>
            </a:r>
            <a:endParaRPr lang="en-IN" dirty="0"/>
          </a:p>
          <a:p>
            <a:r>
              <a:rPr lang="en-IN" b="1" dirty="0"/>
              <a:t>Reachability </a:t>
            </a:r>
            <a:endParaRPr lang="en-IN" b="1" dirty="0" smtClean="0"/>
          </a:p>
          <a:p>
            <a:pPr marL="0" indent="0">
              <a:buNone/>
            </a:pPr>
            <a:r>
              <a:rPr lang="en-IN" dirty="0" smtClean="0"/>
              <a:t>A vertex v is said to be reachable from u if there exists a path from vertex u to vertex v.</a:t>
            </a:r>
            <a:endParaRPr lang="en-IN" dirty="0"/>
          </a:p>
          <a:p>
            <a:r>
              <a:rPr lang="en-IN" b="1" dirty="0"/>
              <a:t>Strongly </a:t>
            </a:r>
            <a:r>
              <a:rPr lang="en-IN" b="1" dirty="0" smtClean="0"/>
              <a:t>Connected</a:t>
            </a:r>
          </a:p>
          <a:p>
            <a:pPr marL="0" indent="0">
              <a:buNone/>
            </a:pPr>
            <a:r>
              <a:rPr lang="en-IN" b="1" dirty="0" smtClean="0"/>
              <a:t> </a:t>
            </a:r>
            <a:r>
              <a:rPr lang="en-IN" dirty="0" smtClean="0"/>
              <a:t>A directed graph G is said to be strongly connected, if for each pair (</a:t>
            </a:r>
            <a:r>
              <a:rPr lang="en-IN" dirty="0" err="1" smtClean="0"/>
              <a:t>u,v</a:t>
            </a:r>
            <a:r>
              <a:rPr lang="en-IN" dirty="0" smtClean="0"/>
              <a:t>) of vertices in G, if there exists a path from u to v, there must exist a path from v to u.</a:t>
            </a:r>
            <a:endParaRPr lang="en-IN" dirty="0"/>
          </a:p>
        </p:txBody>
      </p:sp>
    </p:spTree>
    <p:extLst>
      <p:ext uri="{BB962C8B-B14F-4D97-AF65-F5344CB8AC3E}">
        <p14:creationId xmlns:p14="http://schemas.microsoft.com/office/powerpoint/2010/main" val="35385754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43051"/>
            <a:ext cx="7886700" cy="3946922"/>
          </a:xfrm>
        </p:spPr>
        <p:txBody>
          <a:bodyPr>
            <a:normAutofit fontScale="77500" lnSpcReduction="20000"/>
          </a:bodyPr>
          <a:lstStyle/>
          <a:p>
            <a:r>
              <a:rPr lang="en-IN" b="1" dirty="0"/>
              <a:t>Parallel Edges</a:t>
            </a:r>
          </a:p>
          <a:p>
            <a:pPr marL="0" indent="0">
              <a:buNone/>
            </a:pPr>
            <a:r>
              <a:rPr lang="en-IN" dirty="0"/>
              <a:t>Distinct edges e and e’ are called parallel edges if they connect the same source and terminal vertices, i.e. e = (</a:t>
            </a:r>
            <a:r>
              <a:rPr lang="en-IN" dirty="0" err="1"/>
              <a:t>u,v</a:t>
            </a:r>
            <a:r>
              <a:rPr lang="en-IN" dirty="0"/>
              <a:t>) and e’=(</a:t>
            </a:r>
            <a:r>
              <a:rPr lang="en-IN" dirty="0" err="1"/>
              <a:t>u,v</a:t>
            </a:r>
            <a:r>
              <a:rPr lang="en-IN" dirty="0"/>
              <a:t>).</a:t>
            </a:r>
          </a:p>
          <a:p>
            <a:r>
              <a:rPr lang="en-IN" b="1" dirty="0"/>
              <a:t>Simple Directed Graph</a:t>
            </a:r>
          </a:p>
          <a:p>
            <a:pPr marL="0" indent="0">
              <a:buNone/>
            </a:pPr>
            <a:r>
              <a:rPr lang="en-IN" dirty="0"/>
              <a:t>A directed graph is said to be simple, if there are no parallel edges. A simple directed graph have loops, but it can’t have more that one loop at a given vertex.</a:t>
            </a:r>
          </a:p>
          <a:p>
            <a:r>
              <a:rPr lang="en-IN" b="1" dirty="0"/>
              <a:t>Directed Acyclic Graph</a:t>
            </a:r>
          </a:p>
          <a:p>
            <a:pPr marL="0" indent="0">
              <a:buNone/>
            </a:pPr>
            <a:r>
              <a:rPr lang="en-IN" dirty="0"/>
              <a:t>A directed Acyclic graph (DAG) G is a directed graph without cycle(s).</a:t>
            </a:r>
          </a:p>
          <a:p>
            <a:pPr marL="0" indent="0">
              <a:buNone/>
            </a:pPr>
            <a:endParaRPr lang="en-IN" dirty="0"/>
          </a:p>
        </p:txBody>
      </p:sp>
    </p:spTree>
    <p:extLst>
      <p:ext uri="{BB962C8B-B14F-4D97-AF65-F5344CB8AC3E}">
        <p14:creationId xmlns:p14="http://schemas.microsoft.com/office/powerpoint/2010/main" val="378818980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REPRESENTATION OF A GRAPH</a:t>
            </a:r>
            <a:endParaRPr lang="en-IN" b="1" dirty="0"/>
          </a:p>
        </p:txBody>
      </p:sp>
      <p:sp>
        <p:nvSpPr>
          <p:cNvPr id="3" name="Content Placeholder 2"/>
          <p:cNvSpPr>
            <a:spLocks noGrp="1"/>
          </p:cNvSpPr>
          <p:nvPr>
            <p:ph idx="1"/>
          </p:nvPr>
        </p:nvSpPr>
        <p:spPr/>
        <p:txBody>
          <a:bodyPr>
            <a:normAutofit fontScale="85000" lnSpcReduction="10000"/>
          </a:bodyPr>
          <a:lstStyle/>
          <a:p>
            <a:r>
              <a:rPr lang="en-IN" dirty="0" smtClean="0"/>
              <a:t>There are two ways to represent a graph G = (V,E).</a:t>
            </a:r>
          </a:p>
          <a:p>
            <a:pPr marL="385763" indent="-385763">
              <a:buAutoNum type="arabicPeriod"/>
            </a:pPr>
            <a:r>
              <a:rPr lang="en-IN" dirty="0" smtClean="0"/>
              <a:t>Using a adjacency matrix </a:t>
            </a:r>
          </a:p>
          <a:p>
            <a:pPr marL="385763" indent="-385763">
              <a:buAutoNum type="arabicPeriod"/>
            </a:pPr>
            <a:r>
              <a:rPr lang="en-IN" dirty="0" smtClean="0"/>
              <a:t>Using an adjacency list</a:t>
            </a:r>
          </a:p>
          <a:p>
            <a:pPr marL="0" indent="0" algn="just">
              <a:buNone/>
            </a:pPr>
            <a:r>
              <a:rPr lang="en-IN" dirty="0" smtClean="0"/>
              <a:t>The adjacency list representation is usually preferred because it provides a compact way to represent </a:t>
            </a:r>
            <a:r>
              <a:rPr lang="en-IN" b="1" dirty="0" smtClean="0"/>
              <a:t>sparse graphs</a:t>
            </a:r>
            <a:r>
              <a:rPr lang="en-IN" dirty="0" smtClean="0"/>
              <a:t>. A sparse graph is that for which |E| is much less than |V|^2.</a:t>
            </a:r>
          </a:p>
          <a:p>
            <a:pPr marL="0" indent="0" algn="just">
              <a:buNone/>
            </a:pPr>
            <a:r>
              <a:rPr lang="en-IN" dirty="0" smtClean="0"/>
              <a:t>When the graph is dense graph, we may prefer adjacency matrix representation. A </a:t>
            </a:r>
            <a:r>
              <a:rPr lang="en-IN" b="1" dirty="0" smtClean="0"/>
              <a:t>dense graph </a:t>
            </a:r>
            <a:r>
              <a:rPr lang="en-IN" dirty="0" smtClean="0"/>
              <a:t>is for which |E| is close to |V|^2 and we need to tell very quickly if there is an edge connecting given two vertices.</a:t>
            </a:r>
            <a:endParaRPr lang="en-IN" dirty="0"/>
          </a:p>
        </p:txBody>
      </p:sp>
    </p:spTree>
    <p:extLst>
      <p:ext uri="{BB962C8B-B14F-4D97-AF65-F5344CB8AC3E}">
        <p14:creationId xmlns:p14="http://schemas.microsoft.com/office/powerpoint/2010/main" val="17614152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2"/>
          <p:cNvSpPr>
            <a:spLocks noGrp="1" noChangeArrowheads="1"/>
          </p:cNvSpPr>
          <p:nvPr>
            <p:ph type="title"/>
          </p:nvPr>
        </p:nvSpPr>
        <p:spPr/>
        <p:txBody>
          <a:bodyPr/>
          <a:lstStyle/>
          <a:p>
            <a:r>
              <a:rPr lang="en-US" altLang="en-US" smtClean="0"/>
              <a:t>Paths</a:t>
            </a:r>
          </a:p>
        </p:txBody>
      </p:sp>
      <p:sp>
        <p:nvSpPr>
          <p:cNvPr id="730115" name="Rectangle 3"/>
          <p:cNvSpPr>
            <a:spLocks noGrp="1" noChangeArrowheads="1"/>
          </p:cNvSpPr>
          <p:nvPr>
            <p:ph type="body" idx="1"/>
          </p:nvPr>
        </p:nvSpPr>
        <p:spPr>
          <a:xfrm>
            <a:off x="0" y="1295400"/>
            <a:ext cx="9144000" cy="5562600"/>
          </a:xfrm>
        </p:spPr>
        <p:txBody>
          <a:bodyPr>
            <a:normAutofit fontScale="92500" lnSpcReduction="10000"/>
          </a:bodyPr>
          <a:lstStyle/>
          <a:p>
            <a:r>
              <a:rPr lang="en-US" altLang="en-US" b="1" smtClean="0">
                <a:solidFill>
                  <a:srgbClr val="262626"/>
                </a:solidFill>
              </a:rPr>
              <a:t>path</a:t>
            </a:r>
            <a:r>
              <a:rPr lang="en-US" altLang="en-US" smtClean="0">
                <a:solidFill>
                  <a:srgbClr val="262626"/>
                </a:solidFill>
              </a:rPr>
              <a:t>: A path from vertex </a:t>
            </a:r>
            <a:r>
              <a:rPr lang="en-US" altLang="en-US" i="1" smtClean="0">
                <a:solidFill>
                  <a:srgbClr val="262626"/>
                </a:solidFill>
              </a:rPr>
              <a:t>a</a:t>
            </a:r>
            <a:r>
              <a:rPr lang="en-US" altLang="en-US" smtClean="0">
                <a:solidFill>
                  <a:srgbClr val="262626"/>
                </a:solidFill>
              </a:rPr>
              <a:t> to </a:t>
            </a:r>
            <a:r>
              <a:rPr lang="en-US" altLang="en-US" i="1" smtClean="0">
                <a:solidFill>
                  <a:srgbClr val="262626"/>
                </a:solidFill>
              </a:rPr>
              <a:t>b</a:t>
            </a:r>
            <a:r>
              <a:rPr lang="en-US" altLang="en-US" smtClean="0">
                <a:solidFill>
                  <a:srgbClr val="262626"/>
                </a:solidFill>
              </a:rPr>
              <a:t> is a sequence of edges that can be followed starting from </a:t>
            </a:r>
            <a:r>
              <a:rPr lang="en-US" altLang="en-US" i="1" smtClean="0">
                <a:solidFill>
                  <a:srgbClr val="262626"/>
                </a:solidFill>
              </a:rPr>
              <a:t>a</a:t>
            </a:r>
            <a:r>
              <a:rPr lang="en-US" altLang="en-US" smtClean="0">
                <a:solidFill>
                  <a:srgbClr val="262626"/>
                </a:solidFill>
              </a:rPr>
              <a:t> to reach </a:t>
            </a:r>
            <a:r>
              <a:rPr lang="en-US" altLang="en-US" i="1" smtClean="0">
                <a:solidFill>
                  <a:srgbClr val="262626"/>
                </a:solidFill>
              </a:rPr>
              <a:t>b</a:t>
            </a:r>
            <a:r>
              <a:rPr lang="en-US" altLang="en-US" smtClean="0">
                <a:solidFill>
                  <a:srgbClr val="262626"/>
                </a:solidFill>
              </a:rPr>
              <a:t>.</a:t>
            </a:r>
          </a:p>
          <a:p>
            <a:pPr lvl="1"/>
            <a:r>
              <a:rPr lang="en-US" altLang="en-US" smtClean="0">
                <a:solidFill>
                  <a:srgbClr val="404040"/>
                </a:solidFill>
              </a:rPr>
              <a:t>can be represented as vertices visited, or edges taken</a:t>
            </a:r>
          </a:p>
          <a:p>
            <a:pPr lvl="1"/>
            <a:r>
              <a:rPr lang="en-US" altLang="en-US" smtClean="0">
                <a:solidFill>
                  <a:srgbClr val="404040"/>
                </a:solidFill>
              </a:rPr>
              <a:t>example, one path from </a:t>
            </a:r>
            <a:r>
              <a:rPr lang="en-US" altLang="en-US" i="1" smtClean="0">
                <a:solidFill>
                  <a:srgbClr val="404040"/>
                </a:solidFill>
              </a:rPr>
              <a:t>V</a:t>
            </a:r>
            <a:r>
              <a:rPr lang="en-US" altLang="en-US" smtClean="0">
                <a:solidFill>
                  <a:srgbClr val="404040"/>
                </a:solidFill>
              </a:rPr>
              <a:t> to </a:t>
            </a:r>
            <a:r>
              <a:rPr lang="en-US" altLang="en-US" i="1" smtClean="0">
                <a:solidFill>
                  <a:srgbClr val="404040"/>
                </a:solidFill>
              </a:rPr>
              <a:t>Z</a:t>
            </a:r>
            <a:r>
              <a:rPr lang="en-US" altLang="en-US" smtClean="0">
                <a:solidFill>
                  <a:srgbClr val="404040"/>
                </a:solidFill>
              </a:rPr>
              <a:t>: {b, h} or {V, X, Z}</a:t>
            </a:r>
          </a:p>
          <a:p>
            <a:pPr lvl="1"/>
            <a:r>
              <a:rPr lang="en-US" altLang="en-US" smtClean="0">
                <a:solidFill>
                  <a:srgbClr val="404040"/>
                </a:solidFill>
              </a:rPr>
              <a:t>What are two paths from U to Y?</a:t>
            </a:r>
          </a:p>
          <a:p>
            <a:pPr lvl="1"/>
            <a:endParaRPr lang="en-US" altLang="en-US" smtClean="0">
              <a:solidFill>
                <a:srgbClr val="404040"/>
              </a:solidFill>
            </a:endParaRPr>
          </a:p>
          <a:p>
            <a:r>
              <a:rPr lang="en-US" altLang="en-US" b="1" smtClean="0">
                <a:solidFill>
                  <a:srgbClr val="262626"/>
                </a:solidFill>
              </a:rPr>
              <a:t>path length</a:t>
            </a:r>
            <a:r>
              <a:rPr lang="en-US" altLang="en-US" smtClean="0">
                <a:solidFill>
                  <a:srgbClr val="262626"/>
                </a:solidFill>
              </a:rPr>
              <a:t>: Number of vertices</a:t>
            </a:r>
            <a:br>
              <a:rPr lang="en-US" altLang="en-US" smtClean="0">
                <a:solidFill>
                  <a:srgbClr val="262626"/>
                </a:solidFill>
              </a:rPr>
            </a:br>
            <a:r>
              <a:rPr lang="en-US" altLang="en-US" smtClean="0">
                <a:solidFill>
                  <a:srgbClr val="262626"/>
                </a:solidFill>
              </a:rPr>
              <a:t>or edges contained in the path.</a:t>
            </a:r>
          </a:p>
          <a:p>
            <a:pPr lvl="1"/>
            <a:endParaRPr lang="en-US" altLang="en-US" smtClean="0">
              <a:solidFill>
                <a:srgbClr val="404040"/>
              </a:solidFill>
            </a:endParaRPr>
          </a:p>
          <a:p>
            <a:r>
              <a:rPr lang="en-US" altLang="en-US" b="1" smtClean="0">
                <a:solidFill>
                  <a:srgbClr val="262626"/>
                </a:solidFill>
              </a:rPr>
              <a:t>neighbor</a:t>
            </a:r>
            <a:r>
              <a:rPr lang="en-US" altLang="en-US" i="1" smtClean="0">
                <a:solidFill>
                  <a:srgbClr val="262626"/>
                </a:solidFill>
              </a:rPr>
              <a:t> </a:t>
            </a:r>
            <a:r>
              <a:rPr lang="en-US" altLang="en-US" smtClean="0">
                <a:solidFill>
                  <a:srgbClr val="262626"/>
                </a:solidFill>
              </a:rPr>
              <a:t>or </a:t>
            </a:r>
            <a:r>
              <a:rPr lang="en-US" altLang="en-US" b="1" smtClean="0">
                <a:solidFill>
                  <a:srgbClr val="262626"/>
                </a:solidFill>
              </a:rPr>
              <a:t>adjacent</a:t>
            </a:r>
            <a:r>
              <a:rPr lang="en-US" altLang="en-US" i="1" smtClean="0">
                <a:solidFill>
                  <a:srgbClr val="262626"/>
                </a:solidFill>
              </a:rPr>
              <a:t>: </a:t>
            </a:r>
            <a:r>
              <a:rPr lang="en-US" altLang="en-US" smtClean="0">
                <a:solidFill>
                  <a:srgbClr val="262626"/>
                </a:solidFill>
              </a:rPr>
              <a:t>Two vertices</a:t>
            </a:r>
            <a:br>
              <a:rPr lang="en-US" altLang="en-US" smtClean="0">
                <a:solidFill>
                  <a:srgbClr val="262626"/>
                </a:solidFill>
              </a:rPr>
            </a:br>
            <a:r>
              <a:rPr lang="en-US" altLang="en-US" smtClean="0">
                <a:solidFill>
                  <a:srgbClr val="262626"/>
                </a:solidFill>
              </a:rPr>
              <a:t>connected directly by an edge.</a:t>
            </a:r>
          </a:p>
          <a:p>
            <a:pPr lvl="1"/>
            <a:r>
              <a:rPr lang="en-US" altLang="en-US" smtClean="0">
                <a:solidFill>
                  <a:srgbClr val="404040"/>
                </a:solidFill>
              </a:rPr>
              <a:t>example: V and X</a:t>
            </a:r>
            <a:endParaRPr lang="en-US" altLang="en-US" sz="1200" smtClean="0">
              <a:solidFill>
                <a:srgbClr val="404040"/>
              </a:solidFill>
            </a:endParaRPr>
          </a:p>
        </p:txBody>
      </p:sp>
      <p:sp>
        <p:nvSpPr>
          <p:cNvPr id="730117" name="Freeform 5"/>
          <p:cNvSpPr>
            <a:spLocks/>
          </p:cNvSpPr>
          <p:nvPr/>
        </p:nvSpPr>
        <p:spPr bwMode="auto">
          <a:xfrm>
            <a:off x="6265863" y="3635375"/>
            <a:ext cx="1395412" cy="1836738"/>
          </a:xfrm>
          <a:custGeom>
            <a:avLst/>
            <a:gdLst>
              <a:gd name="T0" fmla="*/ 468 w 989"/>
              <a:gd name="T1" fmla="*/ 0 h 1354"/>
              <a:gd name="T2" fmla="*/ 516 w 989"/>
              <a:gd name="T3" fmla="*/ 852 h 1354"/>
              <a:gd name="T4" fmla="*/ 930 w 989"/>
              <a:gd name="T5" fmla="*/ 1296 h 1354"/>
              <a:gd name="T6" fmla="*/ 870 w 989"/>
              <a:gd name="T7" fmla="*/ 504 h 1354"/>
              <a:gd name="T8" fmla="*/ 438 w 989"/>
              <a:gd name="T9" fmla="*/ 804 h 1354"/>
              <a:gd name="T10" fmla="*/ 0 w 989"/>
              <a:gd name="T11" fmla="*/ 480 h 1354"/>
              <a:gd name="T12" fmla="*/ 0 60000 65536"/>
              <a:gd name="T13" fmla="*/ 0 60000 65536"/>
              <a:gd name="T14" fmla="*/ 0 60000 65536"/>
              <a:gd name="T15" fmla="*/ 0 60000 65536"/>
              <a:gd name="T16" fmla="*/ 0 60000 65536"/>
              <a:gd name="T17" fmla="*/ 0 60000 65536"/>
              <a:gd name="T18" fmla="*/ 0 w 989"/>
              <a:gd name="T19" fmla="*/ 0 h 1354"/>
              <a:gd name="T20" fmla="*/ 989 w 989"/>
              <a:gd name="T21" fmla="*/ 1354 h 1354"/>
            </a:gdLst>
            <a:ahLst/>
            <a:cxnLst>
              <a:cxn ang="T12">
                <a:pos x="T0" y="T1"/>
              </a:cxn>
              <a:cxn ang="T13">
                <a:pos x="T2" y="T3"/>
              </a:cxn>
              <a:cxn ang="T14">
                <a:pos x="T4" y="T5"/>
              </a:cxn>
              <a:cxn ang="T15">
                <a:pos x="T6" y="T7"/>
              </a:cxn>
              <a:cxn ang="T16">
                <a:pos x="T8" y="T9"/>
              </a:cxn>
              <a:cxn ang="T17">
                <a:pos x="T10" y="T11"/>
              </a:cxn>
            </a:cxnLst>
            <a:rect l="T18" t="T19" r="T20" b="T21"/>
            <a:pathLst>
              <a:path w="989" h="1354">
                <a:moveTo>
                  <a:pt x="468" y="0"/>
                </a:moveTo>
                <a:cubicBezTo>
                  <a:pt x="475" y="142"/>
                  <a:pt x="439" y="636"/>
                  <a:pt x="516" y="852"/>
                </a:cubicBezTo>
                <a:cubicBezTo>
                  <a:pt x="593" y="1068"/>
                  <a:pt x="871" y="1354"/>
                  <a:pt x="930" y="1296"/>
                </a:cubicBezTo>
                <a:cubicBezTo>
                  <a:pt x="989" y="1238"/>
                  <a:pt x="952" y="586"/>
                  <a:pt x="870" y="504"/>
                </a:cubicBezTo>
                <a:cubicBezTo>
                  <a:pt x="788" y="422"/>
                  <a:pt x="583" y="808"/>
                  <a:pt x="438" y="804"/>
                </a:cubicBezTo>
                <a:cubicBezTo>
                  <a:pt x="293" y="800"/>
                  <a:pt x="91" y="547"/>
                  <a:pt x="0" y="480"/>
                </a:cubicBezTo>
              </a:path>
            </a:pathLst>
          </a:custGeom>
          <a:noFill/>
          <a:ln w="57150">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sp>
        <p:nvSpPr>
          <p:cNvPr id="730119" name="Freeform 7"/>
          <p:cNvSpPr>
            <a:spLocks/>
          </p:cNvSpPr>
          <p:nvPr/>
        </p:nvSpPr>
        <p:spPr bwMode="auto">
          <a:xfrm>
            <a:off x="7096125" y="3481388"/>
            <a:ext cx="1455738" cy="628650"/>
          </a:xfrm>
          <a:custGeom>
            <a:avLst/>
            <a:gdLst>
              <a:gd name="T0" fmla="*/ 0 w 1032"/>
              <a:gd name="T1" fmla="*/ 0 h 464"/>
              <a:gd name="T2" fmla="*/ 462 w 1032"/>
              <a:gd name="T3" fmla="*/ 396 h 464"/>
              <a:gd name="T4" fmla="*/ 1032 w 1032"/>
              <a:gd name="T5" fmla="*/ 408 h 464"/>
              <a:gd name="T6" fmla="*/ 0 60000 65536"/>
              <a:gd name="T7" fmla="*/ 0 60000 65536"/>
              <a:gd name="T8" fmla="*/ 0 60000 65536"/>
              <a:gd name="T9" fmla="*/ 0 w 1032"/>
              <a:gd name="T10" fmla="*/ 0 h 464"/>
              <a:gd name="T11" fmla="*/ 1032 w 1032"/>
              <a:gd name="T12" fmla="*/ 464 h 464"/>
            </a:gdLst>
            <a:ahLst/>
            <a:cxnLst>
              <a:cxn ang="T6">
                <a:pos x="T0" y="T1"/>
              </a:cxn>
              <a:cxn ang="T7">
                <a:pos x="T2" y="T3"/>
              </a:cxn>
              <a:cxn ang="T8">
                <a:pos x="T4" y="T5"/>
              </a:cxn>
            </a:cxnLst>
            <a:rect l="T9" t="T10" r="T11" b="T12"/>
            <a:pathLst>
              <a:path w="1032" h="464">
                <a:moveTo>
                  <a:pt x="0" y="0"/>
                </a:moveTo>
                <a:cubicBezTo>
                  <a:pt x="77" y="66"/>
                  <a:pt x="290" y="328"/>
                  <a:pt x="462" y="396"/>
                </a:cubicBezTo>
                <a:cubicBezTo>
                  <a:pt x="634" y="464"/>
                  <a:pt x="913" y="406"/>
                  <a:pt x="1032" y="408"/>
                </a:cubicBezTo>
              </a:path>
            </a:pathLst>
          </a:custGeom>
          <a:noFill/>
          <a:ln w="5715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grpSp>
        <p:nvGrpSpPr>
          <p:cNvPr id="730144" name="Group 32"/>
          <p:cNvGrpSpPr>
            <a:grpSpLocks/>
          </p:cNvGrpSpPr>
          <p:nvPr/>
        </p:nvGrpSpPr>
        <p:grpSpPr bwMode="auto">
          <a:xfrm>
            <a:off x="5851525" y="3171825"/>
            <a:ext cx="3114675" cy="2733675"/>
            <a:chOff x="3654" y="2022"/>
            <a:chExt cx="1962" cy="1722"/>
          </a:xfrm>
        </p:grpSpPr>
        <p:sp>
          <p:nvSpPr>
            <p:cNvPr id="730118" name="Text Box 6"/>
            <p:cNvSpPr txBox="1">
              <a:spLocks noChangeArrowheads="1"/>
            </p:cNvSpPr>
            <p:nvPr/>
          </p:nvSpPr>
          <p:spPr bwMode="auto">
            <a:xfrm>
              <a:off x="4720" y="2268"/>
              <a:ext cx="26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baseline="-25000">
                <a:solidFill>
                  <a:schemeClr val="tx2"/>
                </a:solidFill>
                <a:latin typeface="Calibri" panose="020F0502020204030204" pitchFamily="34" charset="0"/>
                <a:ea typeface="ＭＳ Ｐゴシック" panose="020B0600070205080204" pitchFamily="34" charset="-128"/>
              </a:endParaRPr>
            </a:p>
          </p:txBody>
        </p:sp>
        <p:sp>
          <p:nvSpPr>
            <p:cNvPr id="730120" name="Oval 8"/>
            <p:cNvSpPr>
              <a:spLocks noChangeArrowheads="1"/>
            </p:cNvSpPr>
            <p:nvPr/>
          </p:nvSpPr>
          <p:spPr bwMode="auto">
            <a:xfrm>
              <a:off x="4678"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X</a:t>
              </a:r>
            </a:p>
          </p:txBody>
        </p:sp>
        <p:sp>
          <p:nvSpPr>
            <p:cNvPr id="730121" name="Oval 9"/>
            <p:cNvSpPr>
              <a:spLocks noChangeArrowheads="1"/>
            </p:cNvSpPr>
            <p:nvPr/>
          </p:nvSpPr>
          <p:spPr bwMode="auto">
            <a:xfrm>
              <a:off x="3654"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U</a:t>
              </a:r>
            </a:p>
          </p:txBody>
        </p:sp>
        <p:sp>
          <p:nvSpPr>
            <p:cNvPr id="730122" name="Oval 10"/>
            <p:cNvSpPr>
              <a:spLocks noChangeArrowheads="1"/>
            </p:cNvSpPr>
            <p:nvPr/>
          </p:nvSpPr>
          <p:spPr bwMode="auto">
            <a:xfrm>
              <a:off x="4166" y="2022"/>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V</a:t>
              </a:r>
            </a:p>
          </p:txBody>
        </p:sp>
        <p:sp>
          <p:nvSpPr>
            <p:cNvPr id="730123" name="Oval 11"/>
            <p:cNvSpPr>
              <a:spLocks noChangeArrowheads="1"/>
            </p:cNvSpPr>
            <p:nvPr/>
          </p:nvSpPr>
          <p:spPr bwMode="auto">
            <a:xfrm>
              <a:off x="4166" y="3006"/>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W</a:t>
              </a:r>
            </a:p>
          </p:txBody>
        </p:sp>
        <p:sp>
          <p:nvSpPr>
            <p:cNvPr id="730124" name="Oval 12"/>
            <p:cNvSpPr>
              <a:spLocks noChangeArrowheads="1"/>
            </p:cNvSpPr>
            <p:nvPr/>
          </p:nvSpPr>
          <p:spPr bwMode="auto">
            <a:xfrm>
              <a:off x="5360" y="2514"/>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Z</a:t>
              </a:r>
            </a:p>
          </p:txBody>
        </p:sp>
        <p:cxnSp>
          <p:nvCxnSpPr>
            <p:cNvPr id="730125" name="AutoShape 13"/>
            <p:cNvCxnSpPr>
              <a:cxnSpLocks noChangeShapeType="1"/>
              <a:stCxn id="730122" idx="3"/>
              <a:endCxn id="730121" idx="7"/>
            </p:cNvCxnSpPr>
            <p:nvPr/>
          </p:nvCxnSpPr>
          <p:spPr bwMode="auto">
            <a:xfrm flipH="1">
              <a:off x="3873" y="2237"/>
              <a:ext cx="330"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6" name="AutoShape 14"/>
            <p:cNvCxnSpPr>
              <a:cxnSpLocks noChangeShapeType="1"/>
              <a:stCxn id="730123" idx="1"/>
              <a:endCxn id="730121" idx="5"/>
            </p:cNvCxnSpPr>
            <p:nvPr/>
          </p:nvCxnSpPr>
          <p:spPr bwMode="auto">
            <a:xfrm flipH="1" flipV="1">
              <a:off x="3873" y="2729"/>
              <a:ext cx="330"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7" name="AutoShape 15"/>
            <p:cNvCxnSpPr>
              <a:cxnSpLocks noChangeShapeType="1"/>
              <a:stCxn id="730123" idx="7"/>
              <a:endCxn id="730120" idx="3"/>
            </p:cNvCxnSpPr>
            <p:nvPr/>
          </p:nvCxnSpPr>
          <p:spPr bwMode="auto">
            <a:xfrm flipV="1">
              <a:off x="4384" y="2729"/>
              <a:ext cx="331"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8" name="AutoShape 16"/>
            <p:cNvCxnSpPr>
              <a:cxnSpLocks noChangeShapeType="1"/>
              <a:stCxn id="730120" idx="6"/>
              <a:endCxn id="730124" idx="2"/>
            </p:cNvCxnSpPr>
            <p:nvPr/>
          </p:nvCxnSpPr>
          <p:spPr bwMode="auto">
            <a:xfrm>
              <a:off x="4939" y="2637"/>
              <a:ext cx="416"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29" name="AutoShape 17"/>
            <p:cNvCxnSpPr>
              <a:cxnSpLocks noChangeShapeType="1"/>
              <a:stCxn id="730122" idx="5"/>
              <a:endCxn id="730120" idx="1"/>
            </p:cNvCxnSpPr>
            <p:nvPr/>
          </p:nvCxnSpPr>
          <p:spPr bwMode="auto">
            <a:xfrm>
              <a:off x="4384" y="2237"/>
              <a:ext cx="331"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30" name="AutoShape 18"/>
            <p:cNvCxnSpPr>
              <a:cxnSpLocks noChangeShapeType="1"/>
              <a:stCxn id="730122" idx="4"/>
              <a:endCxn id="730123" idx="0"/>
            </p:cNvCxnSpPr>
            <p:nvPr/>
          </p:nvCxnSpPr>
          <p:spPr bwMode="auto">
            <a:xfrm>
              <a:off x="4294" y="2273"/>
              <a:ext cx="0" cy="7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0131" name="Oval 19"/>
            <p:cNvSpPr>
              <a:spLocks noChangeArrowheads="1"/>
            </p:cNvSpPr>
            <p:nvPr/>
          </p:nvSpPr>
          <p:spPr bwMode="auto">
            <a:xfrm>
              <a:off x="4683" y="3498"/>
              <a:ext cx="256" cy="246"/>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Y</a:t>
              </a:r>
            </a:p>
          </p:txBody>
        </p:sp>
        <p:cxnSp>
          <p:nvCxnSpPr>
            <p:cNvPr id="730132" name="AutoShape 20"/>
            <p:cNvCxnSpPr>
              <a:cxnSpLocks noChangeShapeType="1"/>
              <a:stCxn id="730123" idx="5"/>
              <a:endCxn id="730131" idx="1"/>
            </p:cNvCxnSpPr>
            <p:nvPr/>
          </p:nvCxnSpPr>
          <p:spPr bwMode="auto">
            <a:xfrm>
              <a:off x="4384" y="3221"/>
              <a:ext cx="336" cy="30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0133" name="AutoShape 21"/>
            <p:cNvCxnSpPr>
              <a:cxnSpLocks noChangeShapeType="1"/>
              <a:stCxn id="730120" idx="4"/>
              <a:endCxn id="730131" idx="0"/>
            </p:cNvCxnSpPr>
            <p:nvPr/>
          </p:nvCxnSpPr>
          <p:spPr bwMode="auto">
            <a:xfrm>
              <a:off x="4806" y="2765"/>
              <a:ext cx="5" cy="728"/>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0134" name="Text Box 22"/>
            <p:cNvSpPr txBox="1">
              <a:spLocks noChangeArrowheads="1"/>
            </p:cNvSpPr>
            <p:nvPr/>
          </p:nvSpPr>
          <p:spPr bwMode="auto">
            <a:xfrm>
              <a:off x="3873" y="215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sp>
          <p:nvSpPr>
            <p:cNvPr id="730135" name="Text Box 23"/>
            <p:cNvSpPr txBox="1">
              <a:spLocks noChangeArrowheads="1"/>
            </p:cNvSpPr>
            <p:nvPr/>
          </p:nvSpPr>
          <p:spPr bwMode="auto">
            <a:xfrm>
              <a:off x="3865" y="2765"/>
              <a:ext cx="1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c</a:t>
              </a:r>
            </a:p>
          </p:txBody>
        </p:sp>
        <p:sp>
          <p:nvSpPr>
            <p:cNvPr id="730136" name="Text Box 24"/>
            <p:cNvSpPr txBox="1">
              <a:spLocks noChangeArrowheads="1"/>
            </p:cNvSpPr>
            <p:nvPr/>
          </p:nvSpPr>
          <p:spPr bwMode="auto">
            <a:xfrm>
              <a:off x="4550" y="2145"/>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0137" name="Text Box 25"/>
            <p:cNvSpPr txBox="1">
              <a:spLocks noChangeArrowheads="1"/>
            </p:cNvSpPr>
            <p:nvPr/>
          </p:nvSpPr>
          <p:spPr bwMode="auto">
            <a:xfrm>
              <a:off x="4507" y="2801"/>
              <a:ext cx="19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e</a:t>
              </a:r>
            </a:p>
          </p:txBody>
        </p:sp>
        <p:sp>
          <p:nvSpPr>
            <p:cNvPr id="730138" name="Text Box 26"/>
            <p:cNvSpPr txBox="1">
              <a:spLocks noChangeArrowheads="1"/>
            </p:cNvSpPr>
            <p:nvPr/>
          </p:nvSpPr>
          <p:spPr bwMode="auto">
            <a:xfrm>
              <a:off x="4123" y="2432"/>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a:t>
              </a:r>
            </a:p>
          </p:txBody>
        </p:sp>
        <p:sp>
          <p:nvSpPr>
            <p:cNvPr id="730139" name="Text Box 27"/>
            <p:cNvSpPr txBox="1">
              <a:spLocks noChangeArrowheads="1"/>
            </p:cNvSpPr>
            <p:nvPr/>
          </p:nvSpPr>
          <p:spPr bwMode="auto">
            <a:xfrm>
              <a:off x="4425" y="3339"/>
              <a:ext cx="1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f</a:t>
              </a:r>
            </a:p>
          </p:txBody>
        </p:sp>
        <p:sp>
          <p:nvSpPr>
            <p:cNvPr id="730140" name="Text Box 28"/>
            <p:cNvSpPr txBox="1">
              <a:spLocks noChangeArrowheads="1"/>
            </p:cNvSpPr>
            <p:nvPr/>
          </p:nvSpPr>
          <p:spPr bwMode="auto">
            <a:xfrm>
              <a:off x="4784" y="3037"/>
              <a:ext cx="19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g</a:t>
              </a:r>
            </a:p>
          </p:txBody>
        </p:sp>
        <p:sp>
          <p:nvSpPr>
            <p:cNvPr id="730141" name="Text Box 29"/>
            <p:cNvSpPr txBox="1">
              <a:spLocks noChangeArrowheads="1"/>
            </p:cNvSpPr>
            <p:nvPr/>
          </p:nvSpPr>
          <p:spPr bwMode="auto">
            <a:xfrm>
              <a:off x="5067" y="2637"/>
              <a:ext cx="1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a:t>
              </a:r>
            </a:p>
          </p:txBody>
        </p:sp>
        <p:sp>
          <p:nvSpPr>
            <p:cNvPr id="730142" name="Text Box 30"/>
            <p:cNvSpPr txBox="1">
              <a:spLocks noChangeArrowheads="1"/>
            </p:cNvSpPr>
            <p:nvPr/>
          </p:nvSpPr>
          <p:spPr bwMode="auto">
            <a:xfrm>
              <a:off x="4038" y="2637"/>
              <a:ext cx="259"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000" baseline="-25000">
                <a:solidFill>
                  <a:schemeClr val="accent2"/>
                </a:solidFill>
                <a:latin typeface="Calibri" panose="020F0502020204030204" pitchFamily="34" charset="0"/>
                <a:ea typeface="ＭＳ Ｐゴシック" panose="020B0600070205080204" pitchFamily="34" charset="-128"/>
              </a:endParaRPr>
            </a:p>
          </p:txBody>
        </p:sp>
      </p:grpSp>
    </p:spTree>
    <p:extLst>
      <p:ext uri="{BB962C8B-B14F-4D97-AF65-F5344CB8AC3E}">
        <p14:creationId xmlns:p14="http://schemas.microsoft.com/office/powerpoint/2010/main" val="2656722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0119"/>
                                        </p:tgtEl>
                                        <p:attrNameLst>
                                          <p:attrName>style.visibility</p:attrName>
                                        </p:attrNameLst>
                                      </p:cBhvr>
                                      <p:to>
                                        <p:strVal val="visible"/>
                                      </p:to>
                                    </p:set>
                                    <p:animEffect transition="in" filter="fade">
                                      <p:cBhvr>
                                        <p:cTn id="7" dur="2000"/>
                                        <p:tgtEl>
                                          <p:spTgt spid="7301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0117"/>
                                        </p:tgtEl>
                                        <p:attrNameLst>
                                          <p:attrName>style.visibility</p:attrName>
                                        </p:attrNameLst>
                                      </p:cBhvr>
                                      <p:to>
                                        <p:strVal val="visible"/>
                                      </p:to>
                                    </p:set>
                                    <p:animEffect transition="in" filter="fade">
                                      <p:cBhvr>
                                        <p:cTn id="12" dur="2000"/>
                                        <p:tgtEl>
                                          <p:spTgt spid="73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117" grpId="0" animBg="1"/>
      <p:bldP spid="730119"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en-US" altLang="en-US" smtClean="0"/>
              <a:t>Loops and cycles</a:t>
            </a:r>
          </a:p>
        </p:txBody>
      </p:sp>
      <p:sp>
        <p:nvSpPr>
          <p:cNvPr id="736259" name="Rectangle 3"/>
          <p:cNvSpPr>
            <a:spLocks noGrp="1" noChangeArrowheads="1"/>
          </p:cNvSpPr>
          <p:nvPr>
            <p:ph type="body" idx="1"/>
          </p:nvPr>
        </p:nvSpPr>
        <p:spPr>
          <a:xfrm>
            <a:off x="0" y="1295400"/>
            <a:ext cx="9144000" cy="5562600"/>
          </a:xfrm>
        </p:spPr>
        <p:txBody>
          <a:bodyPr/>
          <a:lstStyle/>
          <a:p>
            <a:r>
              <a:rPr lang="en-US" altLang="en-US" b="1" smtClean="0">
                <a:solidFill>
                  <a:srgbClr val="262626"/>
                </a:solidFill>
              </a:rPr>
              <a:t>cycle</a:t>
            </a:r>
            <a:r>
              <a:rPr lang="en-US" altLang="en-US" smtClean="0">
                <a:solidFill>
                  <a:srgbClr val="262626"/>
                </a:solidFill>
              </a:rPr>
              <a:t>: A path that begins and ends at the same node.</a:t>
            </a:r>
          </a:p>
          <a:p>
            <a:pPr lvl="1"/>
            <a:r>
              <a:rPr lang="en-US" altLang="en-US" smtClean="0">
                <a:solidFill>
                  <a:srgbClr val="404040"/>
                </a:solidFill>
              </a:rPr>
              <a:t>example: {b, g, f, c, a} or {V, X, Y, W, U, V}.</a:t>
            </a:r>
          </a:p>
          <a:p>
            <a:pPr lvl="1"/>
            <a:r>
              <a:rPr lang="en-US" altLang="en-US" smtClean="0">
                <a:solidFill>
                  <a:srgbClr val="404040"/>
                </a:solidFill>
              </a:rPr>
              <a:t>example: {c, d, a} or {U, W, V, U}.</a:t>
            </a:r>
          </a:p>
          <a:p>
            <a:pPr lvl="1"/>
            <a:endParaRPr lang="en-US" altLang="en-US" sz="1200" smtClean="0">
              <a:solidFill>
                <a:srgbClr val="404040"/>
              </a:solidFill>
            </a:endParaRPr>
          </a:p>
          <a:p>
            <a:pPr lvl="1"/>
            <a:r>
              <a:rPr lang="en-US" altLang="en-US" b="1" smtClean="0">
                <a:solidFill>
                  <a:srgbClr val="404040"/>
                </a:solidFill>
              </a:rPr>
              <a:t>acyclic graph</a:t>
            </a:r>
            <a:r>
              <a:rPr lang="en-US" altLang="en-US" smtClean="0">
                <a:solidFill>
                  <a:srgbClr val="404040"/>
                </a:solidFill>
              </a:rPr>
              <a:t>: One that does</a:t>
            </a:r>
            <a:br>
              <a:rPr lang="en-US" altLang="en-US" smtClean="0">
                <a:solidFill>
                  <a:srgbClr val="404040"/>
                </a:solidFill>
              </a:rPr>
            </a:br>
            <a:r>
              <a:rPr lang="en-US" altLang="en-US" smtClean="0">
                <a:solidFill>
                  <a:srgbClr val="404040"/>
                </a:solidFill>
              </a:rPr>
              <a:t>not contain any cycles.</a:t>
            </a:r>
          </a:p>
          <a:p>
            <a:pPr lvl="1"/>
            <a:endParaRPr lang="en-US" altLang="en-US" smtClean="0">
              <a:solidFill>
                <a:srgbClr val="404040"/>
              </a:solidFill>
            </a:endParaRPr>
          </a:p>
          <a:p>
            <a:r>
              <a:rPr lang="en-US" altLang="en-US" b="1" smtClean="0">
                <a:solidFill>
                  <a:srgbClr val="262626"/>
                </a:solidFill>
              </a:rPr>
              <a:t>loop</a:t>
            </a:r>
            <a:r>
              <a:rPr lang="en-US" altLang="en-US" smtClean="0">
                <a:solidFill>
                  <a:srgbClr val="262626"/>
                </a:solidFill>
              </a:rPr>
              <a:t>: An edge directly from</a:t>
            </a:r>
            <a:br>
              <a:rPr lang="en-US" altLang="en-US" smtClean="0">
                <a:solidFill>
                  <a:srgbClr val="262626"/>
                </a:solidFill>
              </a:rPr>
            </a:br>
            <a:r>
              <a:rPr lang="en-US" altLang="en-US" smtClean="0">
                <a:solidFill>
                  <a:srgbClr val="262626"/>
                </a:solidFill>
              </a:rPr>
              <a:t>a node to itself.</a:t>
            </a:r>
          </a:p>
          <a:p>
            <a:pPr lvl="1"/>
            <a:r>
              <a:rPr lang="en-US" altLang="en-US" smtClean="0">
                <a:solidFill>
                  <a:srgbClr val="404040"/>
                </a:solidFill>
              </a:rPr>
              <a:t>Many graphs don't allow loops.</a:t>
            </a:r>
          </a:p>
        </p:txBody>
      </p:sp>
      <p:sp>
        <p:nvSpPr>
          <p:cNvPr id="736261" name="Freeform 5"/>
          <p:cNvSpPr>
            <a:spLocks/>
          </p:cNvSpPr>
          <p:nvPr/>
        </p:nvSpPr>
        <p:spPr bwMode="auto">
          <a:xfrm>
            <a:off x="6056313" y="3463925"/>
            <a:ext cx="1881187" cy="2201863"/>
          </a:xfrm>
          <a:custGeom>
            <a:avLst/>
            <a:gdLst>
              <a:gd name="T0" fmla="*/ 762 w 1375"/>
              <a:gd name="T1" fmla="*/ 36 h 1671"/>
              <a:gd name="T2" fmla="*/ 1218 w 1375"/>
              <a:gd name="T3" fmla="*/ 522 h 1671"/>
              <a:gd name="T4" fmla="*/ 1176 w 1375"/>
              <a:gd name="T5" fmla="*/ 1668 h 1671"/>
              <a:gd name="T6" fmla="*/ 24 w 1375"/>
              <a:gd name="T7" fmla="*/ 504 h 1671"/>
              <a:gd name="T8" fmla="*/ 456 w 1375"/>
              <a:gd name="T9" fmla="*/ 0 h 1671"/>
              <a:gd name="T10" fmla="*/ 0 60000 65536"/>
              <a:gd name="T11" fmla="*/ 0 60000 65536"/>
              <a:gd name="T12" fmla="*/ 0 60000 65536"/>
              <a:gd name="T13" fmla="*/ 0 60000 65536"/>
              <a:gd name="T14" fmla="*/ 0 60000 65536"/>
              <a:gd name="T15" fmla="*/ 0 w 1375"/>
              <a:gd name="T16" fmla="*/ 0 h 1671"/>
              <a:gd name="T17" fmla="*/ 1375 w 1375"/>
              <a:gd name="T18" fmla="*/ 1671 h 1671"/>
            </a:gdLst>
            <a:ahLst/>
            <a:cxnLst>
              <a:cxn ang="T10">
                <a:pos x="T0" y="T1"/>
              </a:cxn>
              <a:cxn ang="T11">
                <a:pos x="T2" y="T3"/>
              </a:cxn>
              <a:cxn ang="T12">
                <a:pos x="T4" y="T5"/>
              </a:cxn>
              <a:cxn ang="T13">
                <a:pos x="T6" y="T7"/>
              </a:cxn>
              <a:cxn ang="T14">
                <a:pos x="T8" y="T9"/>
              </a:cxn>
            </a:cxnLst>
            <a:rect l="T15" t="T16" r="T17" b="T18"/>
            <a:pathLst>
              <a:path w="1375" h="1671">
                <a:moveTo>
                  <a:pt x="762" y="36"/>
                </a:moveTo>
                <a:cubicBezTo>
                  <a:pt x="838" y="117"/>
                  <a:pt x="1149" y="250"/>
                  <a:pt x="1218" y="522"/>
                </a:cubicBezTo>
                <a:cubicBezTo>
                  <a:pt x="1287" y="794"/>
                  <a:pt x="1375" y="1671"/>
                  <a:pt x="1176" y="1668"/>
                </a:cubicBezTo>
                <a:cubicBezTo>
                  <a:pt x="977" y="1665"/>
                  <a:pt x="0" y="798"/>
                  <a:pt x="24" y="504"/>
                </a:cubicBezTo>
                <a:cubicBezTo>
                  <a:pt x="48" y="210"/>
                  <a:pt x="366" y="105"/>
                  <a:pt x="456" y="0"/>
                </a:cubicBezTo>
              </a:path>
            </a:pathLst>
          </a:custGeom>
          <a:noFill/>
          <a:ln w="5715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sp>
        <p:nvSpPr>
          <p:cNvPr id="736262" name="Freeform 6"/>
          <p:cNvSpPr>
            <a:spLocks/>
          </p:cNvSpPr>
          <p:nvPr/>
        </p:nvSpPr>
        <p:spPr bwMode="auto">
          <a:xfrm>
            <a:off x="6292850" y="3521075"/>
            <a:ext cx="1355725" cy="1924050"/>
          </a:xfrm>
          <a:custGeom>
            <a:avLst/>
            <a:gdLst>
              <a:gd name="T0" fmla="*/ 6 w 989"/>
              <a:gd name="T1" fmla="*/ 389 h 1461"/>
              <a:gd name="T2" fmla="*/ 444 w 989"/>
              <a:gd name="T3" fmla="*/ 95 h 1461"/>
              <a:gd name="T4" fmla="*/ 516 w 989"/>
              <a:gd name="T5" fmla="*/ 959 h 1461"/>
              <a:gd name="T6" fmla="*/ 930 w 989"/>
              <a:gd name="T7" fmla="*/ 1403 h 1461"/>
              <a:gd name="T8" fmla="*/ 870 w 989"/>
              <a:gd name="T9" fmla="*/ 611 h 1461"/>
              <a:gd name="T10" fmla="*/ 438 w 989"/>
              <a:gd name="T11" fmla="*/ 911 h 1461"/>
              <a:gd name="T12" fmla="*/ 0 w 989"/>
              <a:gd name="T13" fmla="*/ 587 h 1461"/>
              <a:gd name="T14" fmla="*/ 0 60000 65536"/>
              <a:gd name="T15" fmla="*/ 0 60000 65536"/>
              <a:gd name="T16" fmla="*/ 0 60000 65536"/>
              <a:gd name="T17" fmla="*/ 0 60000 65536"/>
              <a:gd name="T18" fmla="*/ 0 60000 65536"/>
              <a:gd name="T19" fmla="*/ 0 60000 65536"/>
              <a:gd name="T20" fmla="*/ 0 60000 65536"/>
              <a:gd name="T21" fmla="*/ 0 w 989"/>
              <a:gd name="T22" fmla="*/ 0 h 1461"/>
              <a:gd name="T23" fmla="*/ 989 w 989"/>
              <a:gd name="T24" fmla="*/ 1461 h 14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89" h="1461">
                <a:moveTo>
                  <a:pt x="6" y="389"/>
                </a:moveTo>
                <a:cubicBezTo>
                  <a:pt x="79" y="341"/>
                  <a:pt x="359" y="0"/>
                  <a:pt x="444" y="95"/>
                </a:cubicBezTo>
                <a:cubicBezTo>
                  <a:pt x="529" y="190"/>
                  <a:pt x="435" y="741"/>
                  <a:pt x="516" y="959"/>
                </a:cubicBezTo>
                <a:cubicBezTo>
                  <a:pt x="597" y="1177"/>
                  <a:pt x="871" y="1461"/>
                  <a:pt x="930" y="1403"/>
                </a:cubicBezTo>
                <a:cubicBezTo>
                  <a:pt x="989" y="1345"/>
                  <a:pt x="952" y="693"/>
                  <a:pt x="870" y="611"/>
                </a:cubicBezTo>
                <a:cubicBezTo>
                  <a:pt x="788" y="529"/>
                  <a:pt x="583" y="915"/>
                  <a:pt x="438" y="911"/>
                </a:cubicBezTo>
                <a:cubicBezTo>
                  <a:pt x="293" y="907"/>
                  <a:pt x="91" y="654"/>
                  <a:pt x="0" y="587"/>
                </a:cubicBezTo>
              </a:path>
            </a:pathLst>
          </a:custGeom>
          <a:noFill/>
          <a:ln w="57150">
            <a:solidFill>
              <a:schemeClr val="accent2"/>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l" eaLnBrk="1" hangingPunct="1"/>
            <a:endParaRPr lang="en-US" altLang="en-US" sz="2000">
              <a:latin typeface="Calibri" panose="020F0502020204030204" pitchFamily="34" charset="0"/>
              <a:ea typeface="ＭＳ Ｐゴシック" panose="020B0600070205080204" pitchFamily="34" charset="-128"/>
            </a:endParaRPr>
          </a:p>
        </p:txBody>
      </p:sp>
      <p:grpSp>
        <p:nvGrpSpPr>
          <p:cNvPr id="736289" name="Group 33"/>
          <p:cNvGrpSpPr>
            <a:grpSpLocks/>
          </p:cNvGrpSpPr>
          <p:nvPr/>
        </p:nvGrpSpPr>
        <p:grpSpPr bwMode="auto">
          <a:xfrm>
            <a:off x="5891213" y="3211513"/>
            <a:ext cx="3024187" cy="2655887"/>
            <a:chOff x="3711" y="2023"/>
            <a:chExt cx="1905" cy="1673"/>
          </a:xfrm>
        </p:grpSpPr>
        <p:sp>
          <p:nvSpPr>
            <p:cNvPr id="736264" name="Oval 8"/>
            <p:cNvSpPr>
              <a:spLocks noChangeArrowheads="1"/>
            </p:cNvSpPr>
            <p:nvPr/>
          </p:nvSpPr>
          <p:spPr bwMode="auto">
            <a:xfrm>
              <a:off x="4705" y="2501"/>
              <a:ext cx="248"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X</a:t>
              </a:r>
            </a:p>
          </p:txBody>
        </p:sp>
        <p:sp>
          <p:nvSpPr>
            <p:cNvPr id="736265" name="Oval 9"/>
            <p:cNvSpPr>
              <a:spLocks noChangeArrowheads="1"/>
            </p:cNvSpPr>
            <p:nvPr/>
          </p:nvSpPr>
          <p:spPr bwMode="auto">
            <a:xfrm>
              <a:off x="3711" y="2501"/>
              <a:ext cx="249"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U</a:t>
              </a:r>
            </a:p>
          </p:txBody>
        </p:sp>
        <p:sp>
          <p:nvSpPr>
            <p:cNvPr id="736266" name="Oval 10"/>
            <p:cNvSpPr>
              <a:spLocks noChangeArrowheads="1"/>
            </p:cNvSpPr>
            <p:nvPr/>
          </p:nvSpPr>
          <p:spPr bwMode="auto">
            <a:xfrm>
              <a:off x="4208" y="2023"/>
              <a:ext cx="248"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V</a:t>
              </a:r>
            </a:p>
          </p:txBody>
        </p:sp>
        <p:sp>
          <p:nvSpPr>
            <p:cNvPr id="736267" name="Oval 11"/>
            <p:cNvSpPr>
              <a:spLocks noChangeArrowheads="1"/>
            </p:cNvSpPr>
            <p:nvPr/>
          </p:nvSpPr>
          <p:spPr bwMode="auto">
            <a:xfrm>
              <a:off x="4208" y="2979"/>
              <a:ext cx="248"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W</a:t>
              </a:r>
            </a:p>
          </p:txBody>
        </p:sp>
        <p:sp>
          <p:nvSpPr>
            <p:cNvPr id="736268" name="Oval 12"/>
            <p:cNvSpPr>
              <a:spLocks noChangeArrowheads="1"/>
            </p:cNvSpPr>
            <p:nvPr/>
          </p:nvSpPr>
          <p:spPr bwMode="auto">
            <a:xfrm>
              <a:off x="5367" y="2501"/>
              <a:ext cx="249"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Z</a:t>
              </a:r>
            </a:p>
          </p:txBody>
        </p:sp>
        <p:cxnSp>
          <p:nvCxnSpPr>
            <p:cNvPr id="736269" name="AutoShape 13"/>
            <p:cNvCxnSpPr>
              <a:cxnSpLocks noChangeShapeType="1"/>
              <a:stCxn id="736266" idx="3"/>
              <a:endCxn id="736265" idx="7"/>
            </p:cNvCxnSpPr>
            <p:nvPr/>
          </p:nvCxnSpPr>
          <p:spPr bwMode="auto">
            <a:xfrm flipH="1">
              <a:off x="3923" y="2232"/>
              <a:ext cx="321"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0" name="AutoShape 14"/>
            <p:cNvCxnSpPr>
              <a:cxnSpLocks noChangeShapeType="1"/>
              <a:stCxn id="736267" idx="1"/>
              <a:endCxn id="736265" idx="5"/>
            </p:cNvCxnSpPr>
            <p:nvPr/>
          </p:nvCxnSpPr>
          <p:spPr bwMode="auto">
            <a:xfrm flipH="1" flipV="1">
              <a:off x="3923" y="2710"/>
              <a:ext cx="321"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1" name="AutoShape 15"/>
            <p:cNvCxnSpPr>
              <a:cxnSpLocks noChangeShapeType="1"/>
              <a:stCxn id="736267" idx="7"/>
              <a:endCxn id="736264" idx="3"/>
            </p:cNvCxnSpPr>
            <p:nvPr/>
          </p:nvCxnSpPr>
          <p:spPr bwMode="auto">
            <a:xfrm flipV="1">
              <a:off x="4421" y="2710"/>
              <a:ext cx="320"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2" name="AutoShape 16"/>
            <p:cNvCxnSpPr>
              <a:cxnSpLocks noChangeShapeType="1"/>
              <a:stCxn id="736264" idx="6"/>
              <a:endCxn id="736268" idx="2"/>
            </p:cNvCxnSpPr>
            <p:nvPr/>
          </p:nvCxnSpPr>
          <p:spPr bwMode="auto">
            <a:xfrm>
              <a:off x="4958" y="2621"/>
              <a:ext cx="405" cy="0"/>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3" name="AutoShape 17"/>
            <p:cNvCxnSpPr>
              <a:cxnSpLocks noChangeShapeType="1"/>
              <a:stCxn id="736266" idx="5"/>
              <a:endCxn id="736264" idx="1"/>
            </p:cNvCxnSpPr>
            <p:nvPr/>
          </p:nvCxnSpPr>
          <p:spPr bwMode="auto">
            <a:xfrm>
              <a:off x="4421" y="2232"/>
              <a:ext cx="320"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4" name="AutoShape 18"/>
            <p:cNvCxnSpPr>
              <a:cxnSpLocks noChangeShapeType="1"/>
              <a:stCxn id="736266" idx="4"/>
              <a:endCxn id="736267" idx="0"/>
            </p:cNvCxnSpPr>
            <p:nvPr/>
          </p:nvCxnSpPr>
          <p:spPr bwMode="auto">
            <a:xfrm>
              <a:off x="4332" y="2267"/>
              <a:ext cx="0" cy="70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6275" name="Oval 19"/>
            <p:cNvSpPr>
              <a:spLocks noChangeArrowheads="1"/>
            </p:cNvSpPr>
            <p:nvPr/>
          </p:nvSpPr>
          <p:spPr bwMode="auto">
            <a:xfrm>
              <a:off x="4711" y="3457"/>
              <a:ext cx="247" cy="239"/>
            </a:xfrm>
            <a:prstGeom prst="ellipse">
              <a:avLst/>
            </a:prstGeom>
            <a:solidFill>
              <a:srgbClr val="E8E8E8"/>
            </a:solidFill>
            <a:ln w="19050">
              <a:solidFill>
                <a:schemeClr val="tx1"/>
              </a:solidFill>
              <a:round/>
              <a:headEnd/>
              <a:tailEnd/>
            </a:ln>
          </p:spPr>
          <p:txBody>
            <a:bodyPr wrap="none" anchor="ct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Y</a:t>
              </a:r>
            </a:p>
          </p:txBody>
        </p:sp>
        <p:cxnSp>
          <p:nvCxnSpPr>
            <p:cNvPr id="736276" name="AutoShape 20"/>
            <p:cNvCxnSpPr>
              <a:cxnSpLocks noChangeShapeType="1"/>
              <a:stCxn id="736267" idx="5"/>
              <a:endCxn id="736275" idx="1"/>
            </p:cNvCxnSpPr>
            <p:nvPr/>
          </p:nvCxnSpPr>
          <p:spPr bwMode="auto">
            <a:xfrm>
              <a:off x="4421" y="3188"/>
              <a:ext cx="325" cy="299"/>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736277" name="AutoShape 21"/>
            <p:cNvCxnSpPr>
              <a:cxnSpLocks noChangeShapeType="1"/>
              <a:stCxn id="736264" idx="4"/>
              <a:endCxn id="736275" idx="0"/>
            </p:cNvCxnSpPr>
            <p:nvPr/>
          </p:nvCxnSpPr>
          <p:spPr bwMode="auto">
            <a:xfrm>
              <a:off x="4830" y="2745"/>
              <a:ext cx="4" cy="707"/>
            </a:xfrm>
            <a:prstGeom prst="straightConnector1">
              <a:avLst/>
            </a:prstGeom>
            <a:noFill/>
            <a:ln w="19050">
              <a:solidFill>
                <a:schemeClr val="tx1"/>
              </a:solidFill>
              <a:round/>
              <a:headEnd/>
              <a:tailEnd/>
            </a:ln>
            <a:extLst>
              <a:ext uri="{909E8E84-426E-40DD-AFC4-6F175D3DCCD1}">
                <a14:hiddenFill xmlns:a14="http://schemas.microsoft.com/office/drawing/2010/main">
                  <a:noFill/>
                </a14:hiddenFill>
              </a:ext>
            </a:extLst>
          </p:spPr>
        </p:cxnSp>
        <p:sp>
          <p:nvSpPr>
            <p:cNvPr id="736278" name="Text Box 22"/>
            <p:cNvSpPr txBox="1">
              <a:spLocks noChangeArrowheads="1"/>
            </p:cNvSpPr>
            <p:nvPr/>
          </p:nvSpPr>
          <p:spPr bwMode="auto">
            <a:xfrm>
              <a:off x="3835" y="2142"/>
              <a:ext cx="1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a</a:t>
              </a:r>
            </a:p>
          </p:txBody>
        </p:sp>
        <p:sp>
          <p:nvSpPr>
            <p:cNvPr id="736279" name="Text Box 23"/>
            <p:cNvSpPr txBox="1">
              <a:spLocks noChangeArrowheads="1"/>
            </p:cNvSpPr>
            <p:nvPr/>
          </p:nvSpPr>
          <p:spPr bwMode="auto">
            <a:xfrm>
              <a:off x="3835" y="2859"/>
              <a:ext cx="1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c</a:t>
              </a:r>
            </a:p>
          </p:txBody>
        </p:sp>
        <p:sp>
          <p:nvSpPr>
            <p:cNvPr id="736280" name="Text Box 24"/>
            <p:cNvSpPr txBox="1">
              <a:spLocks noChangeArrowheads="1"/>
            </p:cNvSpPr>
            <p:nvPr/>
          </p:nvSpPr>
          <p:spPr bwMode="auto">
            <a:xfrm>
              <a:off x="4622" y="2142"/>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b</a:t>
              </a:r>
            </a:p>
          </p:txBody>
        </p:sp>
        <p:sp>
          <p:nvSpPr>
            <p:cNvPr id="736281" name="Text Box 25"/>
            <p:cNvSpPr txBox="1">
              <a:spLocks noChangeArrowheads="1"/>
            </p:cNvSpPr>
            <p:nvPr/>
          </p:nvSpPr>
          <p:spPr bwMode="auto">
            <a:xfrm>
              <a:off x="4540" y="2780"/>
              <a:ext cx="18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e</a:t>
              </a:r>
            </a:p>
          </p:txBody>
        </p:sp>
        <p:sp>
          <p:nvSpPr>
            <p:cNvPr id="736282" name="Text Box 26"/>
            <p:cNvSpPr txBox="1">
              <a:spLocks noChangeArrowheads="1"/>
            </p:cNvSpPr>
            <p:nvPr/>
          </p:nvSpPr>
          <p:spPr bwMode="auto">
            <a:xfrm>
              <a:off x="4166" y="2421"/>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d</a:t>
              </a:r>
            </a:p>
          </p:txBody>
        </p:sp>
        <p:sp>
          <p:nvSpPr>
            <p:cNvPr id="736283" name="Text Box 27"/>
            <p:cNvSpPr txBox="1">
              <a:spLocks noChangeArrowheads="1"/>
            </p:cNvSpPr>
            <p:nvPr/>
          </p:nvSpPr>
          <p:spPr bwMode="auto">
            <a:xfrm>
              <a:off x="4369" y="3347"/>
              <a:ext cx="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f</a:t>
              </a:r>
            </a:p>
          </p:txBody>
        </p:sp>
        <p:sp>
          <p:nvSpPr>
            <p:cNvPr id="736284" name="Text Box 28"/>
            <p:cNvSpPr txBox="1">
              <a:spLocks noChangeArrowheads="1"/>
            </p:cNvSpPr>
            <p:nvPr/>
          </p:nvSpPr>
          <p:spPr bwMode="auto">
            <a:xfrm>
              <a:off x="4912" y="3019"/>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g</a:t>
              </a:r>
            </a:p>
          </p:txBody>
        </p:sp>
        <p:sp>
          <p:nvSpPr>
            <p:cNvPr id="736285" name="Text Box 29"/>
            <p:cNvSpPr txBox="1">
              <a:spLocks noChangeArrowheads="1"/>
            </p:cNvSpPr>
            <p:nvPr/>
          </p:nvSpPr>
          <p:spPr bwMode="auto">
            <a:xfrm>
              <a:off x="5083" y="2620"/>
              <a:ext cx="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defTabSz="457200" eaLnBrk="0" hangingPunct="0">
                <a:defRPr>
                  <a:solidFill>
                    <a:schemeClr val="tx1"/>
                  </a:solidFill>
                  <a:latin typeface="Arial" panose="020B0604020202020204" pitchFamily="34" charset="0"/>
                </a:defRPr>
              </a:lvl1pPr>
              <a:lvl2pPr marL="37931725" indent="-37474525" defTabSz="45720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marL="457200" eaLnBrk="0" fontAlgn="base" hangingPunct="0">
                <a:spcBef>
                  <a:spcPct val="0"/>
                </a:spcBef>
                <a:spcAft>
                  <a:spcPct val="0"/>
                </a:spcAft>
                <a:defRPr>
                  <a:solidFill>
                    <a:schemeClr val="tx1"/>
                  </a:solidFill>
                  <a:latin typeface="Arial" panose="020B0604020202020204" pitchFamily="34" charset="0"/>
                </a:defRPr>
              </a:lvl6pPr>
              <a:lvl7pPr marL="914400" eaLnBrk="0" fontAlgn="base" hangingPunct="0">
                <a:spcBef>
                  <a:spcPct val="0"/>
                </a:spcBef>
                <a:spcAft>
                  <a:spcPct val="0"/>
                </a:spcAft>
                <a:defRPr>
                  <a:solidFill>
                    <a:schemeClr val="tx1"/>
                  </a:solidFill>
                  <a:latin typeface="Arial" panose="020B0604020202020204" pitchFamily="34" charset="0"/>
                </a:defRPr>
              </a:lvl7pPr>
              <a:lvl8pPr marL="1371600" eaLnBrk="0" fontAlgn="base" hangingPunct="0">
                <a:spcBef>
                  <a:spcPct val="0"/>
                </a:spcBef>
                <a:spcAft>
                  <a:spcPct val="0"/>
                </a:spcAft>
                <a:defRPr>
                  <a:solidFill>
                    <a:schemeClr val="tx1"/>
                  </a:solidFill>
                  <a:latin typeface="Arial" panose="020B0604020202020204" pitchFamily="34" charset="0"/>
                </a:defRPr>
              </a:lvl8pPr>
              <a:lvl9pPr marL="18288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000">
                  <a:latin typeface="Calibri" panose="020F0502020204030204" pitchFamily="34" charset="0"/>
                  <a:ea typeface="ＭＳ Ｐゴシック" panose="020B0600070205080204" pitchFamily="34" charset="-128"/>
                </a:rPr>
                <a:t>h</a:t>
              </a:r>
            </a:p>
          </p:txBody>
        </p:sp>
      </p:grpSp>
    </p:spTree>
    <p:extLst>
      <p:ext uri="{BB962C8B-B14F-4D97-AF65-F5344CB8AC3E}">
        <p14:creationId xmlns:p14="http://schemas.microsoft.com/office/powerpoint/2010/main" val="1309420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261"/>
                                        </p:tgtEl>
                                        <p:attrNameLst>
                                          <p:attrName>style.visibility</p:attrName>
                                        </p:attrNameLst>
                                      </p:cBhvr>
                                      <p:to>
                                        <p:strVal val="visible"/>
                                      </p:to>
                                    </p:set>
                                    <p:animEffect transition="in" filter="fade">
                                      <p:cBhvr>
                                        <p:cTn id="7" dur="2000"/>
                                        <p:tgtEl>
                                          <p:spTgt spid="736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6262"/>
                                        </p:tgtEl>
                                        <p:attrNameLst>
                                          <p:attrName>style.visibility</p:attrName>
                                        </p:attrNameLst>
                                      </p:cBhvr>
                                      <p:to>
                                        <p:strVal val="visible"/>
                                      </p:to>
                                    </p:set>
                                    <p:animEffect transition="in" filter="fade">
                                      <p:cBhvr>
                                        <p:cTn id="12" dur="2000"/>
                                        <p:tgtEl>
                                          <p:spTgt spid="736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261" grpId="0" animBg="1"/>
      <p:bldP spid="736262"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 </a:t>
            </a:r>
            <a:endParaRPr lang="en-US" dirty="0"/>
          </a:p>
        </p:txBody>
      </p:sp>
      <p:sp>
        <p:nvSpPr>
          <p:cNvPr id="3" name="Content Placeholder 2"/>
          <p:cNvSpPr>
            <a:spLocks noGrp="1"/>
          </p:cNvSpPr>
          <p:nvPr>
            <p:ph idx="1"/>
          </p:nvPr>
        </p:nvSpPr>
        <p:spPr/>
        <p:txBody>
          <a:bodyPr>
            <a:normAutofit fontScale="92500" lnSpcReduction="20000"/>
          </a:bodyPr>
          <a:lstStyle/>
          <a:p>
            <a:r>
              <a:rPr lang="en-US" dirty="0"/>
              <a:t>T</a:t>
            </a:r>
            <a:r>
              <a:rPr lang="en-US" dirty="0" smtClean="0"/>
              <a:t>wo standard </a:t>
            </a:r>
            <a:r>
              <a:rPr lang="en-US" dirty="0"/>
              <a:t>ways to represent a graph G </a:t>
            </a:r>
            <a:r>
              <a:rPr lang="en-US" dirty="0" smtClean="0"/>
              <a:t>D=(V,E)</a:t>
            </a:r>
            <a:r>
              <a:rPr lang="en-US" dirty="0"/>
              <a:t> </a:t>
            </a:r>
            <a:r>
              <a:rPr lang="en-US" dirty="0" smtClean="0"/>
              <a:t>as </a:t>
            </a:r>
            <a:r>
              <a:rPr lang="en-US" dirty="0"/>
              <a:t>a collection of adjacency lists or as an adjacency matrix</a:t>
            </a:r>
            <a:r>
              <a:rPr lang="en-US" dirty="0" smtClean="0"/>
              <a:t>.</a:t>
            </a:r>
          </a:p>
          <a:p>
            <a:r>
              <a:rPr lang="en-US" dirty="0"/>
              <a:t>the adjacency-list representation</a:t>
            </a:r>
          </a:p>
          <a:p>
            <a:r>
              <a:rPr lang="en-US" dirty="0"/>
              <a:t>provides a compact way to represent </a:t>
            </a:r>
            <a:r>
              <a:rPr lang="en-US" b="1" i="1" dirty="0"/>
              <a:t>sparse </a:t>
            </a:r>
            <a:r>
              <a:rPr lang="en-US" dirty="0"/>
              <a:t>graphs—those for which </a:t>
            </a:r>
            <a:r>
              <a:rPr lang="en-US" dirty="0" smtClean="0"/>
              <a:t>|E| is much less </a:t>
            </a:r>
            <a:r>
              <a:rPr lang="en-US" dirty="0"/>
              <a:t>than </a:t>
            </a:r>
            <a:r>
              <a:rPr lang="en-US" dirty="0"/>
              <a:t>|</a:t>
            </a:r>
            <a:r>
              <a:rPr lang="en-US" dirty="0" smtClean="0"/>
              <a:t>V|</a:t>
            </a:r>
            <a:r>
              <a:rPr lang="en-US" baseline="30000" dirty="0" smtClean="0"/>
              <a:t>2</a:t>
            </a:r>
            <a:r>
              <a:rPr lang="en-US" dirty="0" smtClean="0"/>
              <a:t> </a:t>
            </a:r>
          </a:p>
          <a:p>
            <a:r>
              <a:rPr lang="en-US" dirty="0"/>
              <a:t>We may prefer an adjacency-matrix representation, however, when </a:t>
            </a:r>
            <a:r>
              <a:rPr lang="en-US" dirty="0" smtClean="0"/>
              <a:t>the graph </a:t>
            </a:r>
            <a:r>
              <a:rPr lang="en-US" dirty="0"/>
              <a:t>is </a:t>
            </a:r>
            <a:r>
              <a:rPr lang="en-US" b="1" i="1" dirty="0"/>
              <a:t>dense</a:t>
            </a:r>
            <a:r>
              <a:rPr lang="en-US" dirty="0" smtClean="0"/>
              <a:t>—</a:t>
            </a:r>
            <a:r>
              <a:rPr lang="en-US" dirty="0"/>
              <a:t>|E|</a:t>
            </a:r>
            <a:r>
              <a:rPr lang="en-US" dirty="0" smtClean="0"/>
              <a:t> </a:t>
            </a:r>
            <a:r>
              <a:rPr lang="en-US" dirty="0"/>
              <a:t>is close to </a:t>
            </a:r>
            <a:r>
              <a:rPr lang="en-US" dirty="0"/>
              <a:t>|V|</a:t>
            </a:r>
            <a:r>
              <a:rPr lang="en-US" baseline="30000" dirty="0"/>
              <a:t>2</a:t>
            </a:r>
            <a:r>
              <a:rPr lang="en-US" dirty="0"/>
              <a:t> </a:t>
            </a:r>
            <a:r>
              <a:rPr lang="en-US" dirty="0" smtClean="0"/>
              <a:t>is </a:t>
            </a:r>
            <a:r>
              <a:rPr lang="en-US" dirty="0"/>
              <a:t>usually the method of choice.</a:t>
            </a:r>
            <a:endParaRPr lang="en-US" dirty="0"/>
          </a:p>
        </p:txBody>
      </p:sp>
    </p:spTree>
    <p:extLst>
      <p:ext uri="{BB962C8B-B14F-4D97-AF65-F5344CB8AC3E}">
        <p14:creationId xmlns:p14="http://schemas.microsoft.com/office/powerpoint/2010/main" val="114986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10000"/>
          </a:bodyPr>
          <a:lstStyle/>
          <a:p>
            <a:r>
              <a:rPr lang="en-US" dirty="0" err="1" smtClean="0"/>
              <a:t>Ttype</a:t>
            </a:r>
            <a:r>
              <a:rPr lang="en-US" dirty="0" smtClean="0"/>
              <a:t> is the placeholder type name, which will be specified when a class is instantiated. If, necessary you can define more than one generic </a:t>
            </a:r>
            <a:r>
              <a:rPr lang="en-US" dirty="0" err="1" smtClean="0"/>
              <a:t>datetype</a:t>
            </a:r>
            <a:r>
              <a:rPr lang="en-US" dirty="0" smtClean="0"/>
              <a:t> using comma.</a:t>
            </a:r>
          </a:p>
          <a:p>
            <a:r>
              <a:rPr lang="en-US" dirty="0" smtClean="0"/>
              <a:t>Once you have created a GC, you create a specific instance of that class using the following general form:</a:t>
            </a:r>
          </a:p>
          <a:p>
            <a:pPr marL="0" indent="0">
              <a:buNone/>
            </a:pPr>
            <a:r>
              <a:rPr lang="en-US" dirty="0"/>
              <a:t> </a:t>
            </a:r>
            <a:r>
              <a:rPr lang="en-US" dirty="0" err="1" smtClean="0"/>
              <a:t>class_name</a:t>
            </a:r>
            <a:r>
              <a:rPr lang="en-US" dirty="0" smtClean="0"/>
              <a:t> &lt;type&gt; </a:t>
            </a:r>
            <a:r>
              <a:rPr lang="en-US" dirty="0" err="1" smtClean="0"/>
              <a:t>ob</a:t>
            </a:r>
            <a:r>
              <a:rPr lang="en-US" dirty="0" smtClean="0"/>
              <a:t>;</a:t>
            </a:r>
          </a:p>
          <a:p>
            <a:r>
              <a:rPr lang="en-US" dirty="0"/>
              <a:t>t</a:t>
            </a:r>
            <a:r>
              <a:rPr lang="en-US" dirty="0" smtClean="0"/>
              <a:t>ype is the type name of the data that the class will be operating upon.</a:t>
            </a:r>
          </a:p>
          <a:p>
            <a:r>
              <a:rPr lang="en-US" dirty="0" smtClean="0"/>
              <a:t>Member functions of the GC are automatically generic.</a:t>
            </a:r>
            <a:endParaRPr lang="en-US" dirty="0"/>
          </a:p>
        </p:txBody>
      </p:sp>
    </p:spTree>
    <p:extLst>
      <p:ext uri="{BB962C8B-B14F-4D97-AF65-F5344CB8AC3E}">
        <p14:creationId xmlns:p14="http://schemas.microsoft.com/office/powerpoint/2010/main" val="162639516"/>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457200"/>
            <a:ext cx="7848600" cy="6019800"/>
          </a:xfrm>
          <a:prstGeom prst="rect">
            <a:avLst/>
          </a:prstGeom>
        </p:spPr>
      </p:pic>
    </p:spTree>
    <p:extLst>
      <p:ext uri="{BB962C8B-B14F-4D97-AF65-F5344CB8AC3E}">
        <p14:creationId xmlns:p14="http://schemas.microsoft.com/office/powerpoint/2010/main" val="364939274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Breadth-first search</a:t>
            </a:r>
            <a:endParaRPr lang="en-US" dirty="0"/>
          </a:p>
        </p:txBody>
      </p:sp>
      <p:sp>
        <p:nvSpPr>
          <p:cNvPr id="3" name="Content Placeholder 2"/>
          <p:cNvSpPr>
            <a:spLocks noGrp="1"/>
          </p:cNvSpPr>
          <p:nvPr>
            <p:ph idx="1"/>
          </p:nvPr>
        </p:nvSpPr>
        <p:spPr/>
        <p:txBody>
          <a:bodyPr>
            <a:normAutofit fontScale="92500" lnSpcReduction="10000"/>
          </a:bodyPr>
          <a:lstStyle/>
          <a:p>
            <a:r>
              <a:rPr lang="en-US" dirty="0"/>
              <a:t>It computes the distance (smallest number of edges) from </a:t>
            </a:r>
            <a:r>
              <a:rPr lang="en-US" dirty="0" smtClean="0"/>
              <a:t>s to </a:t>
            </a:r>
            <a:r>
              <a:rPr lang="en-US" dirty="0"/>
              <a:t>each reachable vertex. It also produces a “breadth-first tree” with root s </a:t>
            </a:r>
            <a:r>
              <a:rPr lang="en-US" dirty="0" smtClean="0"/>
              <a:t>that contains </a:t>
            </a:r>
            <a:r>
              <a:rPr lang="en-US" dirty="0"/>
              <a:t>all reachable vertices. For any vertex  reachable from s, the simple </a:t>
            </a:r>
            <a:r>
              <a:rPr lang="en-US" dirty="0" smtClean="0"/>
              <a:t>path in </a:t>
            </a:r>
            <a:r>
              <a:rPr lang="en-US" dirty="0"/>
              <a:t>the breadth-first tree from s to </a:t>
            </a:r>
            <a:r>
              <a:rPr lang="en-US" i="1" dirty="0" smtClean="0"/>
              <a:t>v</a:t>
            </a:r>
            <a:r>
              <a:rPr lang="en-US" dirty="0" smtClean="0"/>
              <a:t> </a:t>
            </a:r>
            <a:r>
              <a:rPr lang="en-US" dirty="0"/>
              <a:t>corresponds to a “shortest path” from s </a:t>
            </a:r>
            <a:r>
              <a:rPr lang="en-US" dirty="0" smtClean="0"/>
              <a:t>to </a:t>
            </a:r>
            <a:r>
              <a:rPr lang="en-US" i="1" dirty="0" smtClean="0"/>
              <a:t>v</a:t>
            </a:r>
            <a:r>
              <a:rPr lang="en-US" i="1" dirty="0"/>
              <a:t> </a:t>
            </a:r>
            <a:r>
              <a:rPr lang="en-US" dirty="0" smtClean="0"/>
              <a:t>in </a:t>
            </a:r>
            <a:r>
              <a:rPr lang="en-US" dirty="0"/>
              <a:t>G, that is, a path containing the smallest number of edges. </a:t>
            </a:r>
            <a:endParaRPr lang="en-US" dirty="0" smtClean="0"/>
          </a:p>
          <a:p>
            <a:r>
              <a:rPr lang="en-US" dirty="0" smtClean="0"/>
              <a:t>The </a:t>
            </a:r>
            <a:r>
              <a:rPr lang="en-US" dirty="0"/>
              <a:t>algorithm </a:t>
            </a:r>
            <a:r>
              <a:rPr lang="en-US" dirty="0" smtClean="0"/>
              <a:t>works on </a:t>
            </a:r>
            <a:r>
              <a:rPr lang="en-US" dirty="0"/>
              <a:t>both directed and undirected graphs.</a:t>
            </a:r>
            <a:endParaRPr lang="en-US" dirty="0"/>
          </a:p>
        </p:txBody>
      </p:sp>
    </p:spTree>
    <p:extLst>
      <p:ext uri="{BB962C8B-B14F-4D97-AF65-F5344CB8AC3E}">
        <p14:creationId xmlns:p14="http://schemas.microsoft.com/office/powerpoint/2010/main" val="75138229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1981200"/>
            <a:ext cx="3352800" cy="4495800"/>
          </a:xfrm>
          <a:prstGeom prst="rect">
            <a:avLst/>
          </a:prstGeom>
        </p:spPr>
      </p:pic>
      <p:pic>
        <p:nvPicPr>
          <p:cNvPr id="9" name="Picture 8"/>
          <p:cNvPicPr>
            <a:picLocks noChangeAspect="1"/>
          </p:cNvPicPr>
          <p:nvPr/>
        </p:nvPicPr>
        <p:blipFill>
          <a:blip r:embed="rId3"/>
          <a:stretch>
            <a:fillRect/>
          </a:stretch>
        </p:blipFill>
        <p:spPr>
          <a:xfrm>
            <a:off x="76200" y="76200"/>
            <a:ext cx="8839200" cy="1905000"/>
          </a:xfrm>
          <a:prstGeom prst="rect">
            <a:avLst/>
          </a:prstGeom>
        </p:spPr>
      </p:pic>
    </p:spTree>
    <p:extLst>
      <p:ext uri="{BB962C8B-B14F-4D97-AF65-F5344CB8AC3E}">
        <p14:creationId xmlns:p14="http://schemas.microsoft.com/office/powerpoint/2010/main" val="182107715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ooter Placeholder 3"/>
          <p:cNvSpPr>
            <a:spLocks noGrp="1"/>
          </p:cNvSpPr>
          <p:nvPr>
            <p:ph type="ftr" sz="quarter" idx="10"/>
          </p:nvPr>
        </p:nvSpPr>
        <p:spPr/>
        <p:txBody>
          <a:bodyPr/>
          <a:lstStyle/>
          <a:p>
            <a:r>
              <a:rPr lang="en-US" altLang="en-US"/>
              <a:t>David Luebke				         </a:t>
            </a:r>
            <a:fld id="{F406CFBC-9AEC-4C26-94BC-97A25C30CA29}" type="slidenum">
              <a:rPr lang="en-US" altLang="en-US"/>
              <a:pPr/>
              <a:t>273</a:t>
            </a:fld>
            <a:r>
              <a:rPr lang="en-US" altLang="en-US"/>
              <a:t> 				            </a:t>
            </a:r>
            <a:fld id="{BC6D47CD-E78D-4FC1-A611-05C8FC51C6A1}" type="datetime1">
              <a:rPr lang="en-US" altLang="en-US"/>
              <a:pPr/>
              <a:t>4/22/2019</a:t>
            </a:fld>
            <a:endParaRPr lang="en-US" altLang="en-US"/>
          </a:p>
        </p:txBody>
      </p:sp>
      <p:sp>
        <p:nvSpPr>
          <p:cNvPr id="1173506" name="Rectangle 2"/>
          <p:cNvSpPr>
            <a:spLocks noGrp="1" noChangeArrowheads="1"/>
          </p:cNvSpPr>
          <p:nvPr>
            <p:ph type="title"/>
          </p:nvPr>
        </p:nvSpPr>
        <p:spPr/>
        <p:txBody>
          <a:bodyPr/>
          <a:lstStyle/>
          <a:p>
            <a:r>
              <a:rPr lang="en-US" altLang="en-US"/>
              <a:t>Breadth-First Search: Example</a:t>
            </a:r>
          </a:p>
        </p:txBody>
      </p:sp>
      <p:sp>
        <p:nvSpPr>
          <p:cNvPr id="1173507" name="Oval 3"/>
          <p:cNvSpPr>
            <a:spLocks noChangeArrowheads="1"/>
          </p:cNvSpPr>
          <p:nvPr/>
        </p:nvSpPr>
        <p:spPr bwMode="auto">
          <a:xfrm>
            <a:off x="11430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a:t>
            </a:r>
            <a:endParaRPr lang="en-US" altLang="en-US" sz="4000" i="0">
              <a:solidFill>
                <a:schemeClr val="accent1"/>
              </a:solidFill>
              <a:latin typeface="Times New Roman" panose="02020603050405020304" pitchFamily="18" charset="0"/>
            </a:endParaRPr>
          </a:p>
        </p:txBody>
      </p:sp>
      <p:sp>
        <p:nvSpPr>
          <p:cNvPr id="1173508" name="Oval 4"/>
          <p:cNvSpPr>
            <a:spLocks noChangeArrowheads="1"/>
          </p:cNvSpPr>
          <p:nvPr/>
        </p:nvSpPr>
        <p:spPr bwMode="auto">
          <a:xfrm>
            <a:off x="11430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09" name="Oval 5"/>
          <p:cNvSpPr>
            <a:spLocks noChangeArrowheads="1"/>
          </p:cNvSpPr>
          <p:nvPr/>
        </p:nvSpPr>
        <p:spPr bwMode="auto">
          <a:xfrm>
            <a:off x="32004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10" name="Oval 6"/>
          <p:cNvSpPr>
            <a:spLocks noChangeArrowheads="1"/>
          </p:cNvSpPr>
          <p:nvPr/>
        </p:nvSpPr>
        <p:spPr bwMode="auto">
          <a:xfrm>
            <a:off x="32004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11" name="Oval 7"/>
          <p:cNvSpPr>
            <a:spLocks noChangeArrowheads="1"/>
          </p:cNvSpPr>
          <p:nvPr/>
        </p:nvSpPr>
        <p:spPr bwMode="auto">
          <a:xfrm>
            <a:off x="52578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12" name="Oval 8"/>
          <p:cNvSpPr>
            <a:spLocks noChangeArrowheads="1"/>
          </p:cNvSpPr>
          <p:nvPr/>
        </p:nvSpPr>
        <p:spPr bwMode="auto">
          <a:xfrm>
            <a:off x="52578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13" name="Oval 9"/>
          <p:cNvSpPr>
            <a:spLocks noChangeArrowheads="1"/>
          </p:cNvSpPr>
          <p:nvPr/>
        </p:nvSpPr>
        <p:spPr bwMode="auto">
          <a:xfrm>
            <a:off x="73152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14" name="Oval 10"/>
          <p:cNvSpPr>
            <a:spLocks noChangeArrowheads="1"/>
          </p:cNvSpPr>
          <p:nvPr/>
        </p:nvSpPr>
        <p:spPr bwMode="auto">
          <a:xfrm>
            <a:off x="73152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3515"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3516"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3517"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3518"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3519"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3520"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3521"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3522"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3523" name="AutoShape 19"/>
          <p:cNvCxnSpPr>
            <a:cxnSpLocks noChangeShapeType="1"/>
            <a:stCxn id="1173508" idx="0"/>
            <a:endCxn id="1173507" idx="4"/>
          </p:cNvCxnSpPr>
          <p:nvPr/>
        </p:nvCxnSpPr>
        <p:spPr bwMode="auto">
          <a:xfrm flipV="1">
            <a:off x="15240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24" name="AutoShape 20"/>
          <p:cNvCxnSpPr>
            <a:cxnSpLocks noChangeShapeType="1"/>
            <a:stCxn id="1173507" idx="6"/>
            <a:endCxn id="1173509" idx="2"/>
          </p:cNvCxnSpPr>
          <p:nvPr/>
        </p:nvCxnSpPr>
        <p:spPr bwMode="auto">
          <a:xfrm>
            <a:off x="19192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25" name="AutoShape 21"/>
          <p:cNvCxnSpPr>
            <a:cxnSpLocks noChangeShapeType="1"/>
            <a:stCxn id="1173509" idx="4"/>
            <a:endCxn id="1173510" idx="0"/>
          </p:cNvCxnSpPr>
          <p:nvPr/>
        </p:nvCxnSpPr>
        <p:spPr bwMode="auto">
          <a:xfrm>
            <a:off x="35814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26" name="AutoShape 22"/>
          <p:cNvCxnSpPr>
            <a:cxnSpLocks noChangeShapeType="1"/>
            <a:stCxn id="1173510" idx="7"/>
            <a:endCxn id="1173511" idx="3"/>
          </p:cNvCxnSpPr>
          <p:nvPr/>
        </p:nvCxnSpPr>
        <p:spPr bwMode="auto">
          <a:xfrm flipV="1">
            <a:off x="3851275" y="2798763"/>
            <a:ext cx="1517650" cy="95567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27" name="AutoShape 23"/>
          <p:cNvCxnSpPr>
            <a:cxnSpLocks noChangeShapeType="1"/>
            <a:stCxn id="1173510" idx="6"/>
            <a:endCxn id="1173512" idx="2"/>
          </p:cNvCxnSpPr>
          <p:nvPr/>
        </p:nvCxnSpPr>
        <p:spPr bwMode="auto">
          <a:xfrm>
            <a:off x="39766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28" name="AutoShape 24"/>
          <p:cNvCxnSpPr>
            <a:cxnSpLocks noChangeShapeType="1"/>
            <a:stCxn id="1173512" idx="0"/>
            <a:endCxn id="1173511"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29" name="AutoShape 25"/>
          <p:cNvCxnSpPr>
            <a:cxnSpLocks noChangeShapeType="1"/>
            <a:stCxn id="1173511" idx="6"/>
            <a:endCxn id="1173513" idx="2"/>
          </p:cNvCxnSpPr>
          <p:nvPr/>
        </p:nvCxnSpPr>
        <p:spPr bwMode="auto">
          <a:xfrm>
            <a:off x="60340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30" name="AutoShape 26"/>
          <p:cNvCxnSpPr>
            <a:cxnSpLocks noChangeShapeType="1"/>
            <a:stCxn id="1173512" idx="6"/>
            <a:endCxn id="1173514" idx="2"/>
          </p:cNvCxnSpPr>
          <p:nvPr/>
        </p:nvCxnSpPr>
        <p:spPr bwMode="auto">
          <a:xfrm>
            <a:off x="60340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3531" name="AutoShape 27"/>
          <p:cNvCxnSpPr>
            <a:cxnSpLocks noChangeShapeType="1"/>
            <a:stCxn id="1173514" idx="0"/>
            <a:endCxn id="1173513"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5558523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3"/>
          <p:cNvSpPr>
            <a:spLocks noGrp="1"/>
          </p:cNvSpPr>
          <p:nvPr>
            <p:ph type="ftr" sz="quarter" idx="10"/>
          </p:nvPr>
        </p:nvSpPr>
        <p:spPr/>
        <p:txBody>
          <a:bodyPr/>
          <a:lstStyle/>
          <a:p>
            <a:r>
              <a:rPr lang="en-US" altLang="en-US"/>
              <a:t>David Luebke				         </a:t>
            </a:r>
            <a:fld id="{D04E8B22-A31D-4DEF-B79E-295A083F18BC}" type="slidenum">
              <a:rPr lang="en-US" altLang="en-US"/>
              <a:pPr/>
              <a:t>274</a:t>
            </a:fld>
            <a:r>
              <a:rPr lang="en-US" altLang="en-US"/>
              <a:t> 				            </a:t>
            </a:r>
            <a:fld id="{BC6D47CD-E78D-4FC1-A611-05C8FC51C6A1}" type="datetime1">
              <a:rPr lang="en-US" altLang="en-US"/>
              <a:pPr/>
              <a:t>4/22/2019</a:t>
            </a:fld>
            <a:endParaRPr lang="en-US" altLang="en-US"/>
          </a:p>
        </p:txBody>
      </p:sp>
      <p:sp>
        <p:nvSpPr>
          <p:cNvPr id="1174530" name="Rectangle 2"/>
          <p:cNvSpPr>
            <a:spLocks noGrp="1" noChangeArrowheads="1"/>
          </p:cNvSpPr>
          <p:nvPr>
            <p:ph type="title"/>
          </p:nvPr>
        </p:nvSpPr>
        <p:spPr/>
        <p:txBody>
          <a:bodyPr/>
          <a:lstStyle/>
          <a:p>
            <a:r>
              <a:rPr lang="en-US" altLang="en-US"/>
              <a:t>Breadth-First Search: Example</a:t>
            </a:r>
          </a:p>
        </p:txBody>
      </p:sp>
      <p:sp>
        <p:nvSpPr>
          <p:cNvPr id="1174531" name="Oval 3"/>
          <p:cNvSpPr>
            <a:spLocks noChangeArrowheads="1"/>
          </p:cNvSpPr>
          <p:nvPr/>
        </p:nvSpPr>
        <p:spPr bwMode="auto">
          <a:xfrm>
            <a:off x="11430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a:t>
            </a:r>
            <a:endParaRPr lang="en-US" altLang="en-US" sz="4000" i="0">
              <a:solidFill>
                <a:schemeClr val="accent1"/>
              </a:solidFill>
              <a:latin typeface="Times New Roman" panose="02020603050405020304" pitchFamily="18" charset="0"/>
            </a:endParaRPr>
          </a:p>
        </p:txBody>
      </p:sp>
      <p:sp>
        <p:nvSpPr>
          <p:cNvPr id="1174532" name="Oval 4"/>
          <p:cNvSpPr>
            <a:spLocks noChangeArrowheads="1"/>
          </p:cNvSpPr>
          <p:nvPr/>
        </p:nvSpPr>
        <p:spPr bwMode="auto">
          <a:xfrm>
            <a:off x="11430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4533" name="Oval 5"/>
          <p:cNvSpPr>
            <a:spLocks noChangeArrowheads="1"/>
          </p:cNvSpPr>
          <p:nvPr/>
        </p:nvSpPr>
        <p:spPr bwMode="auto">
          <a:xfrm>
            <a:off x="32004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74534" name="Oval 6"/>
          <p:cNvSpPr>
            <a:spLocks noChangeArrowheads="1"/>
          </p:cNvSpPr>
          <p:nvPr/>
        </p:nvSpPr>
        <p:spPr bwMode="auto">
          <a:xfrm>
            <a:off x="32004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4535" name="Oval 7"/>
          <p:cNvSpPr>
            <a:spLocks noChangeArrowheads="1"/>
          </p:cNvSpPr>
          <p:nvPr/>
        </p:nvSpPr>
        <p:spPr bwMode="auto">
          <a:xfrm>
            <a:off x="52578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4536" name="Oval 8"/>
          <p:cNvSpPr>
            <a:spLocks noChangeArrowheads="1"/>
          </p:cNvSpPr>
          <p:nvPr/>
        </p:nvSpPr>
        <p:spPr bwMode="auto">
          <a:xfrm>
            <a:off x="52578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4537" name="Oval 9"/>
          <p:cNvSpPr>
            <a:spLocks noChangeArrowheads="1"/>
          </p:cNvSpPr>
          <p:nvPr/>
        </p:nvSpPr>
        <p:spPr bwMode="auto">
          <a:xfrm>
            <a:off x="73152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4538" name="Oval 10"/>
          <p:cNvSpPr>
            <a:spLocks noChangeArrowheads="1"/>
          </p:cNvSpPr>
          <p:nvPr/>
        </p:nvSpPr>
        <p:spPr bwMode="auto">
          <a:xfrm>
            <a:off x="73152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4539"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4540"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4541"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4542"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4543"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4544"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4545"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4546"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4547" name="AutoShape 19"/>
          <p:cNvCxnSpPr>
            <a:cxnSpLocks noChangeShapeType="1"/>
            <a:stCxn id="1174532" idx="0"/>
            <a:endCxn id="1174531" idx="4"/>
          </p:cNvCxnSpPr>
          <p:nvPr/>
        </p:nvCxnSpPr>
        <p:spPr bwMode="auto">
          <a:xfrm flipV="1">
            <a:off x="15240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48" name="AutoShape 20"/>
          <p:cNvCxnSpPr>
            <a:cxnSpLocks noChangeShapeType="1"/>
            <a:stCxn id="1174531" idx="6"/>
            <a:endCxn id="1174533" idx="2"/>
          </p:cNvCxnSpPr>
          <p:nvPr/>
        </p:nvCxnSpPr>
        <p:spPr bwMode="auto">
          <a:xfrm>
            <a:off x="19192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49" name="AutoShape 21"/>
          <p:cNvCxnSpPr>
            <a:cxnSpLocks noChangeShapeType="1"/>
            <a:stCxn id="1174533" idx="4"/>
            <a:endCxn id="1174534" idx="0"/>
          </p:cNvCxnSpPr>
          <p:nvPr/>
        </p:nvCxnSpPr>
        <p:spPr bwMode="auto">
          <a:xfrm>
            <a:off x="35814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50" name="AutoShape 22"/>
          <p:cNvCxnSpPr>
            <a:cxnSpLocks noChangeShapeType="1"/>
            <a:stCxn id="1174534" idx="7"/>
            <a:endCxn id="1174535" idx="3"/>
          </p:cNvCxnSpPr>
          <p:nvPr/>
        </p:nvCxnSpPr>
        <p:spPr bwMode="auto">
          <a:xfrm flipV="1">
            <a:off x="3851275" y="2798763"/>
            <a:ext cx="1517650" cy="95567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51" name="AutoShape 23"/>
          <p:cNvCxnSpPr>
            <a:cxnSpLocks noChangeShapeType="1"/>
            <a:stCxn id="1174534" idx="6"/>
            <a:endCxn id="1174536" idx="2"/>
          </p:cNvCxnSpPr>
          <p:nvPr/>
        </p:nvCxnSpPr>
        <p:spPr bwMode="auto">
          <a:xfrm>
            <a:off x="39766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52" name="AutoShape 24"/>
          <p:cNvCxnSpPr>
            <a:cxnSpLocks noChangeShapeType="1"/>
            <a:stCxn id="1174536" idx="0"/>
            <a:endCxn id="1174535"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53" name="AutoShape 25"/>
          <p:cNvCxnSpPr>
            <a:cxnSpLocks noChangeShapeType="1"/>
            <a:stCxn id="1174535" idx="6"/>
            <a:endCxn id="1174537" idx="2"/>
          </p:cNvCxnSpPr>
          <p:nvPr/>
        </p:nvCxnSpPr>
        <p:spPr bwMode="auto">
          <a:xfrm>
            <a:off x="60340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54" name="AutoShape 26"/>
          <p:cNvCxnSpPr>
            <a:cxnSpLocks noChangeShapeType="1"/>
            <a:stCxn id="1174536" idx="6"/>
            <a:endCxn id="1174538" idx="2"/>
          </p:cNvCxnSpPr>
          <p:nvPr/>
        </p:nvCxnSpPr>
        <p:spPr bwMode="auto">
          <a:xfrm>
            <a:off x="60340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4555" name="AutoShape 27"/>
          <p:cNvCxnSpPr>
            <a:cxnSpLocks noChangeShapeType="1"/>
            <a:stCxn id="1174538" idx="0"/>
            <a:endCxn id="1174537"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4556" name="Rectangle 28"/>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s</a:t>
            </a:r>
          </a:p>
        </p:txBody>
      </p:sp>
      <p:sp>
        <p:nvSpPr>
          <p:cNvPr id="1174557" name="Rectangle 29"/>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Tree>
    <p:extLst>
      <p:ext uri="{BB962C8B-B14F-4D97-AF65-F5344CB8AC3E}">
        <p14:creationId xmlns:p14="http://schemas.microsoft.com/office/powerpoint/2010/main" val="85758430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3"/>
          <p:cNvSpPr>
            <a:spLocks noGrp="1"/>
          </p:cNvSpPr>
          <p:nvPr>
            <p:ph type="ftr" sz="quarter" idx="10"/>
          </p:nvPr>
        </p:nvSpPr>
        <p:spPr/>
        <p:txBody>
          <a:bodyPr/>
          <a:lstStyle/>
          <a:p>
            <a:r>
              <a:rPr lang="en-US" altLang="en-US"/>
              <a:t>David Luebke				         </a:t>
            </a:r>
            <a:fld id="{5C8DD1DA-5569-4849-AE44-C85C65141B16}" type="slidenum">
              <a:rPr lang="en-US" altLang="en-US"/>
              <a:pPr/>
              <a:t>275</a:t>
            </a:fld>
            <a:r>
              <a:rPr lang="en-US" altLang="en-US"/>
              <a:t> 				            </a:t>
            </a:r>
            <a:fld id="{BC6D47CD-E78D-4FC1-A611-05C8FC51C6A1}" type="datetime1">
              <a:rPr lang="en-US" altLang="en-US"/>
              <a:pPr/>
              <a:t>4/22/2019</a:t>
            </a:fld>
            <a:endParaRPr lang="en-US" altLang="en-US"/>
          </a:p>
        </p:txBody>
      </p:sp>
      <p:sp>
        <p:nvSpPr>
          <p:cNvPr id="1175554" name="Rectangle 2"/>
          <p:cNvSpPr>
            <a:spLocks noGrp="1" noChangeArrowheads="1"/>
          </p:cNvSpPr>
          <p:nvPr>
            <p:ph type="title"/>
          </p:nvPr>
        </p:nvSpPr>
        <p:spPr/>
        <p:txBody>
          <a:bodyPr/>
          <a:lstStyle/>
          <a:p>
            <a:r>
              <a:rPr lang="en-US" altLang="en-US"/>
              <a:t>Breadth-First Search: Example</a:t>
            </a:r>
          </a:p>
        </p:txBody>
      </p:sp>
      <p:sp>
        <p:nvSpPr>
          <p:cNvPr id="1175555" name="Oval 3"/>
          <p:cNvSpPr>
            <a:spLocks noChangeArrowheads="1"/>
          </p:cNvSpPr>
          <p:nvPr/>
        </p:nvSpPr>
        <p:spPr bwMode="auto">
          <a:xfrm>
            <a:off x="11430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75556" name="Oval 4"/>
          <p:cNvSpPr>
            <a:spLocks noChangeArrowheads="1"/>
          </p:cNvSpPr>
          <p:nvPr/>
        </p:nvSpPr>
        <p:spPr bwMode="auto">
          <a:xfrm>
            <a:off x="11430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5557"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75558" name="Oval 6"/>
          <p:cNvSpPr>
            <a:spLocks noChangeArrowheads="1"/>
          </p:cNvSpPr>
          <p:nvPr/>
        </p:nvSpPr>
        <p:spPr bwMode="auto">
          <a:xfrm>
            <a:off x="32004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75559" name="Oval 7"/>
          <p:cNvSpPr>
            <a:spLocks noChangeArrowheads="1"/>
          </p:cNvSpPr>
          <p:nvPr/>
        </p:nvSpPr>
        <p:spPr bwMode="auto">
          <a:xfrm>
            <a:off x="52578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5560" name="Oval 8"/>
          <p:cNvSpPr>
            <a:spLocks noChangeArrowheads="1"/>
          </p:cNvSpPr>
          <p:nvPr/>
        </p:nvSpPr>
        <p:spPr bwMode="auto">
          <a:xfrm>
            <a:off x="52578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5561" name="Oval 9"/>
          <p:cNvSpPr>
            <a:spLocks noChangeArrowheads="1"/>
          </p:cNvSpPr>
          <p:nvPr/>
        </p:nvSpPr>
        <p:spPr bwMode="auto">
          <a:xfrm>
            <a:off x="73152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5562" name="Oval 10"/>
          <p:cNvSpPr>
            <a:spLocks noChangeArrowheads="1"/>
          </p:cNvSpPr>
          <p:nvPr/>
        </p:nvSpPr>
        <p:spPr bwMode="auto">
          <a:xfrm>
            <a:off x="73152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5563"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5564"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5565"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5566"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5567"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5568"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5569"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5570"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5571" name="AutoShape 19"/>
          <p:cNvCxnSpPr>
            <a:cxnSpLocks noChangeShapeType="1"/>
            <a:stCxn id="1175556" idx="0"/>
            <a:endCxn id="1175555" idx="4"/>
          </p:cNvCxnSpPr>
          <p:nvPr/>
        </p:nvCxnSpPr>
        <p:spPr bwMode="auto">
          <a:xfrm flipV="1">
            <a:off x="15240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2" name="AutoShape 20"/>
          <p:cNvCxnSpPr>
            <a:cxnSpLocks noChangeShapeType="1"/>
            <a:stCxn id="1175555" idx="6"/>
            <a:endCxn id="1175557"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3" name="AutoShape 21"/>
          <p:cNvCxnSpPr>
            <a:cxnSpLocks noChangeShapeType="1"/>
            <a:stCxn id="1175557" idx="4"/>
            <a:endCxn id="1175558"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4" name="AutoShape 22"/>
          <p:cNvCxnSpPr>
            <a:cxnSpLocks noChangeShapeType="1"/>
            <a:stCxn id="1175558" idx="7"/>
            <a:endCxn id="1175559" idx="3"/>
          </p:cNvCxnSpPr>
          <p:nvPr/>
        </p:nvCxnSpPr>
        <p:spPr bwMode="auto">
          <a:xfrm flipV="1">
            <a:off x="3851275" y="2798763"/>
            <a:ext cx="1517650" cy="95567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5" name="AutoShape 23"/>
          <p:cNvCxnSpPr>
            <a:cxnSpLocks noChangeShapeType="1"/>
            <a:stCxn id="1175558" idx="6"/>
            <a:endCxn id="1175560" idx="2"/>
          </p:cNvCxnSpPr>
          <p:nvPr/>
        </p:nvCxnSpPr>
        <p:spPr bwMode="auto">
          <a:xfrm>
            <a:off x="39766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6" name="AutoShape 24"/>
          <p:cNvCxnSpPr>
            <a:cxnSpLocks noChangeShapeType="1"/>
            <a:stCxn id="1175560" idx="0"/>
            <a:endCxn id="1175559"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7" name="AutoShape 25"/>
          <p:cNvCxnSpPr>
            <a:cxnSpLocks noChangeShapeType="1"/>
            <a:stCxn id="1175559" idx="6"/>
            <a:endCxn id="1175561" idx="2"/>
          </p:cNvCxnSpPr>
          <p:nvPr/>
        </p:nvCxnSpPr>
        <p:spPr bwMode="auto">
          <a:xfrm>
            <a:off x="60340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8" name="AutoShape 26"/>
          <p:cNvCxnSpPr>
            <a:cxnSpLocks noChangeShapeType="1"/>
            <a:stCxn id="1175560" idx="6"/>
            <a:endCxn id="1175562" idx="2"/>
          </p:cNvCxnSpPr>
          <p:nvPr/>
        </p:nvCxnSpPr>
        <p:spPr bwMode="auto">
          <a:xfrm>
            <a:off x="60340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5579" name="AutoShape 27"/>
          <p:cNvCxnSpPr>
            <a:cxnSpLocks noChangeShapeType="1"/>
            <a:stCxn id="1175562" idx="0"/>
            <a:endCxn id="1175561"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5580" name="Rectangle 28"/>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w</a:t>
            </a:r>
          </a:p>
        </p:txBody>
      </p:sp>
      <p:sp>
        <p:nvSpPr>
          <p:cNvPr id="1175581" name="Rectangle 29"/>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75582" name="Rectangle 30"/>
          <p:cNvSpPr>
            <a:spLocks noChangeArrowheads="1"/>
          </p:cNvSpPr>
          <p:nvPr/>
        </p:nvSpPr>
        <p:spPr bwMode="auto">
          <a:xfrm>
            <a:off x="32004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r</a:t>
            </a:r>
          </a:p>
        </p:txBody>
      </p:sp>
    </p:spTree>
    <p:extLst>
      <p:ext uri="{BB962C8B-B14F-4D97-AF65-F5344CB8AC3E}">
        <p14:creationId xmlns:p14="http://schemas.microsoft.com/office/powerpoint/2010/main" val="231015475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
          <p:cNvSpPr>
            <a:spLocks noGrp="1"/>
          </p:cNvSpPr>
          <p:nvPr>
            <p:ph type="ftr" sz="quarter" idx="10"/>
          </p:nvPr>
        </p:nvSpPr>
        <p:spPr/>
        <p:txBody>
          <a:bodyPr/>
          <a:lstStyle/>
          <a:p>
            <a:r>
              <a:rPr lang="en-US" altLang="en-US"/>
              <a:t>David Luebke				         </a:t>
            </a:r>
            <a:fld id="{60527B5D-210B-4C8E-A08B-0A3BE551296E}" type="slidenum">
              <a:rPr lang="en-US" altLang="en-US"/>
              <a:pPr/>
              <a:t>276</a:t>
            </a:fld>
            <a:r>
              <a:rPr lang="en-US" altLang="en-US"/>
              <a:t> 				            </a:t>
            </a:r>
            <a:fld id="{BC6D47CD-E78D-4FC1-A611-05C8FC51C6A1}" type="datetime1">
              <a:rPr lang="en-US" altLang="en-US"/>
              <a:pPr/>
              <a:t>4/22/2019</a:t>
            </a:fld>
            <a:endParaRPr lang="en-US" altLang="en-US"/>
          </a:p>
        </p:txBody>
      </p:sp>
      <p:sp>
        <p:nvSpPr>
          <p:cNvPr id="1176578" name="Rectangle 2"/>
          <p:cNvSpPr>
            <a:spLocks noGrp="1" noChangeArrowheads="1"/>
          </p:cNvSpPr>
          <p:nvPr>
            <p:ph type="title"/>
          </p:nvPr>
        </p:nvSpPr>
        <p:spPr/>
        <p:txBody>
          <a:bodyPr/>
          <a:lstStyle/>
          <a:p>
            <a:r>
              <a:rPr lang="en-US" altLang="en-US"/>
              <a:t>Breadth-First Search: Example</a:t>
            </a:r>
          </a:p>
        </p:txBody>
      </p:sp>
      <p:sp>
        <p:nvSpPr>
          <p:cNvPr id="1176579" name="Oval 3"/>
          <p:cNvSpPr>
            <a:spLocks noChangeArrowheads="1"/>
          </p:cNvSpPr>
          <p:nvPr/>
        </p:nvSpPr>
        <p:spPr bwMode="auto">
          <a:xfrm>
            <a:off x="11430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76580" name="Oval 4"/>
          <p:cNvSpPr>
            <a:spLocks noChangeArrowheads="1"/>
          </p:cNvSpPr>
          <p:nvPr/>
        </p:nvSpPr>
        <p:spPr bwMode="auto">
          <a:xfrm>
            <a:off x="11430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6581"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76582"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76583" name="Oval 7"/>
          <p:cNvSpPr>
            <a:spLocks noChangeArrowheads="1"/>
          </p:cNvSpPr>
          <p:nvPr/>
        </p:nvSpPr>
        <p:spPr bwMode="auto">
          <a:xfrm>
            <a:off x="52578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6584" name="Oval 8"/>
          <p:cNvSpPr>
            <a:spLocks noChangeArrowheads="1"/>
          </p:cNvSpPr>
          <p:nvPr/>
        </p:nvSpPr>
        <p:spPr bwMode="auto">
          <a:xfrm>
            <a:off x="52578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6585" name="Oval 9"/>
          <p:cNvSpPr>
            <a:spLocks noChangeArrowheads="1"/>
          </p:cNvSpPr>
          <p:nvPr/>
        </p:nvSpPr>
        <p:spPr bwMode="auto">
          <a:xfrm>
            <a:off x="73152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6586" name="Oval 10"/>
          <p:cNvSpPr>
            <a:spLocks noChangeArrowheads="1"/>
          </p:cNvSpPr>
          <p:nvPr/>
        </p:nvSpPr>
        <p:spPr bwMode="auto">
          <a:xfrm>
            <a:off x="73152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6587"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6588"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6589"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6590"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6591"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6592"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6593"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6594"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6595" name="AutoShape 19"/>
          <p:cNvCxnSpPr>
            <a:cxnSpLocks noChangeShapeType="1"/>
            <a:stCxn id="1176580" idx="0"/>
            <a:endCxn id="1176579" idx="4"/>
          </p:cNvCxnSpPr>
          <p:nvPr/>
        </p:nvCxnSpPr>
        <p:spPr bwMode="auto">
          <a:xfrm flipV="1">
            <a:off x="15240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596" name="AutoShape 20"/>
          <p:cNvCxnSpPr>
            <a:cxnSpLocks noChangeShapeType="1"/>
            <a:stCxn id="1176579" idx="6"/>
            <a:endCxn id="1176581"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597" name="AutoShape 21"/>
          <p:cNvCxnSpPr>
            <a:cxnSpLocks noChangeShapeType="1"/>
            <a:stCxn id="1176581" idx="4"/>
            <a:endCxn id="1176582"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598" name="AutoShape 22"/>
          <p:cNvCxnSpPr>
            <a:cxnSpLocks noChangeShapeType="1"/>
            <a:stCxn id="1176582" idx="7"/>
            <a:endCxn id="1176583"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599" name="AutoShape 23"/>
          <p:cNvCxnSpPr>
            <a:cxnSpLocks noChangeShapeType="1"/>
            <a:stCxn id="1176582" idx="6"/>
            <a:endCxn id="1176584"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600" name="AutoShape 24"/>
          <p:cNvCxnSpPr>
            <a:cxnSpLocks noChangeShapeType="1"/>
            <a:stCxn id="1176584" idx="0"/>
            <a:endCxn id="1176583"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601" name="AutoShape 25"/>
          <p:cNvCxnSpPr>
            <a:cxnSpLocks noChangeShapeType="1"/>
            <a:stCxn id="1176583" idx="6"/>
            <a:endCxn id="1176585" idx="2"/>
          </p:cNvCxnSpPr>
          <p:nvPr/>
        </p:nvCxnSpPr>
        <p:spPr bwMode="auto">
          <a:xfrm>
            <a:off x="60340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602" name="AutoShape 26"/>
          <p:cNvCxnSpPr>
            <a:cxnSpLocks noChangeShapeType="1"/>
            <a:stCxn id="1176584" idx="6"/>
            <a:endCxn id="1176586" idx="2"/>
          </p:cNvCxnSpPr>
          <p:nvPr/>
        </p:nvCxnSpPr>
        <p:spPr bwMode="auto">
          <a:xfrm>
            <a:off x="60340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6603" name="AutoShape 27"/>
          <p:cNvCxnSpPr>
            <a:cxnSpLocks noChangeShapeType="1"/>
            <a:stCxn id="1176586" idx="0"/>
            <a:endCxn id="1176585"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6604" name="Rectangle 28"/>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r</a:t>
            </a:r>
          </a:p>
        </p:txBody>
      </p:sp>
      <p:sp>
        <p:nvSpPr>
          <p:cNvPr id="1176605" name="Rectangle 29"/>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76606" name="Rectangle 30"/>
          <p:cNvSpPr>
            <a:spLocks noChangeArrowheads="1"/>
          </p:cNvSpPr>
          <p:nvPr/>
        </p:nvSpPr>
        <p:spPr bwMode="auto">
          <a:xfrm>
            <a:off x="32004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t</a:t>
            </a:r>
          </a:p>
        </p:txBody>
      </p:sp>
      <p:sp>
        <p:nvSpPr>
          <p:cNvPr id="1176607" name="Rectangle 31"/>
          <p:cNvSpPr>
            <a:spLocks noChangeArrowheads="1"/>
          </p:cNvSpPr>
          <p:nvPr/>
        </p:nvSpPr>
        <p:spPr bwMode="auto">
          <a:xfrm>
            <a:off x="38862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x</a:t>
            </a:r>
          </a:p>
        </p:txBody>
      </p:sp>
    </p:spTree>
    <p:extLst>
      <p:ext uri="{BB962C8B-B14F-4D97-AF65-F5344CB8AC3E}">
        <p14:creationId xmlns:p14="http://schemas.microsoft.com/office/powerpoint/2010/main" val="252433728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
          <p:cNvSpPr>
            <a:spLocks noGrp="1"/>
          </p:cNvSpPr>
          <p:nvPr>
            <p:ph type="ftr" sz="quarter" idx="10"/>
          </p:nvPr>
        </p:nvSpPr>
        <p:spPr/>
        <p:txBody>
          <a:bodyPr/>
          <a:lstStyle/>
          <a:p>
            <a:r>
              <a:rPr lang="en-US" altLang="en-US"/>
              <a:t>David Luebke				         </a:t>
            </a:r>
            <a:fld id="{15BB9AB2-D600-4260-B9B7-159FA81CEF09}" type="slidenum">
              <a:rPr lang="en-US" altLang="en-US"/>
              <a:pPr/>
              <a:t>277</a:t>
            </a:fld>
            <a:r>
              <a:rPr lang="en-US" altLang="en-US"/>
              <a:t> 				            </a:t>
            </a:r>
            <a:fld id="{BC6D47CD-E78D-4FC1-A611-05C8FC51C6A1}" type="datetime1">
              <a:rPr lang="en-US" altLang="en-US"/>
              <a:pPr/>
              <a:t>4/22/2019</a:t>
            </a:fld>
            <a:endParaRPr lang="en-US" altLang="en-US"/>
          </a:p>
        </p:txBody>
      </p:sp>
      <p:sp>
        <p:nvSpPr>
          <p:cNvPr id="1177602" name="Rectangle 2"/>
          <p:cNvSpPr>
            <a:spLocks noGrp="1" noChangeArrowheads="1"/>
          </p:cNvSpPr>
          <p:nvPr>
            <p:ph type="title"/>
          </p:nvPr>
        </p:nvSpPr>
        <p:spPr/>
        <p:txBody>
          <a:bodyPr/>
          <a:lstStyle/>
          <a:p>
            <a:r>
              <a:rPr lang="en-US" altLang="en-US"/>
              <a:t>Breadth-First Search: Example</a:t>
            </a:r>
          </a:p>
        </p:txBody>
      </p:sp>
      <p:sp>
        <p:nvSpPr>
          <p:cNvPr id="1177603" name="Oval 3"/>
          <p:cNvSpPr>
            <a:spLocks noChangeArrowheads="1"/>
          </p:cNvSpPr>
          <p:nvPr/>
        </p:nvSpPr>
        <p:spPr bwMode="auto">
          <a:xfrm>
            <a:off x="11430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77604" name="Oval 4"/>
          <p:cNvSpPr>
            <a:spLocks noChangeArrowheads="1"/>
          </p:cNvSpPr>
          <p:nvPr/>
        </p:nvSpPr>
        <p:spPr bwMode="auto">
          <a:xfrm>
            <a:off x="11430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7605"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77606"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77607" name="Oval 7"/>
          <p:cNvSpPr>
            <a:spLocks noChangeArrowheads="1"/>
          </p:cNvSpPr>
          <p:nvPr/>
        </p:nvSpPr>
        <p:spPr bwMode="auto">
          <a:xfrm>
            <a:off x="52578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7608" name="Oval 8"/>
          <p:cNvSpPr>
            <a:spLocks noChangeArrowheads="1"/>
          </p:cNvSpPr>
          <p:nvPr/>
        </p:nvSpPr>
        <p:spPr bwMode="auto">
          <a:xfrm>
            <a:off x="52578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7609" name="Oval 9"/>
          <p:cNvSpPr>
            <a:spLocks noChangeArrowheads="1"/>
          </p:cNvSpPr>
          <p:nvPr/>
        </p:nvSpPr>
        <p:spPr bwMode="auto">
          <a:xfrm>
            <a:off x="7315200" y="2133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7610" name="Oval 10"/>
          <p:cNvSpPr>
            <a:spLocks noChangeArrowheads="1"/>
          </p:cNvSpPr>
          <p:nvPr/>
        </p:nvSpPr>
        <p:spPr bwMode="auto">
          <a:xfrm>
            <a:off x="73152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7611"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7612"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7613"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7614"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7615"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7616"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7617"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7618"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7619" name="AutoShape 19"/>
          <p:cNvCxnSpPr>
            <a:cxnSpLocks noChangeShapeType="1"/>
            <a:stCxn id="1177604" idx="0"/>
            <a:endCxn id="1177603" idx="4"/>
          </p:cNvCxnSpPr>
          <p:nvPr/>
        </p:nvCxnSpPr>
        <p:spPr bwMode="auto">
          <a:xfrm flipV="1">
            <a:off x="15240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0" name="AutoShape 20"/>
          <p:cNvCxnSpPr>
            <a:cxnSpLocks noChangeShapeType="1"/>
            <a:stCxn id="1177603" idx="6"/>
            <a:endCxn id="1177605"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1" name="AutoShape 21"/>
          <p:cNvCxnSpPr>
            <a:cxnSpLocks noChangeShapeType="1"/>
            <a:stCxn id="1177605" idx="4"/>
            <a:endCxn id="1177606"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2" name="AutoShape 22"/>
          <p:cNvCxnSpPr>
            <a:cxnSpLocks noChangeShapeType="1"/>
            <a:stCxn id="1177606" idx="7"/>
            <a:endCxn id="1177607"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3" name="AutoShape 23"/>
          <p:cNvCxnSpPr>
            <a:cxnSpLocks noChangeShapeType="1"/>
            <a:stCxn id="1177606" idx="6"/>
            <a:endCxn id="1177608"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4" name="AutoShape 24"/>
          <p:cNvCxnSpPr>
            <a:cxnSpLocks noChangeShapeType="1"/>
            <a:stCxn id="1177608" idx="0"/>
            <a:endCxn id="1177607"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5" name="AutoShape 25"/>
          <p:cNvCxnSpPr>
            <a:cxnSpLocks noChangeShapeType="1"/>
            <a:stCxn id="1177607" idx="6"/>
            <a:endCxn id="1177609" idx="2"/>
          </p:cNvCxnSpPr>
          <p:nvPr/>
        </p:nvCxnSpPr>
        <p:spPr bwMode="auto">
          <a:xfrm>
            <a:off x="6034088" y="2514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6" name="AutoShape 26"/>
          <p:cNvCxnSpPr>
            <a:cxnSpLocks noChangeShapeType="1"/>
            <a:stCxn id="1177608" idx="6"/>
            <a:endCxn id="1177610" idx="2"/>
          </p:cNvCxnSpPr>
          <p:nvPr/>
        </p:nvCxnSpPr>
        <p:spPr bwMode="auto">
          <a:xfrm>
            <a:off x="60340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7627" name="AutoShape 27"/>
          <p:cNvCxnSpPr>
            <a:cxnSpLocks noChangeShapeType="1"/>
            <a:stCxn id="1177610" idx="0"/>
            <a:endCxn id="1177609"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7628" name="Rectangle 28"/>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77629" name="Rectangle 29"/>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t</a:t>
            </a:r>
          </a:p>
        </p:txBody>
      </p:sp>
      <p:sp>
        <p:nvSpPr>
          <p:cNvPr id="1177630" name="Rectangle 30"/>
          <p:cNvSpPr>
            <a:spLocks noChangeArrowheads="1"/>
          </p:cNvSpPr>
          <p:nvPr/>
        </p:nvSpPr>
        <p:spPr bwMode="auto">
          <a:xfrm>
            <a:off x="32004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x</a:t>
            </a:r>
          </a:p>
        </p:txBody>
      </p:sp>
      <p:sp>
        <p:nvSpPr>
          <p:cNvPr id="1177631" name="Rectangle 31"/>
          <p:cNvSpPr>
            <a:spLocks noChangeArrowheads="1"/>
          </p:cNvSpPr>
          <p:nvPr/>
        </p:nvSpPr>
        <p:spPr bwMode="auto">
          <a:xfrm>
            <a:off x="38862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v</a:t>
            </a:r>
          </a:p>
        </p:txBody>
      </p:sp>
    </p:spTree>
    <p:extLst>
      <p:ext uri="{BB962C8B-B14F-4D97-AF65-F5344CB8AC3E}">
        <p14:creationId xmlns:p14="http://schemas.microsoft.com/office/powerpoint/2010/main" val="38696984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
          <p:cNvSpPr>
            <a:spLocks noGrp="1"/>
          </p:cNvSpPr>
          <p:nvPr>
            <p:ph type="ftr" sz="quarter" idx="10"/>
          </p:nvPr>
        </p:nvSpPr>
        <p:spPr/>
        <p:txBody>
          <a:bodyPr/>
          <a:lstStyle/>
          <a:p>
            <a:r>
              <a:rPr lang="en-US" altLang="en-US"/>
              <a:t>David Luebke				         </a:t>
            </a:r>
            <a:fld id="{F3641CBA-44BB-4736-8C02-31650210F7E8}" type="slidenum">
              <a:rPr lang="en-US" altLang="en-US"/>
              <a:pPr/>
              <a:t>278</a:t>
            </a:fld>
            <a:r>
              <a:rPr lang="en-US" altLang="en-US"/>
              <a:t> 				            </a:t>
            </a:r>
            <a:fld id="{BC6D47CD-E78D-4FC1-A611-05C8FC51C6A1}" type="datetime1">
              <a:rPr lang="en-US" altLang="en-US"/>
              <a:pPr/>
              <a:t>4/22/2019</a:t>
            </a:fld>
            <a:endParaRPr lang="en-US" altLang="en-US"/>
          </a:p>
        </p:txBody>
      </p:sp>
      <p:sp>
        <p:nvSpPr>
          <p:cNvPr id="1178626" name="Rectangle 2"/>
          <p:cNvSpPr>
            <a:spLocks noGrp="1" noChangeArrowheads="1"/>
          </p:cNvSpPr>
          <p:nvPr>
            <p:ph type="title"/>
          </p:nvPr>
        </p:nvSpPr>
        <p:spPr/>
        <p:txBody>
          <a:bodyPr/>
          <a:lstStyle/>
          <a:p>
            <a:r>
              <a:rPr lang="en-US" altLang="en-US"/>
              <a:t>Breadth-First Search: Example</a:t>
            </a:r>
          </a:p>
        </p:txBody>
      </p:sp>
      <p:sp>
        <p:nvSpPr>
          <p:cNvPr id="1178627" name="Oval 3"/>
          <p:cNvSpPr>
            <a:spLocks noChangeArrowheads="1"/>
          </p:cNvSpPr>
          <p:nvPr/>
        </p:nvSpPr>
        <p:spPr bwMode="auto">
          <a:xfrm>
            <a:off x="11430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78628" name="Oval 4"/>
          <p:cNvSpPr>
            <a:spLocks noChangeArrowheads="1"/>
          </p:cNvSpPr>
          <p:nvPr/>
        </p:nvSpPr>
        <p:spPr bwMode="auto">
          <a:xfrm>
            <a:off x="11430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8629"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78630"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78631" name="Oval 7"/>
          <p:cNvSpPr>
            <a:spLocks noChangeArrowheads="1"/>
          </p:cNvSpPr>
          <p:nvPr/>
        </p:nvSpPr>
        <p:spPr bwMode="auto">
          <a:xfrm>
            <a:off x="52578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8632" name="Oval 8"/>
          <p:cNvSpPr>
            <a:spLocks noChangeArrowheads="1"/>
          </p:cNvSpPr>
          <p:nvPr/>
        </p:nvSpPr>
        <p:spPr bwMode="auto">
          <a:xfrm>
            <a:off x="52578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8633" name="Oval 9"/>
          <p:cNvSpPr>
            <a:spLocks noChangeArrowheads="1"/>
          </p:cNvSpPr>
          <p:nvPr/>
        </p:nvSpPr>
        <p:spPr bwMode="auto">
          <a:xfrm>
            <a:off x="73152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78634" name="Oval 10"/>
          <p:cNvSpPr>
            <a:spLocks noChangeArrowheads="1"/>
          </p:cNvSpPr>
          <p:nvPr/>
        </p:nvSpPr>
        <p:spPr bwMode="auto">
          <a:xfrm>
            <a:off x="7315200" y="3657600"/>
            <a:ext cx="762000" cy="7620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a:t>
            </a:r>
          </a:p>
        </p:txBody>
      </p:sp>
      <p:sp>
        <p:nvSpPr>
          <p:cNvPr id="1178635"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8636"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8637"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8638"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8639"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8640"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8641"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8642"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8643" name="AutoShape 19"/>
          <p:cNvCxnSpPr>
            <a:cxnSpLocks noChangeShapeType="1"/>
            <a:stCxn id="1178628" idx="0"/>
            <a:endCxn id="1178627" idx="4"/>
          </p:cNvCxnSpPr>
          <p:nvPr/>
        </p:nvCxnSpPr>
        <p:spPr bwMode="auto">
          <a:xfrm flipV="1">
            <a:off x="15240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44" name="AutoShape 20"/>
          <p:cNvCxnSpPr>
            <a:cxnSpLocks noChangeShapeType="1"/>
            <a:stCxn id="1178627" idx="6"/>
            <a:endCxn id="1178629"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45" name="AutoShape 21"/>
          <p:cNvCxnSpPr>
            <a:cxnSpLocks noChangeShapeType="1"/>
            <a:stCxn id="1178629" idx="4"/>
            <a:endCxn id="1178630"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46" name="AutoShape 22"/>
          <p:cNvCxnSpPr>
            <a:cxnSpLocks noChangeShapeType="1"/>
            <a:stCxn id="1178630" idx="7"/>
            <a:endCxn id="1178631"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47" name="AutoShape 23"/>
          <p:cNvCxnSpPr>
            <a:cxnSpLocks noChangeShapeType="1"/>
            <a:stCxn id="1178630" idx="6"/>
            <a:endCxn id="1178632"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48" name="AutoShape 24"/>
          <p:cNvCxnSpPr>
            <a:cxnSpLocks noChangeShapeType="1"/>
            <a:stCxn id="1178632" idx="0"/>
            <a:endCxn id="1178631"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49" name="AutoShape 25"/>
          <p:cNvCxnSpPr>
            <a:cxnSpLocks noChangeShapeType="1"/>
            <a:stCxn id="1178631" idx="6"/>
            <a:endCxn id="1178633" idx="2"/>
          </p:cNvCxnSpPr>
          <p:nvPr/>
        </p:nvCxnSpPr>
        <p:spPr bwMode="auto">
          <a:xfrm>
            <a:off x="60340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50" name="AutoShape 26"/>
          <p:cNvCxnSpPr>
            <a:cxnSpLocks noChangeShapeType="1"/>
            <a:stCxn id="1178632" idx="6"/>
            <a:endCxn id="1178634" idx="2"/>
          </p:cNvCxnSpPr>
          <p:nvPr/>
        </p:nvCxnSpPr>
        <p:spPr bwMode="auto">
          <a:xfrm>
            <a:off x="6034088" y="4038600"/>
            <a:ext cx="1266825"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8651" name="AutoShape 27"/>
          <p:cNvCxnSpPr>
            <a:cxnSpLocks noChangeShapeType="1"/>
            <a:stCxn id="1178634" idx="0"/>
            <a:endCxn id="1178633"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8652" name="Rectangle 28"/>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78653" name="Rectangle 29"/>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x</a:t>
            </a:r>
          </a:p>
        </p:txBody>
      </p:sp>
      <p:sp>
        <p:nvSpPr>
          <p:cNvPr id="1178654" name="Rectangle 30"/>
          <p:cNvSpPr>
            <a:spLocks noChangeArrowheads="1"/>
          </p:cNvSpPr>
          <p:nvPr/>
        </p:nvSpPr>
        <p:spPr bwMode="auto">
          <a:xfrm>
            <a:off x="32004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v</a:t>
            </a:r>
          </a:p>
        </p:txBody>
      </p:sp>
      <p:sp>
        <p:nvSpPr>
          <p:cNvPr id="1178655" name="Rectangle 31"/>
          <p:cNvSpPr>
            <a:spLocks noChangeArrowheads="1"/>
          </p:cNvSpPr>
          <p:nvPr/>
        </p:nvSpPr>
        <p:spPr bwMode="auto">
          <a:xfrm>
            <a:off x="38862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u</a:t>
            </a:r>
          </a:p>
        </p:txBody>
      </p:sp>
    </p:spTree>
    <p:extLst>
      <p:ext uri="{BB962C8B-B14F-4D97-AF65-F5344CB8AC3E}">
        <p14:creationId xmlns:p14="http://schemas.microsoft.com/office/powerpoint/2010/main" val="120580895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
          <p:cNvSpPr>
            <a:spLocks noGrp="1"/>
          </p:cNvSpPr>
          <p:nvPr>
            <p:ph type="ftr" sz="quarter" idx="10"/>
          </p:nvPr>
        </p:nvSpPr>
        <p:spPr/>
        <p:txBody>
          <a:bodyPr/>
          <a:lstStyle/>
          <a:p>
            <a:r>
              <a:rPr lang="en-US" altLang="en-US"/>
              <a:t>David Luebke				         </a:t>
            </a:r>
            <a:fld id="{7C4552AB-674C-451A-99D1-050949B1C9EE}" type="slidenum">
              <a:rPr lang="en-US" altLang="en-US"/>
              <a:pPr/>
              <a:t>279</a:t>
            </a:fld>
            <a:r>
              <a:rPr lang="en-US" altLang="en-US"/>
              <a:t> 				            </a:t>
            </a:r>
            <a:fld id="{BC6D47CD-E78D-4FC1-A611-05C8FC51C6A1}" type="datetime1">
              <a:rPr lang="en-US" altLang="en-US"/>
              <a:pPr/>
              <a:t>4/22/2019</a:t>
            </a:fld>
            <a:endParaRPr lang="en-US" altLang="en-US"/>
          </a:p>
        </p:txBody>
      </p:sp>
      <p:sp>
        <p:nvSpPr>
          <p:cNvPr id="1179650" name="Rectangle 2"/>
          <p:cNvSpPr>
            <a:spLocks noGrp="1" noChangeArrowheads="1"/>
          </p:cNvSpPr>
          <p:nvPr>
            <p:ph type="title"/>
          </p:nvPr>
        </p:nvSpPr>
        <p:spPr/>
        <p:txBody>
          <a:bodyPr/>
          <a:lstStyle/>
          <a:p>
            <a:r>
              <a:rPr lang="en-US" altLang="en-US"/>
              <a:t>Breadth-First Search: Example</a:t>
            </a:r>
          </a:p>
        </p:txBody>
      </p:sp>
      <p:sp>
        <p:nvSpPr>
          <p:cNvPr id="1179651" name="Oval 3"/>
          <p:cNvSpPr>
            <a:spLocks noChangeArrowheads="1"/>
          </p:cNvSpPr>
          <p:nvPr/>
        </p:nvSpPr>
        <p:spPr bwMode="auto">
          <a:xfrm>
            <a:off x="11430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79652" name="Oval 4"/>
          <p:cNvSpPr>
            <a:spLocks noChangeArrowheads="1"/>
          </p:cNvSpPr>
          <p:nvPr/>
        </p:nvSpPr>
        <p:spPr bwMode="auto">
          <a:xfrm>
            <a:off x="11430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9653"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79654"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79655" name="Oval 7"/>
          <p:cNvSpPr>
            <a:spLocks noChangeArrowheads="1"/>
          </p:cNvSpPr>
          <p:nvPr/>
        </p:nvSpPr>
        <p:spPr bwMode="auto">
          <a:xfrm>
            <a:off x="52578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9656" name="Oval 8"/>
          <p:cNvSpPr>
            <a:spLocks noChangeArrowheads="1"/>
          </p:cNvSpPr>
          <p:nvPr/>
        </p:nvSpPr>
        <p:spPr bwMode="auto">
          <a:xfrm>
            <a:off x="52578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79657" name="Oval 9"/>
          <p:cNvSpPr>
            <a:spLocks noChangeArrowheads="1"/>
          </p:cNvSpPr>
          <p:nvPr/>
        </p:nvSpPr>
        <p:spPr bwMode="auto">
          <a:xfrm>
            <a:off x="73152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79658" name="Oval 10"/>
          <p:cNvSpPr>
            <a:spLocks noChangeArrowheads="1"/>
          </p:cNvSpPr>
          <p:nvPr/>
        </p:nvSpPr>
        <p:spPr bwMode="auto">
          <a:xfrm>
            <a:off x="73152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79659"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79660"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79661"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79662"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79663"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79664"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79665"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79666"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79667" name="AutoShape 19"/>
          <p:cNvCxnSpPr>
            <a:cxnSpLocks noChangeShapeType="1"/>
            <a:stCxn id="1179652" idx="0"/>
            <a:endCxn id="1179651" idx="4"/>
          </p:cNvCxnSpPr>
          <p:nvPr/>
        </p:nvCxnSpPr>
        <p:spPr bwMode="auto">
          <a:xfrm flipV="1">
            <a:off x="15240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68" name="AutoShape 20"/>
          <p:cNvCxnSpPr>
            <a:cxnSpLocks noChangeShapeType="1"/>
            <a:stCxn id="1179651" idx="6"/>
            <a:endCxn id="1179653"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69" name="AutoShape 21"/>
          <p:cNvCxnSpPr>
            <a:cxnSpLocks noChangeShapeType="1"/>
            <a:stCxn id="1179653" idx="4"/>
            <a:endCxn id="1179654"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70" name="AutoShape 22"/>
          <p:cNvCxnSpPr>
            <a:cxnSpLocks noChangeShapeType="1"/>
            <a:stCxn id="1179654" idx="7"/>
            <a:endCxn id="1179655"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71" name="AutoShape 23"/>
          <p:cNvCxnSpPr>
            <a:cxnSpLocks noChangeShapeType="1"/>
            <a:stCxn id="1179654" idx="6"/>
            <a:endCxn id="1179656"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72" name="AutoShape 24"/>
          <p:cNvCxnSpPr>
            <a:cxnSpLocks noChangeShapeType="1"/>
            <a:stCxn id="1179656" idx="0"/>
            <a:endCxn id="1179655"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73" name="AutoShape 25"/>
          <p:cNvCxnSpPr>
            <a:cxnSpLocks noChangeShapeType="1"/>
            <a:stCxn id="1179655" idx="6"/>
            <a:endCxn id="1179657" idx="2"/>
          </p:cNvCxnSpPr>
          <p:nvPr/>
        </p:nvCxnSpPr>
        <p:spPr bwMode="auto">
          <a:xfrm>
            <a:off x="60340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74" name="AutoShape 26"/>
          <p:cNvCxnSpPr>
            <a:cxnSpLocks noChangeShapeType="1"/>
            <a:stCxn id="1179656" idx="6"/>
            <a:endCxn id="1179658" idx="2"/>
          </p:cNvCxnSpPr>
          <p:nvPr/>
        </p:nvCxnSpPr>
        <p:spPr bwMode="auto">
          <a:xfrm>
            <a:off x="60340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9675" name="AutoShape 27"/>
          <p:cNvCxnSpPr>
            <a:cxnSpLocks noChangeShapeType="1"/>
            <a:stCxn id="1179658" idx="0"/>
            <a:endCxn id="1179657"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9676" name="Rectangle 28"/>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79677" name="Rectangle 29"/>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v</a:t>
            </a:r>
          </a:p>
        </p:txBody>
      </p:sp>
      <p:sp>
        <p:nvSpPr>
          <p:cNvPr id="1179678" name="Rectangle 30"/>
          <p:cNvSpPr>
            <a:spLocks noChangeArrowheads="1"/>
          </p:cNvSpPr>
          <p:nvPr/>
        </p:nvSpPr>
        <p:spPr bwMode="auto">
          <a:xfrm>
            <a:off x="32004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u</a:t>
            </a:r>
          </a:p>
        </p:txBody>
      </p:sp>
      <p:sp>
        <p:nvSpPr>
          <p:cNvPr id="1179679" name="Rectangle 31"/>
          <p:cNvSpPr>
            <a:spLocks noChangeArrowheads="1"/>
          </p:cNvSpPr>
          <p:nvPr/>
        </p:nvSpPr>
        <p:spPr bwMode="auto">
          <a:xfrm>
            <a:off x="38862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y</a:t>
            </a:r>
          </a:p>
        </p:txBody>
      </p:sp>
    </p:spTree>
    <p:extLst>
      <p:ext uri="{BB962C8B-B14F-4D97-AF65-F5344CB8AC3E}">
        <p14:creationId xmlns:p14="http://schemas.microsoft.com/office/powerpoint/2010/main" val="1588415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smtClean="0">
                <a:solidFill>
                  <a:srgbClr val="FF0000"/>
                </a:solidFill>
              </a:rPr>
              <a:t>template_class.cpp</a:t>
            </a:r>
            <a:r>
              <a:rPr lang="en-US" dirty="0" smtClean="0"/>
              <a:t>”</a:t>
            </a:r>
          </a:p>
          <a:p>
            <a:pPr marL="0" indent="0">
              <a:buNone/>
            </a:pPr>
            <a:r>
              <a:rPr lang="en-US" smtClean="0"/>
              <a:t>“</a:t>
            </a:r>
            <a:r>
              <a:rPr lang="en-US" smtClean="0">
                <a:solidFill>
                  <a:srgbClr val="FF0000"/>
                </a:solidFill>
              </a:rPr>
              <a:t>template_class1.cpp”</a:t>
            </a:r>
            <a:endParaRPr lang="en-US" dirty="0"/>
          </a:p>
        </p:txBody>
      </p:sp>
    </p:spTree>
    <p:extLst>
      <p:ext uri="{BB962C8B-B14F-4D97-AF65-F5344CB8AC3E}">
        <p14:creationId xmlns:p14="http://schemas.microsoft.com/office/powerpoint/2010/main" val="417917194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ooter Placeholder 3"/>
          <p:cNvSpPr>
            <a:spLocks noGrp="1"/>
          </p:cNvSpPr>
          <p:nvPr>
            <p:ph type="ftr" sz="quarter" idx="10"/>
          </p:nvPr>
        </p:nvSpPr>
        <p:spPr/>
        <p:txBody>
          <a:bodyPr/>
          <a:lstStyle/>
          <a:p>
            <a:r>
              <a:rPr lang="en-US" altLang="en-US"/>
              <a:t>David Luebke				         </a:t>
            </a:r>
            <a:fld id="{E72879F2-A3DC-4ECE-8782-B41D93794705}" type="slidenum">
              <a:rPr lang="en-US" altLang="en-US"/>
              <a:pPr/>
              <a:t>280</a:t>
            </a:fld>
            <a:r>
              <a:rPr lang="en-US" altLang="en-US"/>
              <a:t> 				            </a:t>
            </a:r>
            <a:fld id="{BC6D47CD-E78D-4FC1-A611-05C8FC51C6A1}" type="datetime1">
              <a:rPr lang="en-US" altLang="en-US"/>
              <a:pPr/>
              <a:t>4/22/2019</a:t>
            </a:fld>
            <a:endParaRPr lang="en-US" altLang="en-US"/>
          </a:p>
        </p:txBody>
      </p:sp>
      <p:sp>
        <p:nvSpPr>
          <p:cNvPr id="1180674" name="Rectangle 2"/>
          <p:cNvSpPr>
            <a:spLocks noGrp="1" noChangeArrowheads="1"/>
          </p:cNvSpPr>
          <p:nvPr>
            <p:ph type="title"/>
          </p:nvPr>
        </p:nvSpPr>
        <p:spPr/>
        <p:txBody>
          <a:bodyPr/>
          <a:lstStyle/>
          <a:p>
            <a:r>
              <a:rPr lang="en-US" altLang="en-US"/>
              <a:t>Breadth-First Search: Example</a:t>
            </a:r>
          </a:p>
        </p:txBody>
      </p:sp>
      <p:sp>
        <p:nvSpPr>
          <p:cNvPr id="1180675" name="Oval 3"/>
          <p:cNvSpPr>
            <a:spLocks noChangeArrowheads="1"/>
          </p:cNvSpPr>
          <p:nvPr/>
        </p:nvSpPr>
        <p:spPr bwMode="auto">
          <a:xfrm>
            <a:off x="11430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80676" name="Oval 4"/>
          <p:cNvSpPr>
            <a:spLocks noChangeArrowheads="1"/>
          </p:cNvSpPr>
          <p:nvPr/>
        </p:nvSpPr>
        <p:spPr bwMode="auto">
          <a:xfrm>
            <a:off x="11430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0677"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80678"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80679" name="Oval 7"/>
          <p:cNvSpPr>
            <a:spLocks noChangeArrowheads="1"/>
          </p:cNvSpPr>
          <p:nvPr/>
        </p:nvSpPr>
        <p:spPr bwMode="auto">
          <a:xfrm>
            <a:off x="52578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0680" name="Oval 8"/>
          <p:cNvSpPr>
            <a:spLocks noChangeArrowheads="1"/>
          </p:cNvSpPr>
          <p:nvPr/>
        </p:nvSpPr>
        <p:spPr bwMode="auto">
          <a:xfrm>
            <a:off x="52578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0681" name="Oval 9"/>
          <p:cNvSpPr>
            <a:spLocks noChangeArrowheads="1"/>
          </p:cNvSpPr>
          <p:nvPr/>
        </p:nvSpPr>
        <p:spPr bwMode="auto">
          <a:xfrm>
            <a:off x="7315200" y="2133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80682" name="Oval 10"/>
          <p:cNvSpPr>
            <a:spLocks noChangeArrowheads="1"/>
          </p:cNvSpPr>
          <p:nvPr/>
        </p:nvSpPr>
        <p:spPr bwMode="auto">
          <a:xfrm>
            <a:off x="73152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80683"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80684"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80685"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80686"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80687"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80688"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80689"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80690"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80691" name="AutoShape 19"/>
          <p:cNvCxnSpPr>
            <a:cxnSpLocks noChangeShapeType="1"/>
            <a:stCxn id="1180676" idx="0"/>
            <a:endCxn id="1180675" idx="4"/>
          </p:cNvCxnSpPr>
          <p:nvPr/>
        </p:nvCxnSpPr>
        <p:spPr bwMode="auto">
          <a:xfrm flipV="1">
            <a:off x="15240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2" name="AutoShape 20"/>
          <p:cNvCxnSpPr>
            <a:cxnSpLocks noChangeShapeType="1"/>
            <a:stCxn id="1180675" idx="6"/>
            <a:endCxn id="1180677"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3" name="AutoShape 21"/>
          <p:cNvCxnSpPr>
            <a:cxnSpLocks noChangeShapeType="1"/>
            <a:stCxn id="1180677" idx="4"/>
            <a:endCxn id="1180678"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4" name="AutoShape 22"/>
          <p:cNvCxnSpPr>
            <a:cxnSpLocks noChangeShapeType="1"/>
            <a:stCxn id="1180678" idx="7"/>
            <a:endCxn id="1180679"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5" name="AutoShape 23"/>
          <p:cNvCxnSpPr>
            <a:cxnSpLocks noChangeShapeType="1"/>
            <a:stCxn id="1180678" idx="6"/>
            <a:endCxn id="1180680"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6" name="AutoShape 24"/>
          <p:cNvCxnSpPr>
            <a:cxnSpLocks noChangeShapeType="1"/>
            <a:stCxn id="1180680" idx="0"/>
            <a:endCxn id="1180679"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7" name="AutoShape 25"/>
          <p:cNvCxnSpPr>
            <a:cxnSpLocks noChangeShapeType="1"/>
            <a:stCxn id="1180679" idx="6"/>
            <a:endCxn id="1180681" idx="2"/>
          </p:cNvCxnSpPr>
          <p:nvPr/>
        </p:nvCxnSpPr>
        <p:spPr bwMode="auto">
          <a:xfrm>
            <a:off x="60340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8" name="AutoShape 26"/>
          <p:cNvCxnSpPr>
            <a:cxnSpLocks noChangeShapeType="1"/>
            <a:stCxn id="1180680" idx="6"/>
            <a:endCxn id="1180682" idx="2"/>
          </p:cNvCxnSpPr>
          <p:nvPr/>
        </p:nvCxnSpPr>
        <p:spPr bwMode="auto">
          <a:xfrm>
            <a:off x="60340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0699" name="AutoShape 27"/>
          <p:cNvCxnSpPr>
            <a:cxnSpLocks noChangeShapeType="1"/>
            <a:stCxn id="1180682" idx="0"/>
            <a:endCxn id="1180681"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0700" name="Rectangle 28"/>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80701" name="Rectangle 29"/>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u</a:t>
            </a:r>
          </a:p>
        </p:txBody>
      </p:sp>
      <p:sp>
        <p:nvSpPr>
          <p:cNvPr id="1180702" name="Rectangle 30"/>
          <p:cNvSpPr>
            <a:spLocks noChangeArrowheads="1"/>
          </p:cNvSpPr>
          <p:nvPr/>
        </p:nvSpPr>
        <p:spPr bwMode="auto">
          <a:xfrm>
            <a:off x="32004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y</a:t>
            </a:r>
          </a:p>
        </p:txBody>
      </p:sp>
    </p:spTree>
    <p:extLst>
      <p:ext uri="{BB962C8B-B14F-4D97-AF65-F5344CB8AC3E}">
        <p14:creationId xmlns:p14="http://schemas.microsoft.com/office/powerpoint/2010/main" val="28579990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3"/>
          <p:cNvSpPr>
            <a:spLocks noGrp="1"/>
          </p:cNvSpPr>
          <p:nvPr>
            <p:ph type="ftr" sz="quarter" idx="10"/>
          </p:nvPr>
        </p:nvSpPr>
        <p:spPr/>
        <p:txBody>
          <a:bodyPr/>
          <a:lstStyle/>
          <a:p>
            <a:r>
              <a:rPr lang="en-US" altLang="en-US"/>
              <a:t>David Luebke				         </a:t>
            </a:r>
            <a:fld id="{CA005327-9F8A-4309-A963-E224F8FF6C2B}" type="slidenum">
              <a:rPr lang="en-US" altLang="en-US"/>
              <a:pPr/>
              <a:t>281</a:t>
            </a:fld>
            <a:r>
              <a:rPr lang="en-US" altLang="en-US"/>
              <a:t> 				            </a:t>
            </a:r>
            <a:fld id="{BC6D47CD-E78D-4FC1-A611-05C8FC51C6A1}" type="datetime1">
              <a:rPr lang="en-US" altLang="en-US"/>
              <a:pPr/>
              <a:t>4/22/2019</a:t>
            </a:fld>
            <a:endParaRPr lang="en-US" altLang="en-US"/>
          </a:p>
        </p:txBody>
      </p:sp>
      <p:sp>
        <p:nvSpPr>
          <p:cNvPr id="1181698" name="Rectangle 2"/>
          <p:cNvSpPr>
            <a:spLocks noGrp="1" noChangeArrowheads="1"/>
          </p:cNvSpPr>
          <p:nvPr>
            <p:ph type="title"/>
          </p:nvPr>
        </p:nvSpPr>
        <p:spPr/>
        <p:txBody>
          <a:bodyPr/>
          <a:lstStyle/>
          <a:p>
            <a:r>
              <a:rPr lang="en-US" altLang="en-US"/>
              <a:t>Breadth-First Search: Example</a:t>
            </a:r>
          </a:p>
        </p:txBody>
      </p:sp>
      <p:sp>
        <p:nvSpPr>
          <p:cNvPr id="1181699" name="Oval 3"/>
          <p:cNvSpPr>
            <a:spLocks noChangeArrowheads="1"/>
          </p:cNvSpPr>
          <p:nvPr/>
        </p:nvSpPr>
        <p:spPr bwMode="auto">
          <a:xfrm>
            <a:off x="11430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81700" name="Oval 4"/>
          <p:cNvSpPr>
            <a:spLocks noChangeArrowheads="1"/>
          </p:cNvSpPr>
          <p:nvPr/>
        </p:nvSpPr>
        <p:spPr bwMode="auto">
          <a:xfrm>
            <a:off x="11430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1701"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81702"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81703" name="Oval 7"/>
          <p:cNvSpPr>
            <a:spLocks noChangeArrowheads="1"/>
          </p:cNvSpPr>
          <p:nvPr/>
        </p:nvSpPr>
        <p:spPr bwMode="auto">
          <a:xfrm>
            <a:off x="52578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1704" name="Oval 8"/>
          <p:cNvSpPr>
            <a:spLocks noChangeArrowheads="1"/>
          </p:cNvSpPr>
          <p:nvPr/>
        </p:nvSpPr>
        <p:spPr bwMode="auto">
          <a:xfrm>
            <a:off x="52578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1705" name="Oval 9"/>
          <p:cNvSpPr>
            <a:spLocks noChangeArrowheads="1"/>
          </p:cNvSpPr>
          <p:nvPr/>
        </p:nvSpPr>
        <p:spPr bwMode="auto">
          <a:xfrm>
            <a:off x="73152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81706" name="Oval 10"/>
          <p:cNvSpPr>
            <a:spLocks noChangeArrowheads="1"/>
          </p:cNvSpPr>
          <p:nvPr/>
        </p:nvSpPr>
        <p:spPr bwMode="auto">
          <a:xfrm>
            <a:off x="7315200" y="3657600"/>
            <a:ext cx="762000" cy="762000"/>
          </a:xfrm>
          <a:prstGeom prst="ellipse">
            <a:avLst/>
          </a:prstGeom>
          <a:solidFill>
            <a:schemeClr val="folHlink"/>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81707"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81708"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81709"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81710"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81711"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81712"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81713"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81714"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81715" name="AutoShape 19"/>
          <p:cNvCxnSpPr>
            <a:cxnSpLocks noChangeShapeType="1"/>
            <a:stCxn id="1181700" idx="0"/>
            <a:endCxn id="1181699" idx="4"/>
          </p:cNvCxnSpPr>
          <p:nvPr/>
        </p:nvCxnSpPr>
        <p:spPr bwMode="auto">
          <a:xfrm flipV="1">
            <a:off x="15240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16" name="AutoShape 20"/>
          <p:cNvCxnSpPr>
            <a:cxnSpLocks noChangeShapeType="1"/>
            <a:stCxn id="1181699" idx="6"/>
            <a:endCxn id="1181701"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17" name="AutoShape 21"/>
          <p:cNvCxnSpPr>
            <a:cxnSpLocks noChangeShapeType="1"/>
            <a:stCxn id="1181701" idx="4"/>
            <a:endCxn id="1181702"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18" name="AutoShape 22"/>
          <p:cNvCxnSpPr>
            <a:cxnSpLocks noChangeShapeType="1"/>
            <a:stCxn id="1181702" idx="7"/>
            <a:endCxn id="1181703"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19" name="AutoShape 23"/>
          <p:cNvCxnSpPr>
            <a:cxnSpLocks noChangeShapeType="1"/>
            <a:stCxn id="1181702" idx="6"/>
            <a:endCxn id="1181704"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20" name="AutoShape 24"/>
          <p:cNvCxnSpPr>
            <a:cxnSpLocks noChangeShapeType="1"/>
            <a:stCxn id="1181704" idx="0"/>
            <a:endCxn id="1181703"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21" name="AutoShape 25"/>
          <p:cNvCxnSpPr>
            <a:cxnSpLocks noChangeShapeType="1"/>
            <a:stCxn id="1181703" idx="6"/>
            <a:endCxn id="1181705" idx="2"/>
          </p:cNvCxnSpPr>
          <p:nvPr/>
        </p:nvCxnSpPr>
        <p:spPr bwMode="auto">
          <a:xfrm>
            <a:off x="60340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22" name="AutoShape 26"/>
          <p:cNvCxnSpPr>
            <a:cxnSpLocks noChangeShapeType="1"/>
            <a:stCxn id="1181704" idx="6"/>
            <a:endCxn id="1181706" idx="2"/>
          </p:cNvCxnSpPr>
          <p:nvPr/>
        </p:nvCxnSpPr>
        <p:spPr bwMode="auto">
          <a:xfrm>
            <a:off x="60340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1723" name="AutoShape 27"/>
          <p:cNvCxnSpPr>
            <a:cxnSpLocks noChangeShapeType="1"/>
            <a:stCxn id="1181706" idx="0"/>
            <a:endCxn id="1181705"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1724" name="Rectangle 28"/>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81725" name="Rectangle 29"/>
          <p:cNvSpPr>
            <a:spLocks noChangeArrowheads="1"/>
          </p:cNvSpPr>
          <p:nvPr/>
        </p:nvSpPr>
        <p:spPr bwMode="auto">
          <a:xfrm>
            <a:off x="2514600" y="5562600"/>
            <a:ext cx="685800" cy="6096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a:latin typeface="Times New Roman" panose="02020603050405020304" pitchFamily="18" charset="0"/>
              </a:rPr>
              <a:t>y</a:t>
            </a:r>
          </a:p>
        </p:txBody>
      </p:sp>
    </p:spTree>
    <p:extLst>
      <p:ext uri="{BB962C8B-B14F-4D97-AF65-F5344CB8AC3E}">
        <p14:creationId xmlns:p14="http://schemas.microsoft.com/office/powerpoint/2010/main" val="238584682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3"/>
          <p:cNvSpPr>
            <a:spLocks noGrp="1"/>
          </p:cNvSpPr>
          <p:nvPr>
            <p:ph type="ftr" sz="quarter" idx="10"/>
          </p:nvPr>
        </p:nvSpPr>
        <p:spPr/>
        <p:txBody>
          <a:bodyPr/>
          <a:lstStyle/>
          <a:p>
            <a:r>
              <a:rPr lang="en-US" altLang="en-US"/>
              <a:t>David Luebke				         </a:t>
            </a:r>
            <a:fld id="{0EDD8F0E-56C7-4B6E-9A90-BCFFF85B6871}" type="slidenum">
              <a:rPr lang="en-US" altLang="en-US"/>
              <a:pPr/>
              <a:t>282</a:t>
            </a:fld>
            <a:r>
              <a:rPr lang="en-US" altLang="en-US"/>
              <a:t> 				            </a:t>
            </a:r>
            <a:fld id="{BC6D47CD-E78D-4FC1-A611-05C8FC51C6A1}" type="datetime1">
              <a:rPr lang="en-US" altLang="en-US"/>
              <a:pPr/>
              <a:t>4/22/2019</a:t>
            </a:fld>
            <a:endParaRPr lang="en-US" altLang="en-US"/>
          </a:p>
        </p:txBody>
      </p:sp>
      <p:sp>
        <p:nvSpPr>
          <p:cNvPr id="1182722" name="Rectangle 2"/>
          <p:cNvSpPr>
            <a:spLocks noGrp="1" noChangeArrowheads="1"/>
          </p:cNvSpPr>
          <p:nvPr>
            <p:ph type="title"/>
          </p:nvPr>
        </p:nvSpPr>
        <p:spPr/>
        <p:txBody>
          <a:bodyPr/>
          <a:lstStyle/>
          <a:p>
            <a:r>
              <a:rPr lang="en-US" altLang="en-US"/>
              <a:t>Breadth-First Search: Example</a:t>
            </a:r>
          </a:p>
        </p:txBody>
      </p:sp>
      <p:sp>
        <p:nvSpPr>
          <p:cNvPr id="1182723" name="Oval 3"/>
          <p:cNvSpPr>
            <a:spLocks noChangeArrowheads="1"/>
          </p:cNvSpPr>
          <p:nvPr/>
        </p:nvSpPr>
        <p:spPr bwMode="auto">
          <a:xfrm>
            <a:off x="11430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70000"/>
              </a:lnSpc>
            </a:pPr>
            <a:r>
              <a:rPr lang="en-US" altLang="en-US" sz="4000" i="0">
                <a:solidFill>
                  <a:schemeClr val="accent1"/>
                </a:solidFill>
                <a:latin typeface="Times New Roman" panose="02020603050405020304" pitchFamily="18" charset="0"/>
                <a:sym typeface="Symbol" panose="05050102010706020507" pitchFamily="18" charset="2"/>
              </a:rPr>
              <a:t>1</a:t>
            </a:r>
            <a:endParaRPr lang="en-US" altLang="en-US" sz="4000" i="0">
              <a:solidFill>
                <a:schemeClr val="accent1"/>
              </a:solidFill>
              <a:latin typeface="Times New Roman" panose="02020603050405020304" pitchFamily="18" charset="0"/>
            </a:endParaRPr>
          </a:p>
        </p:txBody>
      </p:sp>
      <p:sp>
        <p:nvSpPr>
          <p:cNvPr id="1182724" name="Oval 4"/>
          <p:cNvSpPr>
            <a:spLocks noChangeArrowheads="1"/>
          </p:cNvSpPr>
          <p:nvPr/>
        </p:nvSpPr>
        <p:spPr bwMode="auto">
          <a:xfrm>
            <a:off x="11430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2725" name="Oval 5"/>
          <p:cNvSpPr>
            <a:spLocks noChangeArrowheads="1"/>
          </p:cNvSpPr>
          <p:nvPr/>
        </p:nvSpPr>
        <p:spPr bwMode="auto">
          <a:xfrm>
            <a:off x="32004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0</a:t>
            </a:r>
          </a:p>
        </p:txBody>
      </p:sp>
      <p:sp>
        <p:nvSpPr>
          <p:cNvPr id="1182726" name="Oval 6"/>
          <p:cNvSpPr>
            <a:spLocks noChangeArrowheads="1"/>
          </p:cNvSpPr>
          <p:nvPr/>
        </p:nvSpPr>
        <p:spPr bwMode="auto">
          <a:xfrm>
            <a:off x="32004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1</a:t>
            </a:r>
          </a:p>
        </p:txBody>
      </p:sp>
      <p:sp>
        <p:nvSpPr>
          <p:cNvPr id="1182727" name="Oval 7"/>
          <p:cNvSpPr>
            <a:spLocks noChangeArrowheads="1"/>
          </p:cNvSpPr>
          <p:nvPr/>
        </p:nvSpPr>
        <p:spPr bwMode="auto">
          <a:xfrm>
            <a:off x="52578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2728" name="Oval 8"/>
          <p:cNvSpPr>
            <a:spLocks noChangeArrowheads="1"/>
          </p:cNvSpPr>
          <p:nvPr/>
        </p:nvSpPr>
        <p:spPr bwMode="auto">
          <a:xfrm>
            <a:off x="52578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2</a:t>
            </a:r>
          </a:p>
        </p:txBody>
      </p:sp>
      <p:sp>
        <p:nvSpPr>
          <p:cNvPr id="1182729" name="Oval 9"/>
          <p:cNvSpPr>
            <a:spLocks noChangeArrowheads="1"/>
          </p:cNvSpPr>
          <p:nvPr/>
        </p:nvSpPr>
        <p:spPr bwMode="auto">
          <a:xfrm>
            <a:off x="7315200" y="2133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82730" name="Oval 10"/>
          <p:cNvSpPr>
            <a:spLocks noChangeArrowheads="1"/>
          </p:cNvSpPr>
          <p:nvPr/>
        </p:nvSpPr>
        <p:spPr bwMode="auto">
          <a:xfrm>
            <a:off x="7315200" y="3657600"/>
            <a:ext cx="762000" cy="762000"/>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4000" i="0">
                <a:solidFill>
                  <a:schemeClr val="accent1"/>
                </a:solidFill>
                <a:latin typeface="Times New Roman" panose="02020603050405020304" pitchFamily="18" charset="0"/>
                <a:sym typeface="Symbol" panose="05050102010706020507" pitchFamily="18" charset="2"/>
              </a:rPr>
              <a:t>3</a:t>
            </a:r>
          </a:p>
        </p:txBody>
      </p:sp>
      <p:sp>
        <p:nvSpPr>
          <p:cNvPr id="1182731" name="Text Box 11"/>
          <p:cNvSpPr txBox="1">
            <a:spLocks noChangeArrowheads="1"/>
          </p:cNvSpPr>
          <p:nvPr/>
        </p:nvSpPr>
        <p:spPr bwMode="auto">
          <a:xfrm>
            <a:off x="1382713"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r</a:t>
            </a:r>
          </a:p>
        </p:txBody>
      </p:sp>
      <p:sp>
        <p:nvSpPr>
          <p:cNvPr id="1182732" name="Text Box 12"/>
          <p:cNvSpPr txBox="1">
            <a:spLocks noChangeArrowheads="1"/>
          </p:cNvSpPr>
          <p:nvPr/>
        </p:nvSpPr>
        <p:spPr bwMode="auto">
          <a:xfrm>
            <a:off x="3429000" y="1676400"/>
            <a:ext cx="282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s</a:t>
            </a:r>
          </a:p>
        </p:txBody>
      </p:sp>
      <p:sp>
        <p:nvSpPr>
          <p:cNvPr id="1182733" name="Text Box 13"/>
          <p:cNvSpPr txBox="1">
            <a:spLocks noChangeArrowheads="1"/>
          </p:cNvSpPr>
          <p:nvPr/>
        </p:nvSpPr>
        <p:spPr bwMode="auto">
          <a:xfrm>
            <a:off x="5489575" y="1676400"/>
            <a:ext cx="25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t</a:t>
            </a:r>
          </a:p>
        </p:txBody>
      </p:sp>
      <p:sp>
        <p:nvSpPr>
          <p:cNvPr id="1182734" name="Text Box 14"/>
          <p:cNvSpPr txBox="1">
            <a:spLocks noChangeArrowheads="1"/>
          </p:cNvSpPr>
          <p:nvPr/>
        </p:nvSpPr>
        <p:spPr bwMode="auto">
          <a:xfrm>
            <a:off x="7500938" y="16764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u</a:t>
            </a:r>
          </a:p>
        </p:txBody>
      </p:sp>
      <p:sp>
        <p:nvSpPr>
          <p:cNvPr id="1182735" name="Text Box 15"/>
          <p:cNvSpPr txBox="1">
            <a:spLocks noChangeArrowheads="1"/>
          </p:cNvSpPr>
          <p:nvPr/>
        </p:nvSpPr>
        <p:spPr bwMode="auto">
          <a:xfrm>
            <a:off x="1365250"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v</a:t>
            </a:r>
          </a:p>
        </p:txBody>
      </p:sp>
      <p:sp>
        <p:nvSpPr>
          <p:cNvPr id="1182736" name="Text Box 16"/>
          <p:cNvSpPr txBox="1">
            <a:spLocks noChangeArrowheads="1"/>
          </p:cNvSpPr>
          <p:nvPr/>
        </p:nvSpPr>
        <p:spPr bwMode="auto">
          <a:xfrm>
            <a:off x="3416300" y="4419600"/>
            <a:ext cx="3540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w</a:t>
            </a:r>
          </a:p>
        </p:txBody>
      </p:sp>
      <p:sp>
        <p:nvSpPr>
          <p:cNvPr id="1182737" name="Text Box 17"/>
          <p:cNvSpPr txBox="1">
            <a:spLocks noChangeArrowheads="1"/>
          </p:cNvSpPr>
          <p:nvPr/>
        </p:nvSpPr>
        <p:spPr bwMode="auto">
          <a:xfrm>
            <a:off x="5516563" y="44196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x</a:t>
            </a:r>
          </a:p>
        </p:txBody>
      </p:sp>
      <p:sp>
        <p:nvSpPr>
          <p:cNvPr id="1182738" name="Text Box 18"/>
          <p:cNvSpPr txBox="1">
            <a:spLocks noChangeArrowheads="1"/>
          </p:cNvSpPr>
          <p:nvPr/>
        </p:nvSpPr>
        <p:spPr bwMode="auto">
          <a:xfrm>
            <a:off x="7604125" y="4419600"/>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latin typeface="Times New Roman" panose="02020603050405020304" pitchFamily="18" charset="0"/>
              </a:rPr>
              <a:t>y</a:t>
            </a:r>
          </a:p>
        </p:txBody>
      </p:sp>
      <p:cxnSp>
        <p:nvCxnSpPr>
          <p:cNvPr id="1182739" name="AutoShape 19"/>
          <p:cNvCxnSpPr>
            <a:cxnSpLocks noChangeShapeType="1"/>
            <a:stCxn id="1182724" idx="0"/>
            <a:endCxn id="1182723" idx="4"/>
          </p:cNvCxnSpPr>
          <p:nvPr/>
        </p:nvCxnSpPr>
        <p:spPr bwMode="auto">
          <a:xfrm flipV="1">
            <a:off x="15240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0" name="AutoShape 20"/>
          <p:cNvCxnSpPr>
            <a:cxnSpLocks noChangeShapeType="1"/>
            <a:stCxn id="1182723" idx="6"/>
            <a:endCxn id="1182725" idx="2"/>
          </p:cNvCxnSpPr>
          <p:nvPr/>
        </p:nvCxnSpPr>
        <p:spPr bwMode="auto">
          <a:xfrm>
            <a:off x="19192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1" name="AutoShape 21"/>
          <p:cNvCxnSpPr>
            <a:cxnSpLocks noChangeShapeType="1"/>
            <a:stCxn id="1182725" idx="4"/>
            <a:endCxn id="1182726" idx="0"/>
          </p:cNvCxnSpPr>
          <p:nvPr/>
        </p:nvCxnSpPr>
        <p:spPr bwMode="auto">
          <a:xfrm>
            <a:off x="3581400" y="2909888"/>
            <a:ext cx="0" cy="73342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2" name="AutoShape 22"/>
          <p:cNvCxnSpPr>
            <a:cxnSpLocks noChangeShapeType="1"/>
            <a:stCxn id="1182726" idx="7"/>
            <a:endCxn id="1182727" idx="3"/>
          </p:cNvCxnSpPr>
          <p:nvPr/>
        </p:nvCxnSpPr>
        <p:spPr bwMode="auto">
          <a:xfrm flipV="1">
            <a:off x="3851275" y="2798763"/>
            <a:ext cx="1517650" cy="955675"/>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3" name="AutoShape 23"/>
          <p:cNvCxnSpPr>
            <a:cxnSpLocks noChangeShapeType="1"/>
            <a:stCxn id="1182726" idx="6"/>
            <a:endCxn id="1182728" idx="2"/>
          </p:cNvCxnSpPr>
          <p:nvPr/>
        </p:nvCxnSpPr>
        <p:spPr bwMode="auto">
          <a:xfrm>
            <a:off x="39766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4" name="AutoShape 24"/>
          <p:cNvCxnSpPr>
            <a:cxnSpLocks noChangeShapeType="1"/>
            <a:stCxn id="1182728" idx="0"/>
            <a:endCxn id="1182727" idx="4"/>
          </p:cNvCxnSpPr>
          <p:nvPr/>
        </p:nvCxnSpPr>
        <p:spPr bwMode="auto">
          <a:xfrm flipV="1">
            <a:off x="56388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5" name="AutoShape 25"/>
          <p:cNvCxnSpPr>
            <a:cxnSpLocks noChangeShapeType="1"/>
            <a:stCxn id="1182727" idx="6"/>
            <a:endCxn id="1182729" idx="2"/>
          </p:cNvCxnSpPr>
          <p:nvPr/>
        </p:nvCxnSpPr>
        <p:spPr bwMode="auto">
          <a:xfrm>
            <a:off x="6034088" y="2514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6" name="AutoShape 26"/>
          <p:cNvCxnSpPr>
            <a:cxnSpLocks noChangeShapeType="1"/>
            <a:stCxn id="1182728" idx="6"/>
            <a:endCxn id="1182730" idx="2"/>
          </p:cNvCxnSpPr>
          <p:nvPr/>
        </p:nvCxnSpPr>
        <p:spPr bwMode="auto">
          <a:xfrm>
            <a:off x="6034088" y="4038600"/>
            <a:ext cx="1266825" cy="0"/>
          </a:xfrm>
          <a:prstGeom prst="straightConnector1">
            <a:avLst/>
          </a:prstGeom>
          <a:noFill/>
          <a:ln w="762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2747" name="AutoShape 27"/>
          <p:cNvCxnSpPr>
            <a:cxnSpLocks noChangeShapeType="1"/>
            <a:stCxn id="1182730" idx="0"/>
            <a:endCxn id="1182729" idx="4"/>
          </p:cNvCxnSpPr>
          <p:nvPr/>
        </p:nvCxnSpPr>
        <p:spPr bwMode="auto">
          <a:xfrm flipV="1">
            <a:off x="7696200" y="2909888"/>
            <a:ext cx="0" cy="733425"/>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2748" name="Rectangle 28"/>
          <p:cNvSpPr>
            <a:spLocks noChangeArrowheads="1"/>
          </p:cNvSpPr>
          <p:nvPr/>
        </p:nvSpPr>
        <p:spPr bwMode="auto">
          <a:xfrm>
            <a:off x="18288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b="1">
                <a:latin typeface="Times New Roman" panose="02020603050405020304" pitchFamily="18" charset="0"/>
              </a:rPr>
              <a:t>Q:</a:t>
            </a:r>
          </a:p>
        </p:txBody>
      </p:sp>
      <p:sp>
        <p:nvSpPr>
          <p:cNvPr id="1182749" name="Rectangle 29"/>
          <p:cNvSpPr>
            <a:spLocks noChangeArrowheads="1"/>
          </p:cNvSpPr>
          <p:nvPr/>
        </p:nvSpPr>
        <p:spPr bwMode="auto">
          <a:xfrm>
            <a:off x="2514600" y="5562600"/>
            <a:ext cx="685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800" b="1" i="0">
                <a:latin typeface="Times New Roman" panose="02020603050405020304" pitchFamily="18" charset="0"/>
                <a:cs typeface="Times New Roman" panose="02020603050405020304" pitchFamily="18" charset="0"/>
              </a:rPr>
              <a:t>Ø</a:t>
            </a:r>
            <a:endParaRPr lang="en-US" altLang="en-US" sz="2800" b="1" i="0">
              <a:latin typeface="Times New Roman" panose="02020603050405020304" pitchFamily="18" charset="0"/>
            </a:endParaRPr>
          </a:p>
        </p:txBody>
      </p:sp>
    </p:spTree>
    <p:extLst>
      <p:ext uri="{BB962C8B-B14F-4D97-AF65-F5344CB8AC3E}">
        <p14:creationId xmlns:p14="http://schemas.microsoft.com/office/powerpoint/2010/main" val="383553889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David Luebke				         </a:t>
            </a:r>
            <a:fld id="{C515EDF2-BF3C-46A7-98D1-96685E1AB799}" type="slidenum">
              <a:rPr lang="en-US" altLang="en-US"/>
              <a:pPr/>
              <a:t>283</a:t>
            </a:fld>
            <a:r>
              <a:rPr lang="en-US" altLang="en-US"/>
              <a:t> 				            </a:t>
            </a:r>
            <a:fld id="{BC6D47CD-E78D-4FC1-A611-05C8FC51C6A1}" type="datetime1">
              <a:rPr lang="en-US" altLang="en-US"/>
              <a:pPr/>
              <a:t>4/22/2019</a:t>
            </a:fld>
            <a:endParaRPr lang="en-US" altLang="en-US"/>
          </a:p>
        </p:txBody>
      </p:sp>
      <p:sp>
        <p:nvSpPr>
          <p:cNvPr id="1185794" name="Rectangle 2"/>
          <p:cNvSpPr>
            <a:spLocks noGrp="1" noChangeArrowheads="1"/>
          </p:cNvSpPr>
          <p:nvPr>
            <p:ph type="title"/>
          </p:nvPr>
        </p:nvSpPr>
        <p:spPr/>
        <p:txBody>
          <a:bodyPr/>
          <a:lstStyle/>
          <a:p>
            <a:r>
              <a:rPr lang="en-US" altLang="en-US"/>
              <a:t>Breadth-First Search: Properties</a:t>
            </a:r>
          </a:p>
        </p:txBody>
      </p:sp>
      <p:sp>
        <p:nvSpPr>
          <p:cNvPr id="1185795" name="Rectangle 3"/>
          <p:cNvSpPr>
            <a:spLocks noGrp="1" noChangeArrowheads="1"/>
          </p:cNvSpPr>
          <p:nvPr>
            <p:ph type="body" idx="1"/>
          </p:nvPr>
        </p:nvSpPr>
        <p:spPr/>
        <p:txBody>
          <a:bodyPr>
            <a:normAutofit lnSpcReduction="10000"/>
          </a:bodyPr>
          <a:lstStyle/>
          <a:p>
            <a:r>
              <a:rPr lang="en-US" altLang="en-US"/>
              <a:t>BFS calculates the </a:t>
            </a:r>
            <a:r>
              <a:rPr lang="en-US" altLang="en-US" i="1">
                <a:solidFill>
                  <a:schemeClr val="tx2"/>
                </a:solidFill>
              </a:rPr>
              <a:t>shortest-path distance</a:t>
            </a:r>
            <a:r>
              <a:rPr lang="en-US" altLang="en-US"/>
              <a:t> to the source node</a:t>
            </a:r>
          </a:p>
          <a:p>
            <a:pPr lvl="1"/>
            <a:r>
              <a:rPr lang="en-US" altLang="en-US"/>
              <a:t>Shortest-path distance </a:t>
            </a:r>
            <a:r>
              <a:rPr lang="en-US" altLang="en-US">
                <a:sym typeface="Symbol" panose="05050102010706020507" pitchFamily="18" charset="2"/>
              </a:rPr>
              <a:t>(s,v) </a:t>
            </a:r>
            <a:r>
              <a:rPr lang="en-US" altLang="en-US"/>
              <a:t>= minimum number of edges from s to v, or </a:t>
            </a:r>
            <a:r>
              <a:rPr lang="en-US" altLang="en-US">
                <a:sym typeface="Symbol" panose="05050102010706020507" pitchFamily="18" charset="2"/>
              </a:rPr>
              <a:t> if v not reachable from s</a:t>
            </a:r>
            <a:endParaRPr lang="en-US" altLang="en-US"/>
          </a:p>
          <a:p>
            <a:pPr lvl="1"/>
            <a:r>
              <a:rPr lang="en-US" altLang="en-US"/>
              <a:t>Proof given in the book (p. 472-5)</a:t>
            </a:r>
          </a:p>
          <a:p>
            <a:r>
              <a:rPr lang="en-US" altLang="en-US">
                <a:sym typeface="Symbol" panose="05050102010706020507" pitchFamily="18" charset="2"/>
              </a:rPr>
              <a:t>BFS builds </a:t>
            </a:r>
            <a:r>
              <a:rPr lang="en-US" altLang="en-US" i="1">
                <a:solidFill>
                  <a:schemeClr val="tx2"/>
                </a:solidFill>
                <a:sym typeface="Symbol" panose="05050102010706020507" pitchFamily="18" charset="2"/>
              </a:rPr>
              <a:t>breadth-first tree</a:t>
            </a:r>
            <a:r>
              <a:rPr lang="en-US" altLang="en-US">
                <a:sym typeface="Symbol" panose="05050102010706020507" pitchFamily="18" charset="2"/>
              </a:rPr>
              <a:t>, in which paths to root represent shortest paths in G</a:t>
            </a:r>
          </a:p>
          <a:p>
            <a:pPr lvl="1"/>
            <a:r>
              <a:rPr lang="en-US" altLang="en-US">
                <a:sym typeface="Symbol" panose="05050102010706020507" pitchFamily="18" charset="2"/>
              </a:rPr>
              <a:t>Thus can use BFS to calculate shortest path from one vertex to another in O(V+E) time</a:t>
            </a:r>
          </a:p>
        </p:txBody>
      </p:sp>
    </p:spTree>
    <p:extLst>
      <p:ext uri="{BB962C8B-B14F-4D97-AF65-F5344CB8AC3E}">
        <p14:creationId xmlns:p14="http://schemas.microsoft.com/office/powerpoint/2010/main" val="1843314418"/>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a:t>David Luebke				         </a:t>
            </a:r>
            <a:fld id="{27E9B8B6-107C-40C2-BAD5-FBC57C93D602}" type="slidenum">
              <a:rPr lang="en-US" altLang="en-US"/>
              <a:pPr/>
              <a:t>284</a:t>
            </a:fld>
            <a:r>
              <a:rPr lang="en-US" altLang="en-US"/>
              <a:t> 				            </a:t>
            </a:r>
            <a:fld id="{6F0F9BEA-77BF-4D6E-A6FF-5A093F44820C}" type="datetime1">
              <a:rPr lang="en-US" altLang="en-US"/>
              <a:pPr/>
              <a:t>4/23/2019</a:t>
            </a:fld>
            <a:endParaRPr lang="en-US" altLang="en-US"/>
          </a:p>
        </p:txBody>
      </p:sp>
      <p:sp>
        <p:nvSpPr>
          <p:cNvPr id="1200130" name="Rectangle 2"/>
          <p:cNvSpPr>
            <a:spLocks noGrp="1" noChangeArrowheads="1"/>
          </p:cNvSpPr>
          <p:nvPr>
            <p:ph type="title"/>
          </p:nvPr>
        </p:nvSpPr>
        <p:spPr/>
        <p:txBody>
          <a:bodyPr/>
          <a:lstStyle/>
          <a:p>
            <a:r>
              <a:rPr lang="en-US" altLang="en-US"/>
              <a:t>Depth-First Search</a:t>
            </a:r>
          </a:p>
        </p:txBody>
      </p:sp>
      <p:sp>
        <p:nvSpPr>
          <p:cNvPr id="1200131" name="Rectangle 3"/>
          <p:cNvSpPr>
            <a:spLocks noGrp="1" noChangeArrowheads="1"/>
          </p:cNvSpPr>
          <p:nvPr>
            <p:ph type="body" idx="1"/>
          </p:nvPr>
        </p:nvSpPr>
        <p:spPr/>
        <p:txBody>
          <a:bodyPr/>
          <a:lstStyle/>
          <a:p>
            <a:r>
              <a:rPr lang="en-US" altLang="en-US" i="1">
                <a:solidFill>
                  <a:schemeClr val="tx2"/>
                </a:solidFill>
              </a:rPr>
              <a:t>Depth-first search</a:t>
            </a:r>
            <a:r>
              <a:rPr lang="en-US" altLang="en-US"/>
              <a:t> is another strategy for exploring a graph</a:t>
            </a:r>
          </a:p>
          <a:p>
            <a:pPr lvl="1"/>
            <a:r>
              <a:rPr lang="en-US" altLang="en-US"/>
              <a:t>Explore “deeper” in the graph whenever possible</a:t>
            </a:r>
          </a:p>
          <a:p>
            <a:pPr lvl="1"/>
            <a:r>
              <a:rPr lang="en-US" altLang="en-US"/>
              <a:t>Edges are explored out of the most recently discovered vertex </a:t>
            </a:r>
            <a:r>
              <a:rPr lang="en-US" altLang="en-US" i="1"/>
              <a:t>v</a:t>
            </a:r>
            <a:r>
              <a:rPr lang="en-US" altLang="en-US"/>
              <a:t> that still has unexplored edges</a:t>
            </a:r>
          </a:p>
          <a:p>
            <a:pPr lvl="1"/>
            <a:r>
              <a:rPr lang="en-US" altLang="en-US"/>
              <a:t>When all of </a:t>
            </a:r>
            <a:r>
              <a:rPr lang="en-US" altLang="en-US" i="1"/>
              <a:t>v</a:t>
            </a:r>
            <a:r>
              <a:rPr lang="en-US" altLang="en-US"/>
              <a:t>’s edges have been explored, backtrack to the vertex from which </a:t>
            </a:r>
            <a:r>
              <a:rPr lang="en-US" altLang="en-US" i="1"/>
              <a:t>v</a:t>
            </a:r>
            <a:r>
              <a:rPr lang="en-US" altLang="en-US"/>
              <a:t> was discovered</a:t>
            </a:r>
          </a:p>
          <a:p>
            <a:pPr lvl="1">
              <a:buFont typeface="Times New Roman" panose="02020603050405020304" pitchFamily="18" charset="0"/>
              <a:buNone/>
            </a:pPr>
            <a:endParaRPr lang="en-US" altLang="en-US"/>
          </a:p>
        </p:txBody>
      </p:sp>
    </p:spTree>
    <p:extLst>
      <p:ext uri="{BB962C8B-B14F-4D97-AF65-F5344CB8AC3E}">
        <p14:creationId xmlns:p14="http://schemas.microsoft.com/office/powerpoint/2010/main" val="265624877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sp>
        <p:nvSpPr>
          <p:cNvPr id="3" name="Content Placeholder 2"/>
          <p:cNvSpPr>
            <a:spLocks noGrp="1"/>
          </p:cNvSpPr>
          <p:nvPr>
            <p:ph idx="1"/>
          </p:nvPr>
        </p:nvSpPr>
        <p:spPr/>
        <p:txBody>
          <a:bodyPr/>
          <a:lstStyle/>
          <a:p>
            <a:r>
              <a:rPr lang="en-US" dirty="0"/>
              <a:t>The predecessor subgraph of a depth-first search forms a </a:t>
            </a:r>
            <a:r>
              <a:rPr lang="en-US" b="1" i="1" dirty="0"/>
              <a:t>depth-first forest </a:t>
            </a:r>
            <a:r>
              <a:rPr lang="en-US" dirty="0" smtClean="0"/>
              <a:t>comprising several </a:t>
            </a:r>
            <a:r>
              <a:rPr lang="en-US" b="1" i="1" dirty="0"/>
              <a:t>depth-first trees</a:t>
            </a:r>
            <a:endParaRPr lang="en-US" dirty="0"/>
          </a:p>
        </p:txBody>
      </p:sp>
    </p:spTree>
    <p:extLst>
      <p:ext uri="{BB962C8B-B14F-4D97-AF65-F5344CB8AC3E}">
        <p14:creationId xmlns:p14="http://schemas.microsoft.com/office/powerpoint/2010/main" val="141767468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First Search</a:t>
            </a:r>
            <a:endParaRPr lang="en-US" dirty="0"/>
          </a:p>
        </p:txBody>
      </p:sp>
      <p:pic>
        <p:nvPicPr>
          <p:cNvPr id="4" name="Content Placeholder 3"/>
          <p:cNvPicPr>
            <a:picLocks noGrp="1" noChangeAspect="1"/>
          </p:cNvPicPr>
          <p:nvPr>
            <p:ph idx="1"/>
          </p:nvPr>
        </p:nvPicPr>
        <p:blipFill>
          <a:blip r:embed="rId2"/>
          <a:stretch>
            <a:fillRect/>
          </a:stretch>
        </p:blipFill>
        <p:spPr>
          <a:xfrm>
            <a:off x="990600" y="1417638"/>
            <a:ext cx="6858000" cy="4906961"/>
          </a:xfrm>
          <a:prstGeom prst="rect">
            <a:avLst/>
          </a:prstGeom>
        </p:spPr>
      </p:pic>
    </p:spTree>
    <p:extLst>
      <p:ext uri="{BB962C8B-B14F-4D97-AF65-F5344CB8AC3E}">
        <p14:creationId xmlns:p14="http://schemas.microsoft.com/office/powerpoint/2010/main" val="154805152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457200"/>
            <a:ext cx="7924800" cy="5867400"/>
          </a:xfrm>
          <a:prstGeom prst="rect">
            <a:avLst/>
          </a:prstGeom>
        </p:spPr>
      </p:pic>
    </p:spTree>
    <p:extLst>
      <p:ext uri="{BB962C8B-B14F-4D97-AF65-F5344CB8AC3E}">
        <p14:creationId xmlns:p14="http://schemas.microsoft.com/office/powerpoint/2010/main" val="144283509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5400" y="228600"/>
            <a:ext cx="6553200" cy="2438400"/>
          </a:xfrm>
          <a:prstGeom prst="rect">
            <a:avLst/>
          </a:prstGeom>
        </p:spPr>
      </p:pic>
      <p:pic>
        <p:nvPicPr>
          <p:cNvPr id="5" name="Picture 4"/>
          <p:cNvPicPr>
            <a:picLocks noChangeAspect="1"/>
          </p:cNvPicPr>
          <p:nvPr/>
        </p:nvPicPr>
        <p:blipFill>
          <a:blip r:embed="rId3"/>
          <a:stretch>
            <a:fillRect/>
          </a:stretch>
        </p:blipFill>
        <p:spPr>
          <a:xfrm>
            <a:off x="1524000" y="3581400"/>
            <a:ext cx="6705600" cy="2438400"/>
          </a:xfrm>
          <a:prstGeom prst="rect">
            <a:avLst/>
          </a:prstGeom>
        </p:spPr>
      </p:pic>
    </p:spTree>
    <p:extLst>
      <p:ext uri="{BB962C8B-B14F-4D97-AF65-F5344CB8AC3E}">
        <p14:creationId xmlns:p14="http://schemas.microsoft.com/office/powerpoint/2010/main" val="34472412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609600"/>
            <a:ext cx="8001000" cy="5791200"/>
          </a:xfrm>
          <a:prstGeom prst="rect">
            <a:avLst/>
          </a:prstGeom>
        </p:spPr>
      </p:pic>
    </p:spTree>
    <p:extLst>
      <p:ext uri="{BB962C8B-B14F-4D97-AF65-F5344CB8AC3E}">
        <p14:creationId xmlns:p14="http://schemas.microsoft.com/office/powerpoint/2010/main" val="2843426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constructor </a:t>
            </a:r>
            <a:endParaRPr lang="en-US" dirty="0"/>
          </a:p>
        </p:txBody>
      </p:sp>
      <p:sp>
        <p:nvSpPr>
          <p:cNvPr id="3" name="Content Placeholder 2"/>
          <p:cNvSpPr>
            <a:spLocks noGrp="1"/>
          </p:cNvSpPr>
          <p:nvPr>
            <p:ph idx="1"/>
          </p:nvPr>
        </p:nvSpPr>
        <p:spPr/>
        <p:txBody>
          <a:bodyPr/>
          <a:lstStyle/>
          <a:p>
            <a:r>
              <a:rPr lang="en-US" dirty="0" smtClean="0"/>
              <a:t>Example </a:t>
            </a:r>
          </a:p>
          <a:p>
            <a:r>
              <a:rPr lang="en-US" dirty="0" smtClean="0"/>
              <a:t>“copy_constructor.cpp”</a:t>
            </a:r>
            <a:endParaRPr lang="en-US" dirty="0"/>
          </a:p>
          <a:p>
            <a:r>
              <a:rPr lang="en-US" dirty="0"/>
              <a:t>“</a:t>
            </a:r>
            <a:r>
              <a:rPr lang="en-US" dirty="0" smtClean="0"/>
              <a:t>copy_constructor1.cpp”</a:t>
            </a:r>
          </a:p>
          <a:p>
            <a:r>
              <a:rPr lang="en-US" dirty="0"/>
              <a:t>“</a:t>
            </a:r>
            <a:r>
              <a:rPr lang="en-US" dirty="0" smtClean="0"/>
              <a:t>copy_constructor2.cpp</a:t>
            </a:r>
            <a:r>
              <a:rPr lang="en-US" dirty="0"/>
              <a:t>”</a:t>
            </a:r>
          </a:p>
          <a:p>
            <a:endParaRPr lang="en-US" dirty="0"/>
          </a:p>
        </p:txBody>
      </p:sp>
    </p:spTree>
    <p:extLst>
      <p:ext uri="{BB962C8B-B14F-4D97-AF65-F5344CB8AC3E}">
        <p14:creationId xmlns:p14="http://schemas.microsoft.com/office/powerpoint/2010/main" val="4013885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67688165"/>
              </p:ext>
            </p:extLst>
          </p:nvPr>
        </p:nvGraphicFramePr>
        <p:xfrm>
          <a:off x="457200" y="533400"/>
          <a:ext cx="8229600" cy="6050277"/>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601133">
                <a:tc>
                  <a:txBody>
                    <a:bodyPr/>
                    <a:lstStyle/>
                    <a:p>
                      <a:r>
                        <a:rPr lang="en-US" dirty="0" smtClean="0"/>
                        <a:t>Member Access Specifier</a:t>
                      </a:r>
                      <a:endParaRPr lang="en-US" dirty="0"/>
                    </a:p>
                  </a:txBody>
                  <a:tcPr/>
                </a:tc>
                <a:tc>
                  <a:txBody>
                    <a:bodyPr/>
                    <a:lstStyle/>
                    <a:p>
                      <a:r>
                        <a:rPr lang="en-US" dirty="0" smtClean="0"/>
                        <a:t>How member of</a:t>
                      </a:r>
                      <a:r>
                        <a:rPr lang="en-US" baseline="0" dirty="0" smtClean="0"/>
                        <a:t> base class appear in derive class ?</a:t>
                      </a:r>
                      <a:endParaRPr lang="en-US" dirty="0"/>
                    </a:p>
                  </a:txBody>
                  <a:tcPr/>
                </a:tc>
                <a:extLst>
                  <a:ext uri="{0D108BD9-81ED-4DB2-BD59-A6C34878D82A}">
                    <a16:rowId xmlns:a16="http://schemas.microsoft.com/office/drawing/2014/main" val="10000"/>
                  </a:ext>
                </a:extLst>
              </a:tr>
              <a:tr h="601133">
                <a:tc>
                  <a:txBody>
                    <a:bodyPr/>
                    <a:lstStyle/>
                    <a:p>
                      <a:r>
                        <a:rPr lang="en-US" dirty="0" smtClean="0"/>
                        <a:t>Private</a:t>
                      </a:r>
                      <a:endParaRPr lang="en-US" dirty="0"/>
                    </a:p>
                  </a:txBody>
                  <a:tcPr/>
                </a:tc>
                <a:tc>
                  <a:txBody>
                    <a:bodyPr/>
                    <a:lstStyle/>
                    <a:p>
                      <a:r>
                        <a:rPr lang="en-US" dirty="0" smtClean="0"/>
                        <a:t>Private – X</a:t>
                      </a:r>
                      <a:endParaRPr lang="en-US" dirty="0"/>
                    </a:p>
                  </a:txBody>
                  <a:tcPr/>
                </a:tc>
                <a:extLst>
                  <a:ext uri="{0D108BD9-81ED-4DB2-BD59-A6C34878D82A}">
                    <a16:rowId xmlns:a16="http://schemas.microsoft.com/office/drawing/2014/main" val="10001"/>
                  </a:ext>
                </a:extLst>
              </a:tr>
              <a:tr h="601133">
                <a:tc>
                  <a:txBody>
                    <a:bodyPr/>
                    <a:lstStyle/>
                    <a:p>
                      <a:endParaRPr lang="en-US" dirty="0"/>
                    </a:p>
                  </a:txBody>
                  <a:tcPr/>
                </a:tc>
                <a:tc>
                  <a:txBody>
                    <a:bodyPr/>
                    <a:lstStyle/>
                    <a:p>
                      <a:r>
                        <a:rPr lang="en-US" dirty="0" smtClean="0"/>
                        <a:t>Protected –</a:t>
                      </a:r>
                      <a:r>
                        <a:rPr lang="en-US" baseline="0" dirty="0" smtClean="0"/>
                        <a:t> private</a:t>
                      </a:r>
                      <a:endParaRPr lang="en-US" dirty="0"/>
                    </a:p>
                  </a:txBody>
                  <a:tcPr/>
                </a:tc>
                <a:extLst>
                  <a:ext uri="{0D108BD9-81ED-4DB2-BD59-A6C34878D82A}">
                    <a16:rowId xmlns:a16="http://schemas.microsoft.com/office/drawing/2014/main" val="10002"/>
                  </a:ext>
                </a:extLst>
              </a:tr>
              <a:tr h="601133">
                <a:tc>
                  <a:txBody>
                    <a:bodyPr/>
                    <a:lstStyle/>
                    <a:p>
                      <a:endParaRPr lang="en-US" dirty="0"/>
                    </a:p>
                  </a:txBody>
                  <a:tcPr/>
                </a:tc>
                <a:tc>
                  <a:txBody>
                    <a:bodyPr/>
                    <a:lstStyle/>
                    <a:p>
                      <a:r>
                        <a:rPr lang="en-US" dirty="0" smtClean="0"/>
                        <a:t>Public – private</a:t>
                      </a:r>
                      <a:endParaRPr lang="en-US" dirty="0"/>
                    </a:p>
                  </a:txBody>
                  <a:tcPr/>
                </a:tc>
                <a:extLst>
                  <a:ext uri="{0D108BD9-81ED-4DB2-BD59-A6C34878D82A}">
                    <a16:rowId xmlns:a16="http://schemas.microsoft.com/office/drawing/2014/main" val="10003"/>
                  </a:ext>
                </a:extLst>
              </a:tr>
              <a:tr h="601133">
                <a:tc>
                  <a:txBody>
                    <a:bodyPr/>
                    <a:lstStyle/>
                    <a:p>
                      <a:r>
                        <a:rPr lang="en-US" dirty="0" smtClean="0"/>
                        <a:t>Protected</a:t>
                      </a:r>
                      <a:endParaRPr lang="en-US" dirty="0"/>
                    </a:p>
                  </a:txBody>
                  <a:tcPr/>
                </a:tc>
                <a:tc>
                  <a:txBody>
                    <a:bodyPr/>
                    <a:lstStyle/>
                    <a:p>
                      <a:r>
                        <a:rPr lang="en-US" dirty="0" smtClean="0"/>
                        <a:t>Private – X</a:t>
                      </a:r>
                    </a:p>
                  </a:txBody>
                  <a:tcPr/>
                </a:tc>
                <a:extLst>
                  <a:ext uri="{0D108BD9-81ED-4DB2-BD59-A6C34878D82A}">
                    <a16:rowId xmlns:a16="http://schemas.microsoft.com/office/drawing/2014/main" val="10004"/>
                  </a:ext>
                </a:extLst>
              </a:tr>
              <a:tr h="601133">
                <a:tc>
                  <a:txBody>
                    <a:bodyPr/>
                    <a:lstStyle/>
                    <a:p>
                      <a:endParaRPr lang="en-US" dirty="0"/>
                    </a:p>
                  </a:txBody>
                  <a:tcPr/>
                </a:tc>
                <a:tc>
                  <a:txBody>
                    <a:bodyPr/>
                    <a:lstStyle/>
                    <a:p>
                      <a:r>
                        <a:rPr lang="en-US" dirty="0" smtClean="0"/>
                        <a:t>Protected – protected</a:t>
                      </a:r>
                      <a:endParaRPr lang="en-US" dirty="0"/>
                    </a:p>
                  </a:txBody>
                  <a:tcPr/>
                </a:tc>
                <a:extLst>
                  <a:ext uri="{0D108BD9-81ED-4DB2-BD59-A6C34878D82A}">
                    <a16:rowId xmlns:a16="http://schemas.microsoft.com/office/drawing/2014/main" val="10005"/>
                  </a:ext>
                </a:extLst>
              </a:tr>
              <a:tr h="601133">
                <a:tc>
                  <a:txBody>
                    <a:bodyPr/>
                    <a:lstStyle/>
                    <a:p>
                      <a:endParaRPr lang="en-US" dirty="0"/>
                    </a:p>
                  </a:txBody>
                  <a:tcPr/>
                </a:tc>
                <a:tc>
                  <a:txBody>
                    <a:bodyPr/>
                    <a:lstStyle/>
                    <a:p>
                      <a:r>
                        <a:rPr lang="en-US" dirty="0" smtClean="0"/>
                        <a:t>Public – protected</a:t>
                      </a:r>
                      <a:endParaRPr lang="en-US" dirty="0"/>
                    </a:p>
                  </a:txBody>
                  <a:tcPr/>
                </a:tc>
                <a:extLst>
                  <a:ext uri="{0D108BD9-81ED-4DB2-BD59-A6C34878D82A}">
                    <a16:rowId xmlns:a16="http://schemas.microsoft.com/office/drawing/2014/main" val="10006"/>
                  </a:ext>
                </a:extLst>
              </a:tr>
              <a:tr h="601133">
                <a:tc>
                  <a:txBody>
                    <a:bodyPr/>
                    <a:lstStyle/>
                    <a:p>
                      <a:r>
                        <a:rPr lang="en-US" dirty="0" smtClean="0"/>
                        <a:t>Public</a:t>
                      </a:r>
                      <a:endParaRPr lang="en-US" dirty="0"/>
                    </a:p>
                  </a:txBody>
                  <a:tcPr/>
                </a:tc>
                <a:tc>
                  <a:txBody>
                    <a:bodyPr/>
                    <a:lstStyle/>
                    <a:p>
                      <a:r>
                        <a:rPr lang="en-US" dirty="0" smtClean="0"/>
                        <a:t>Private – X</a:t>
                      </a:r>
                    </a:p>
                  </a:txBody>
                  <a:tcPr/>
                </a:tc>
                <a:extLst>
                  <a:ext uri="{0D108BD9-81ED-4DB2-BD59-A6C34878D82A}">
                    <a16:rowId xmlns:a16="http://schemas.microsoft.com/office/drawing/2014/main" val="10007"/>
                  </a:ext>
                </a:extLst>
              </a:tr>
              <a:tr h="601133">
                <a:tc>
                  <a:txBody>
                    <a:bodyPr/>
                    <a:lstStyle/>
                    <a:p>
                      <a:endParaRPr lang="en-US" dirty="0"/>
                    </a:p>
                  </a:txBody>
                  <a:tcPr/>
                </a:tc>
                <a:tc>
                  <a:txBody>
                    <a:bodyPr/>
                    <a:lstStyle/>
                    <a:p>
                      <a:r>
                        <a:rPr lang="en-US" dirty="0" smtClean="0"/>
                        <a:t>Protected </a:t>
                      </a:r>
                      <a:r>
                        <a:rPr lang="en-US" baseline="0" dirty="0" smtClean="0"/>
                        <a:t> - Protected</a:t>
                      </a:r>
                      <a:endParaRPr lang="en-US" dirty="0"/>
                    </a:p>
                  </a:txBody>
                  <a:tcPr/>
                </a:tc>
                <a:extLst>
                  <a:ext uri="{0D108BD9-81ED-4DB2-BD59-A6C34878D82A}">
                    <a16:rowId xmlns:a16="http://schemas.microsoft.com/office/drawing/2014/main" val="10008"/>
                  </a:ext>
                </a:extLst>
              </a:tr>
              <a:tr h="601133">
                <a:tc>
                  <a:txBody>
                    <a:bodyPr/>
                    <a:lstStyle/>
                    <a:p>
                      <a:endParaRPr lang="en-US"/>
                    </a:p>
                  </a:txBody>
                  <a:tcPr/>
                </a:tc>
                <a:tc>
                  <a:txBody>
                    <a:bodyPr/>
                    <a:lstStyle/>
                    <a:p>
                      <a:r>
                        <a:rPr lang="en-US" dirty="0" smtClean="0"/>
                        <a:t>Public - public</a:t>
                      </a:r>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13422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handling</a:t>
            </a:r>
            <a:endParaRPr lang="en-US" dirty="0"/>
          </a:p>
        </p:txBody>
      </p:sp>
      <p:sp>
        <p:nvSpPr>
          <p:cNvPr id="3" name="Content Placeholder 2"/>
          <p:cNvSpPr>
            <a:spLocks noGrp="1"/>
          </p:cNvSpPr>
          <p:nvPr>
            <p:ph idx="1"/>
          </p:nvPr>
        </p:nvSpPr>
        <p:spPr/>
        <p:txBody>
          <a:bodyPr/>
          <a:lstStyle/>
          <a:p>
            <a:r>
              <a:rPr lang="en-US" b="1" dirty="0" smtClean="0"/>
              <a:t>try</a:t>
            </a:r>
            <a:r>
              <a:rPr lang="en-US" dirty="0" smtClean="0"/>
              <a:t> – block of program statements that are monitored for the exception(error). </a:t>
            </a:r>
          </a:p>
          <a:p>
            <a:pPr marL="0" indent="0">
              <a:buNone/>
            </a:pPr>
            <a:endParaRPr lang="en-US" dirty="0" smtClean="0"/>
          </a:p>
          <a:p>
            <a:r>
              <a:rPr lang="en-US" b="1" dirty="0"/>
              <a:t>c</a:t>
            </a:r>
            <a:r>
              <a:rPr lang="en-US" b="1" dirty="0" smtClean="0"/>
              <a:t>atch</a:t>
            </a:r>
            <a:r>
              <a:rPr lang="en-US" dirty="0" smtClean="0"/>
              <a:t> – if the exception occurs with in the try block it is thrown(using </a:t>
            </a:r>
            <a:r>
              <a:rPr lang="en-US" b="1" dirty="0" smtClean="0"/>
              <a:t>throw</a:t>
            </a:r>
            <a:r>
              <a:rPr lang="en-US" dirty="0" smtClean="0"/>
              <a:t>). And exception is caught using catch and processed.</a:t>
            </a:r>
          </a:p>
          <a:p>
            <a:pPr marL="0" indent="0">
              <a:buNone/>
            </a:pPr>
            <a:endParaRPr lang="en-US" dirty="0"/>
          </a:p>
        </p:txBody>
      </p:sp>
    </p:spTree>
    <p:extLst>
      <p:ext uri="{BB962C8B-B14F-4D97-AF65-F5344CB8AC3E}">
        <p14:creationId xmlns:p14="http://schemas.microsoft.com/office/powerpoint/2010/main" val="36471329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form of try and catch</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2200" y="1447800"/>
            <a:ext cx="35814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97346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Single try block can have multiple catch and the catch to be executed will be identified by the type of value thrown by the try block.</a:t>
            </a:r>
          </a:p>
          <a:p>
            <a:r>
              <a:rPr lang="en-US" dirty="0"/>
              <a:t>t</a:t>
            </a:r>
            <a:r>
              <a:rPr lang="en-US" dirty="0" smtClean="0"/>
              <a:t>ry_catch.cpp </a:t>
            </a:r>
            <a:endParaRPr lang="en-US" dirty="0"/>
          </a:p>
        </p:txBody>
      </p:sp>
    </p:spTree>
    <p:extLst>
      <p:ext uri="{BB962C8B-B14F-4D97-AF65-F5344CB8AC3E}">
        <p14:creationId xmlns:p14="http://schemas.microsoft.com/office/powerpoint/2010/main" val="1233847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lstStyle/>
          <a:p>
            <a:r>
              <a:rPr lang="en-US" dirty="0" smtClean="0"/>
              <a:t>If the exception is caught then </a:t>
            </a:r>
            <a:r>
              <a:rPr lang="en-US" b="1" dirty="0" smtClean="0"/>
              <a:t>throw </a:t>
            </a:r>
            <a:r>
              <a:rPr lang="en-US" dirty="0" smtClean="0"/>
              <a:t>must be executed either from within the try block or from any function called from try block.</a:t>
            </a:r>
          </a:p>
          <a:p>
            <a:r>
              <a:rPr lang="en-US" dirty="0"/>
              <a:t>t</a:t>
            </a:r>
            <a:r>
              <a:rPr lang="en-US" dirty="0" smtClean="0"/>
              <a:t>ry_catch_1.cpp</a:t>
            </a:r>
            <a:endParaRPr lang="en-US" dirty="0"/>
          </a:p>
        </p:txBody>
      </p:sp>
    </p:spTree>
    <p:extLst>
      <p:ext uri="{BB962C8B-B14F-4D97-AF65-F5344CB8AC3E}">
        <p14:creationId xmlns:p14="http://schemas.microsoft.com/office/powerpoint/2010/main" val="3149123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lstStyle/>
          <a:p>
            <a:r>
              <a:rPr lang="en-US" dirty="0" smtClean="0"/>
              <a:t>Exception can be of class type</a:t>
            </a:r>
          </a:p>
          <a:p>
            <a:r>
              <a:rPr lang="en-US" dirty="0" smtClean="0"/>
              <a:t>Try_catch_2.cpp</a:t>
            </a:r>
            <a:endParaRPr lang="en-US" dirty="0"/>
          </a:p>
        </p:txBody>
      </p:sp>
    </p:spTree>
    <p:extLst>
      <p:ext uri="{BB962C8B-B14F-4D97-AF65-F5344CB8AC3E}">
        <p14:creationId xmlns:p14="http://schemas.microsoft.com/office/powerpoint/2010/main" val="24812148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Address Tables</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3886200"/>
            <a:ext cx="5334000" cy="2578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3"/>
          <a:stretch>
            <a:fillRect/>
          </a:stretch>
        </p:blipFill>
        <p:spPr>
          <a:xfrm>
            <a:off x="457200" y="1417638"/>
            <a:ext cx="8229600" cy="2239962"/>
          </a:xfrm>
          <a:prstGeom prst="rect">
            <a:avLst/>
          </a:prstGeom>
        </p:spPr>
      </p:pic>
    </p:spTree>
    <p:extLst>
      <p:ext uri="{BB962C8B-B14F-4D97-AF65-F5344CB8AC3E}">
        <p14:creationId xmlns:p14="http://schemas.microsoft.com/office/powerpoint/2010/main" val="8607583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Address Table</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772444"/>
            <a:ext cx="8382000" cy="4552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68653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457200" y="1389929"/>
            <a:ext cx="8229600" cy="4525963"/>
          </a:xfrm>
        </p:spPr>
        <p:txBody>
          <a:bodyPr>
            <a:noAutofit/>
          </a:bodyPr>
          <a:lstStyle/>
          <a:p>
            <a:r>
              <a:rPr lang="en-US" sz="2000" dirty="0" smtClean="0"/>
              <a:t>Suppose that we have to store the data of 5 students from the class of 20 students, whose roll number fall between 0 – 19. </a:t>
            </a:r>
          </a:p>
          <a:p>
            <a:r>
              <a:rPr lang="en-US" sz="2000" dirty="0" smtClean="0"/>
              <a:t>Now 0-19 is the set of universal keys U.</a:t>
            </a:r>
          </a:p>
          <a:p>
            <a:r>
              <a:rPr lang="en-US" sz="2000" dirty="0" smtClean="0"/>
              <a:t>And may be the roll numbers of the 5 students are {4, 16, 6, 18, 3} then these keys are set of actual keys to be stored.</a:t>
            </a:r>
          </a:p>
          <a:p>
            <a:r>
              <a:rPr lang="en-US" sz="2000" dirty="0" smtClean="0"/>
              <a:t>Now we form direct address table using array which is of equal size as of U that is from 0 – 19.</a:t>
            </a:r>
          </a:p>
          <a:p>
            <a:r>
              <a:rPr lang="en-US" sz="2000" dirty="0" smtClean="0"/>
              <a:t>And actual keys are directly stored in the same index of direct address table.</a:t>
            </a:r>
          </a:p>
          <a:p>
            <a:r>
              <a:rPr lang="en-US" sz="2000" dirty="0" smtClean="0"/>
              <a:t>Black cell representing the NIL</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1474037367"/>
              </p:ext>
            </p:extLst>
          </p:nvPr>
        </p:nvGraphicFramePr>
        <p:xfrm>
          <a:off x="152400" y="4880034"/>
          <a:ext cx="8686800" cy="748606"/>
        </p:xfrm>
        <a:graphic>
          <a:graphicData uri="http://schemas.openxmlformats.org/drawingml/2006/table">
            <a:tbl>
              <a:tblPr firstRow="1" bandRow="1">
                <a:tableStyleId>{5C22544A-7EE6-4342-B048-85BDC9FD1C3A}</a:tableStyleId>
              </a:tblPr>
              <a:tblGrid>
                <a:gridCol w="434340">
                  <a:extLst>
                    <a:ext uri="{9D8B030D-6E8A-4147-A177-3AD203B41FA5}">
                      <a16:colId xmlns:a16="http://schemas.microsoft.com/office/drawing/2014/main" val="786222852"/>
                    </a:ext>
                  </a:extLst>
                </a:gridCol>
                <a:gridCol w="434340">
                  <a:extLst>
                    <a:ext uri="{9D8B030D-6E8A-4147-A177-3AD203B41FA5}">
                      <a16:colId xmlns:a16="http://schemas.microsoft.com/office/drawing/2014/main" val="562527032"/>
                    </a:ext>
                  </a:extLst>
                </a:gridCol>
                <a:gridCol w="434340">
                  <a:extLst>
                    <a:ext uri="{9D8B030D-6E8A-4147-A177-3AD203B41FA5}">
                      <a16:colId xmlns:a16="http://schemas.microsoft.com/office/drawing/2014/main" val="160391721"/>
                    </a:ext>
                  </a:extLst>
                </a:gridCol>
                <a:gridCol w="434340">
                  <a:extLst>
                    <a:ext uri="{9D8B030D-6E8A-4147-A177-3AD203B41FA5}">
                      <a16:colId xmlns:a16="http://schemas.microsoft.com/office/drawing/2014/main" val="2251615104"/>
                    </a:ext>
                  </a:extLst>
                </a:gridCol>
                <a:gridCol w="434340">
                  <a:extLst>
                    <a:ext uri="{9D8B030D-6E8A-4147-A177-3AD203B41FA5}">
                      <a16:colId xmlns:a16="http://schemas.microsoft.com/office/drawing/2014/main" val="3879664424"/>
                    </a:ext>
                  </a:extLst>
                </a:gridCol>
                <a:gridCol w="434340">
                  <a:extLst>
                    <a:ext uri="{9D8B030D-6E8A-4147-A177-3AD203B41FA5}">
                      <a16:colId xmlns:a16="http://schemas.microsoft.com/office/drawing/2014/main" val="3660523718"/>
                    </a:ext>
                  </a:extLst>
                </a:gridCol>
                <a:gridCol w="434340">
                  <a:extLst>
                    <a:ext uri="{9D8B030D-6E8A-4147-A177-3AD203B41FA5}">
                      <a16:colId xmlns:a16="http://schemas.microsoft.com/office/drawing/2014/main" val="1183341153"/>
                    </a:ext>
                  </a:extLst>
                </a:gridCol>
                <a:gridCol w="434340">
                  <a:extLst>
                    <a:ext uri="{9D8B030D-6E8A-4147-A177-3AD203B41FA5}">
                      <a16:colId xmlns:a16="http://schemas.microsoft.com/office/drawing/2014/main" val="274572029"/>
                    </a:ext>
                  </a:extLst>
                </a:gridCol>
                <a:gridCol w="434340">
                  <a:extLst>
                    <a:ext uri="{9D8B030D-6E8A-4147-A177-3AD203B41FA5}">
                      <a16:colId xmlns:a16="http://schemas.microsoft.com/office/drawing/2014/main" val="217142818"/>
                    </a:ext>
                  </a:extLst>
                </a:gridCol>
                <a:gridCol w="434340">
                  <a:extLst>
                    <a:ext uri="{9D8B030D-6E8A-4147-A177-3AD203B41FA5}">
                      <a16:colId xmlns:a16="http://schemas.microsoft.com/office/drawing/2014/main" val="2987535057"/>
                    </a:ext>
                  </a:extLst>
                </a:gridCol>
                <a:gridCol w="434340">
                  <a:extLst>
                    <a:ext uri="{9D8B030D-6E8A-4147-A177-3AD203B41FA5}">
                      <a16:colId xmlns:a16="http://schemas.microsoft.com/office/drawing/2014/main" val="2755496143"/>
                    </a:ext>
                  </a:extLst>
                </a:gridCol>
                <a:gridCol w="434340">
                  <a:extLst>
                    <a:ext uri="{9D8B030D-6E8A-4147-A177-3AD203B41FA5}">
                      <a16:colId xmlns:a16="http://schemas.microsoft.com/office/drawing/2014/main" val="1051049205"/>
                    </a:ext>
                  </a:extLst>
                </a:gridCol>
                <a:gridCol w="434340">
                  <a:extLst>
                    <a:ext uri="{9D8B030D-6E8A-4147-A177-3AD203B41FA5}">
                      <a16:colId xmlns:a16="http://schemas.microsoft.com/office/drawing/2014/main" val="450220146"/>
                    </a:ext>
                  </a:extLst>
                </a:gridCol>
                <a:gridCol w="434340">
                  <a:extLst>
                    <a:ext uri="{9D8B030D-6E8A-4147-A177-3AD203B41FA5}">
                      <a16:colId xmlns:a16="http://schemas.microsoft.com/office/drawing/2014/main" val="1315329412"/>
                    </a:ext>
                  </a:extLst>
                </a:gridCol>
                <a:gridCol w="434340">
                  <a:extLst>
                    <a:ext uri="{9D8B030D-6E8A-4147-A177-3AD203B41FA5}">
                      <a16:colId xmlns:a16="http://schemas.microsoft.com/office/drawing/2014/main" val="3655259538"/>
                    </a:ext>
                  </a:extLst>
                </a:gridCol>
                <a:gridCol w="434340">
                  <a:extLst>
                    <a:ext uri="{9D8B030D-6E8A-4147-A177-3AD203B41FA5}">
                      <a16:colId xmlns:a16="http://schemas.microsoft.com/office/drawing/2014/main" val="2274990704"/>
                    </a:ext>
                  </a:extLst>
                </a:gridCol>
                <a:gridCol w="434340">
                  <a:extLst>
                    <a:ext uri="{9D8B030D-6E8A-4147-A177-3AD203B41FA5}">
                      <a16:colId xmlns:a16="http://schemas.microsoft.com/office/drawing/2014/main" val="3565621526"/>
                    </a:ext>
                  </a:extLst>
                </a:gridCol>
                <a:gridCol w="434340">
                  <a:extLst>
                    <a:ext uri="{9D8B030D-6E8A-4147-A177-3AD203B41FA5}">
                      <a16:colId xmlns:a16="http://schemas.microsoft.com/office/drawing/2014/main" val="119916187"/>
                    </a:ext>
                  </a:extLst>
                </a:gridCol>
                <a:gridCol w="434340">
                  <a:extLst>
                    <a:ext uri="{9D8B030D-6E8A-4147-A177-3AD203B41FA5}">
                      <a16:colId xmlns:a16="http://schemas.microsoft.com/office/drawing/2014/main" val="1181398334"/>
                    </a:ext>
                  </a:extLst>
                </a:gridCol>
                <a:gridCol w="434340">
                  <a:extLst>
                    <a:ext uri="{9D8B030D-6E8A-4147-A177-3AD203B41FA5}">
                      <a16:colId xmlns:a16="http://schemas.microsoft.com/office/drawing/2014/main" val="4107656332"/>
                    </a:ext>
                  </a:extLst>
                </a:gridCol>
              </a:tblGrid>
              <a:tr h="377766">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tc>
                  <a:txBody>
                    <a:bodyPr/>
                    <a:lstStyle/>
                    <a:p>
                      <a:r>
                        <a:rPr lang="en-US" dirty="0" smtClean="0"/>
                        <a:t>10</a:t>
                      </a:r>
                      <a:endParaRPr lang="en-US" dirty="0"/>
                    </a:p>
                  </a:txBody>
                  <a:tcPr/>
                </a:tc>
                <a:tc>
                  <a:txBody>
                    <a:bodyPr/>
                    <a:lstStyle/>
                    <a:p>
                      <a:r>
                        <a:rPr lang="en-US" dirty="0" smtClean="0"/>
                        <a:t>11</a:t>
                      </a:r>
                      <a:endParaRPr lang="en-US" dirty="0"/>
                    </a:p>
                  </a:txBody>
                  <a:tcPr/>
                </a:tc>
                <a:tc>
                  <a:txBody>
                    <a:bodyPr/>
                    <a:lstStyle/>
                    <a:p>
                      <a:r>
                        <a:rPr lang="en-US" dirty="0" smtClean="0"/>
                        <a:t>12</a:t>
                      </a:r>
                      <a:endParaRPr lang="en-US" dirty="0"/>
                    </a:p>
                  </a:txBody>
                  <a:tcPr/>
                </a:tc>
                <a:tc>
                  <a:txBody>
                    <a:bodyPr/>
                    <a:lstStyle/>
                    <a:p>
                      <a:r>
                        <a:rPr lang="en-US" dirty="0" smtClean="0"/>
                        <a:t>13</a:t>
                      </a:r>
                      <a:endParaRPr lang="en-US" dirty="0"/>
                    </a:p>
                  </a:txBody>
                  <a:tcPr/>
                </a:tc>
                <a:tc>
                  <a:txBody>
                    <a:bodyPr/>
                    <a:lstStyle/>
                    <a:p>
                      <a:r>
                        <a:rPr lang="en-US" dirty="0" smtClean="0"/>
                        <a:t>14</a:t>
                      </a:r>
                      <a:endParaRPr lang="en-US" dirty="0"/>
                    </a:p>
                  </a:txBody>
                  <a:tcPr/>
                </a:tc>
                <a:tc>
                  <a:txBody>
                    <a:bodyPr/>
                    <a:lstStyle/>
                    <a:p>
                      <a:r>
                        <a:rPr lang="en-US" dirty="0" smtClean="0"/>
                        <a:t>15</a:t>
                      </a:r>
                      <a:endParaRPr lang="en-US"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18</a:t>
                      </a:r>
                      <a:endParaRPr lang="en-US" dirty="0"/>
                    </a:p>
                  </a:txBody>
                  <a:tcPr/>
                </a:tc>
                <a:tc>
                  <a:txBody>
                    <a:bodyPr/>
                    <a:lstStyle/>
                    <a:p>
                      <a:r>
                        <a:rPr lang="en-US" dirty="0" smtClean="0"/>
                        <a:t>19</a:t>
                      </a:r>
                      <a:endParaRPr lang="en-US" dirty="0"/>
                    </a:p>
                  </a:txBody>
                  <a:tcPr/>
                </a:tc>
                <a:extLst>
                  <a:ext uri="{0D108BD9-81ED-4DB2-BD59-A6C34878D82A}">
                    <a16:rowId xmlns:a16="http://schemas.microsoft.com/office/drawing/2014/main" val="3099724793"/>
                  </a:ext>
                </a:extLst>
              </a:tr>
              <a:tr h="370840">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endParaRPr lang="en-US" dirty="0">
                        <a:solidFill>
                          <a:schemeClr val="tx1"/>
                        </a:solidFill>
                      </a:endParaRPr>
                    </a:p>
                  </a:txBody>
                  <a:tcPr>
                    <a:solidFill>
                      <a:schemeClr val="tx1"/>
                    </a:solidFill>
                  </a:tcPr>
                </a:tc>
                <a:tc>
                  <a:txBody>
                    <a:bodyPr/>
                    <a:lstStyle/>
                    <a:p>
                      <a:r>
                        <a:rPr lang="en-US" dirty="0" smtClean="0"/>
                        <a:t>6</a:t>
                      </a:r>
                      <a:endParaRPr lang="en-US" dirty="0"/>
                    </a:p>
                  </a:txBody>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endParaRPr lang="en-US" dirty="0"/>
                    </a:p>
                  </a:txBody>
                  <a:tcPr>
                    <a:solidFill>
                      <a:schemeClr val="tx1"/>
                    </a:solidFill>
                  </a:tcPr>
                </a:tc>
                <a:tc>
                  <a:txBody>
                    <a:bodyPr/>
                    <a:lstStyle/>
                    <a:p>
                      <a:r>
                        <a:rPr lang="en-US" dirty="0" smtClean="0"/>
                        <a:t>16</a:t>
                      </a:r>
                      <a:endParaRPr lang="en-US" dirty="0"/>
                    </a:p>
                  </a:txBody>
                  <a:tcPr/>
                </a:tc>
                <a:tc>
                  <a:txBody>
                    <a:bodyPr/>
                    <a:lstStyle/>
                    <a:p>
                      <a:endParaRPr lang="en-US" dirty="0"/>
                    </a:p>
                  </a:txBody>
                  <a:tcPr>
                    <a:solidFill>
                      <a:schemeClr val="tx1"/>
                    </a:solidFill>
                  </a:tcPr>
                </a:tc>
                <a:tc>
                  <a:txBody>
                    <a:bodyPr/>
                    <a:lstStyle/>
                    <a:p>
                      <a:r>
                        <a:rPr lang="en-US" dirty="0" smtClean="0"/>
                        <a:t>18</a:t>
                      </a:r>
                      <a:endParaRPr lang="en-US" dirty="0"/>
                    </a:p>
                  </a:txBody>
                  <a:tcPr/>
                </a:tc>
                <a:tc>
                  <a:txBody>
                    <a:bodyPr/>
                    <a:lstStyle/>
                    <a:p>
                      <a:endParaRPr lang="en-US" dirty="0"/>
                    </a:p>
                  </a:txBody>
                  <a:tcPr>
                    <a:solidFill>
                      <a:schemeClr val="tx1"/>
                    </a:solidFill>
                  </a:tcPr>
                </a:tc>
                <a:extLst>
                  <a:ext uri="{0D108BD9-81ED-4DB2-BD59-A6C34878D82A}">
                    <a16:rowId xmlns:a16="http://schemas.microsoft.com/office/drawing/2014/main" val="337115302"/>
                  </a:ext>
                </a:extLst>
              </a:tr>
            </a:tbl>
          </a:graphicData>
        </a:graphic>
      </p:graphicFrame>
    </p:spTree>
    <p:extLst>
      <p:ext uri="{BB962C8B-B14F-4D97-AF65-F5344CB8AC3E}">
        <p14:creationId xmlns:p14="http://schemas.microsoft.com/office/powerpoint/2010/main" val="15356797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Tables</a:t>
            </a:r>
            <a:endParaRPr lang="en-US" dirty="0"/>
          </a:p>
        </p:txBody>
      </p:sp>
      <p:sp>
        <p:nvSpPr>
          <p:cNvPr id="3" name="TextBox 2"/>
          <p:cNvSpPr txBox="1"/>
          <p:nvPr/>
        </p:nvSpPr>
        <p:spPr>
          <a:xfrm>
            <a:off x="617650" y="1600200"/>
            <a:ext cx="8400569" cy="3785652"/>
          </a:xfrm>
          <a:prstGeom prst="rect">
            <a:avLst/>
          </a:prstGeom>
          <a:noFill/>
        </p:spPr>
        <p:txBody>
          <a:bodyPr wrap="none" rtlCol="0">
            <a:spAutoFit/>
          </a:bodyPr>
          <a:lstStyle/>
          <a:p>
            <a:pPr algn="just"/>
            <a:r>
              <a:rPr lang="en-US" sz="2400" dirty="0"/>
              <a:t>A </a:t>
            </a:r>
            <a:r>
              <a:rPr lang="en-US" sz="2400" dirty="0" smtClean="0"/>
              <a:t>hash table </a:t>
            </a:r>
            <a:r>
              <a:rPr lang="en-US" sz="2400" dirty="0"/>
              <a:t>is an effective data structure for implementing </a:t>
            </a:r>
            <a:endParaRPr lang="en-US" sz="2400" dirty="0" smtClean="0"/>
          </a:p>
          <a:p>
            <a:pPr algn="just"/>
            <a:r>
              <a:rPr lang="en-US" sz="2400" dirty="0" smtClean="0"/>
              <a:t>dictionaries. That </a:t>
            </a:r>
            <a:r>
              <a:rPr lang="en-US" sz="2400" dirty="0"/>
              <a:t>supports only the dictionary </a:t>
            </a:r>
            <a:r>
              <a:rPr lang="en-US" sz="2400" dirty="0" smtClean="0"/>
              <a:t>operations </a:t>
            </a:r>
          </a:p>
          <a:p>
            <a:pPr algn="just"/>
            <a:r>
              <a:rPr lang="en-US" sz="2400" dirty="0" smtClean="0"/>
              <a:t>INSERT</a:t>
            </a:r>
            <a:r>
              <a:rPr lang="en-US" sz="2400" dirty="0"/>
              <a:t>, SEARCH, </a:t>
            </a:r>
            <a:r>
              <a:rPr lang="en-US" sz="2400" dirty="0" smtClean="0"/>
              <a:t>and </a:t>
            </a:r>
            <a:r>
              <a:rPr lang="en-US" sz="2400" dirty="0"/>
              <a:t>DELETE</a:t>
            </a:r>
            <a:r>
              <a:rPr lang="en-US" sz="2400" dirty="0" smtClean="0"/>
              <a:t>.</a:t>
            </a:r>
          </a:p>
          <a:p>
            <a:pPr algn="just"/>
            <a:endParaRPr lang="en-US" sz="2400" dirty="0"/>
          </a:p>
          <a:p>
            <a:pPr algn="just"/>
            <a:endParaRPr lang="en-US" sz="2400" dirty="0" smtClean="0"/>
          </a:p>
          <a:p>
            <a:pPr algn="just"/>
            <a:r>
              <a:rPr lang="en-US" sz="2400" dirty="0"/>
              <a:t>Although </a:t>
            </a:r>
            <a:r>
              <a:rPr lang="en-US" sz="2400" dirty="0" smtClean="0"/>
              <a:t>searching for </a:t>
            </a:r>
            <a:r>
              <a:rPr lang="en-US" sz="2400" dirty="0"/>
              <a:t>an element in a hash table can take </a:t>
            </a:r>
            <a:endParaRPr lang="en-US" sz="2400" dirty="0" smtClean="0"/>
          </a:p>
          <a:p>
            <a:pPr algn="just"/>
            <a:r>
              <a:rPr lang="en-US" sz="2400" dirty="0" smtClean="0"/>
              <a:t>as </a:t>
            </a:r>
            <a:r>
              <a:rPr lang="en-US" sz="2400" dirty="0"/>
              <a:t>long as </a:t>
            </a:r>
            <a:r>
              <a:rPr lang="en-US" sz="2400" dirty="0" smtClean="0"/>
              <a:t>searching for </a:t>
            </a:r>
            <a:r>
              <a:rPr lang="en-US" sz="2400" dirty="0"/>
              <a:t>an element in </a:t>
            </a:r>
            <a:r>
              <a:rPr lang="en-US" sz="2400" dirty="0" smtClean="0"/>
              <a:t>a linked list—</a:t>
            </a:r>
            <a:r>
              <a:rPr lang="el-GR" sz="2400" dirty="0" smtClean="0"/>
              <a:t>θ</a:t>
            </a:r>
            <a:r>
              <a:rPr lang="en-US" sz="2400" dirty="0" smtClean="0"/>
              <a:t>(n) </a:t>
            </a:r>
            <a:r>
              <a:rPr lang="en-US" sz="2400" dirty="0"/>
              <a:t>time </a:t>
            </a:r>
            <a:endParaRPr lang="en-US" sz="2400" dirty="0" smtClean="0"/>
          </a:p>
          <a:p>
            <a:pPr algn="just"/>
            <a:r>
              <a:rPr lang="en-US" sz="2400" dirty="0" smtClean="0"/>
              <a:t>in </a:t>
            </a:r>
            <a:r>
              <a:rPr lang="en-US" sz="2400" dirty="0"/>
              <a:t>the worst case—in practice, </a:t>
            </a:r>
            <a:r>
              <a:rPr lang="en-US" sz="2400" dirty="0" smtClean="0"/>
              <a:t>hashing </a:t>
            </a:r>
            <a:r>
              <a:rPr lang="en-US" sz="2400" dirty="0"/>
              <a:t>performs </a:t>
            </a:r>
            <a:r>
              <a:rPr lang="en-US" sz="2400" dirty="0" smtClean="0"/>
              <a:t>extremely well</a:t>
            </a:r>
            <a:r>
              <a:rPr lang="en-US" sz="2400" dirty="0"/>
              <a:t>. </a:t>
            </a:r>
            <a:endParaRPr lang="en-US" sz="2400" dirty="0" smtClean="0"/>
          </a:p>
          <a:p>
            <a:pPr algn="just"/>
            <a:r>
              <a:rPr lang="en-US" sz="2400" dirty="0" smtClean="0"/>
              <a:t>Under </a:t>
            </a:r>
            <a:r>
              <a:rPr lang="en-US" sz="2400" dirty="0"/>
              <a:t>reasonable assumptions, </a:t>
            </a:r>
            <a:r>
              <a:rPr lang="en-US" sz="2400" dirty="0" smtClean="0"/>
              <a:t>the </a:t>
            </a:r>
            <a:r>
              <a:rPr lang="en-US" sz="2400" dirty="0"/>
              <a:t>average time to search for an </a:t>
            </a:r>
            <a:endParaRPr lang="en-US" sz="2400" dirty="0" smtClean="0"/>
          </a:p>
          <a:p>
            <a:pPr algn="just"/>
            <a:r>
              <a:rPr lang="en-US" sz="2400" dirty="0" smtClean="0"/>
              <a:t>element in a </a:t>
            </a:r>
            <a:r>
              <a:rPr lang="en-US" sz="2400" dirty="0"/>
              <a:t>hash table is </a:t>
            </a:r>
            <a:r>
              <a:rPr lang="en-US" sz="2400" dirty="0" smtClean="0"/>
              <a:t>O(1).</a:t>
            </a:r>
            <a:endParaRPr lang="en-US" sz="2400" dirty="0"/>
          </a:p>
        </p:txBody>
      </p:sp>
    </p:spTree>
    <p:extLst>
      <p:ext uri="{BB962C8B-B14F-4D97-AF65-F5344CB8AC3E}">
        <p14:creationId xmlns:p14="http://schemas.microsoft.com/office/powerpoint/2010/main" val="29632992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Table</a:t>
            </a:r>
            <a:endParaRPr lang="en-US" dirty="0"/>
          </a:p>
        </p:txBody>
      </p:sp>
      <p:sp>
        <p:nvSpPr>
          <p:cNvPr id="3" name="Content Placeholder 2"/>
          <p:cNvSpPr>
            <a:spLocks noGrp="1"/>
          </p:cNvSpPr>
          <p:nvPr>
            <p:ph idx="1"/>
          </p:nvPr>
        </p:nvSpPr>
        <p:spPr/>
        <p:txBody>
          <a:bodyPr>
            <a:normAutofit/>
          </a:bodyPr>
          <a:lstStyle/>
          <a:p>
            <a:r>
              <a:rPr lang="en-US" dirty="0"/>
              <a:t>The downside of direct addressing is obvious: if the universe U is large, </a:t>
            </a:r>
            <a:r>
              <a:rPr lang="en-US" dirty="0" smtClean="0"/>
              <a:t>storing</a:t>
            </a:r>
            <a:r>
              <a:rPr lang="en-US" dirty="0"/>
              <a:t> </a:t>
            </a:r>
            <a:r>
              <a:rPr lang="en-US" dirty="0" smtClean="0"/>
              <a:t>table </a:t>
            </a:r>
            <a:r>
              <a:rPr lang="en-US" dirty="0"/>
              <a:t>T of size |</a:t>
            </a:r>
            <a:r>
              <a:rPr lang="en-US" dirty="0" smtClean="0"/>
              <a:t>U|  </a:t>
            </a:r>
            <a:r>
              <a:rPr lang="en-US" dirty="0"/>
              <a:t>may be impractical, or even impossible, given the </a:t>
            </a:r>
            <a:r>
              <a:rPr lang="en-US" dirty="0" smtClean="0"/>
              <a:t>memory available </a:t>
            </a:r>
            <a:r>
              <a:rPr lang="en-US" dirty="0"/>
              <a:t>on a typical computer. Furthermore, the set K of keys actually </a:t>
            </a:r>
            <a:r>
              <a:rPr lang="en-US" dirty="0" smtClean="0"/>
              <a:t>stored may </a:t>
            </a:r>
            <a:r>
              <a:rPr lang="en-US" dirty="0"/>
              <a:t>be so small relative to U that most of the </a:t>
            </a:r>
            <a:r>
              <a:rPr lang="en-US" dirty="0" smtClean="0"/>
              <a:t>space allocated </a:t>
            </a:r>
            <a:r>
              <a:rPr lang="en-US" dirty="0"/>
              <a:t>for T would </a:t>
            </a:r>
            <a:r>
              <a:rPr lang="en-US" dirty="0" smtClean="0"/>
              <a:t>be wasted</a:t>
            </a:r>
            <a:r>
              <a:rPr lang="en-US" dirty="0"/>
              <a:t/>
            </a:r>
            <a:br>
              <a:rPr lang="en-US" dirty="0"/>
            </a:br>
            <a:endParaRPr lang="en-US" dirty="0"/>
          </a:p>
        </p:txBody>
      </p:sp>
    </p:spTree>
    <p:extLst>
      <p:ext uri="{BB962C8B-B14F-4D97-AF65-F5344CB8AC3E}">
        <p14:creationId xmlns:p14="http://schemas.microsoft.com/office/powerpoint/2010/main" val="3694853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Single – One derived class inherit from one base class.</a:t>
            </a:r>
          </a:p>
          <a:p>
            <a:r>
              <a:rPr lang="en-US" dirty="0" smtClean="0"/>
              <a:t>Multiple – single derived class inherit from two or more base classes.</a:t>
            </a:r>
          </a:p>
          <a:p>
            <a:r>
              <a:rPr lang="en-US" dirty="0" smtClean="0"/>
              <a:t>Hierarchical inheritance – multiple derived classes from single base class.</a:t>
            </a:r>
          </a:p>
          <a:p>
            <a:r>
              <a:rPr lang="en-US" dirty="0" smtClean="0"/>
              <a:t>Multi-level – derived class from a class, which </a:t>
            </a:r>
            <a:r>
              <a:rPr lang="en-US" dirty="0" err="1" smtClean="0"/>
              <a:t>inturns</a:t>
            </a:r>
            <a:r>
              <a:rPr lang="en-US" dirty="0" smtClean="0"/>
              <a:t> inherits from one other class.</a:t>
            </a:r>
          </a:p>
          <a:p>
            <a:r>
              <a:rPr lang="en-US" dirty="0" smtClean="0"/>
              <a:t>Hybrid(virtual) – any legal combination out of four type of inheritance.</a:t>
            </a:r>
            <a:endParaRPr lang="en-US" dirty="0"/>
          </a:p>
        </p:txBody>
      </p:sp>
    </p:spTree>
    <p:extLst>
      <p:ext uri="{BB962C8B-B14F-4D97-AF65-F5344CB8AC3E}">
        <p14:creationId xmlns:p14="http://schemas.microsoft.com/office/powerpoint/2010/main" val="2710602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normAutofit/>
          </a:bodyPr>
          <a:lstStyle/>
          <a:p>
            <a:r>
              <a:rPr lang="en-US" sz="2800" dirty="0" smtClean="0"/>
              <a:t>Hash table</a:t>
            </a:r>
            <a:endParaRPr lang="en-US" sz="2800"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6106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12883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resolution by chaining</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83820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91095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457200" y="1389929"/>
            <a:ext cx="8229600" cy="5239471"/>
          </a:xfrm>
        </p:spPr>
        <p:txBody>
          <a:bodyPr>
            <a:noAutofit/>
          </a:bodyPr>
          <a:lstStyle/>
          <a:p>
            <a:r>
              <a:rPr lang="en-US" sz="2000" dirty="0" smtClean="0"/>
              <a:t>Suppose that we have to store the data of 5 students whose roll number fall between 0 – 19. </a:t>
            </a:r>
          </a:p>
          <a:p>
            <a:r>
              <a:rPr lang="en-US" sz="2000" dirty="0" smtClean="0"/>
              <a:t>Now 0-19 is the set of universal keys U.</a:t>
            </a:r>
          </a:p>
          <a:p>
            <a:r>
              <a:rPr lang="en-US" sz="2000" dirty="0" smtClean="0"/>
              <a:t>And may be the roll numbers of the 5 students are {4, 16, 6, 18, 3} then these keys are set of actual keys to be stored.</a:t>
            </a:r>
          </a:p>
          <a:p>
            <a:r>
              <a:rPr lang="en-US" sz="2000" dirty="0" smtClean="0"/>
              <a:t>Now we form Hash table using array size much lesser than the U, suppose we consider the hash function h(k) = k mod 10. So now all the hash values will be fall between 0 – 9. So the size of the hash table will be 10.</a:t>
            </a:r>
          </a:p>
          <a:p>
            <a:r>
              <a:rPr lang="en-US" sz="2000" dirty="0" smtClean="0"/>
              <a:t>And hash keys will be stored in the hash table with same index. And the collision will be resolved using chaining with linked list (single/double).</a:t>
            </a:r>
          </a:p>
          <a:p>
            <a:r>
              <a:rPr lang="en-US" sz="2000" dirty="0" smtClean="0"/>
              <a:t>Black cell representing the NIL</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957423845"/>
              </p:ext>
            </p:extLst>
          </p:nvPr>
        </p:nvGraphicFramePr>
        <p:xfrm>
          <a:off x="2057400" y="5186219"/>
          <a:ext cx="4343400" cy="1005840"/>
        </p:xfrm>
        <a:graphic>
          <a:graphicData uri="http://schemas.openxmlformats.org/drawingml/2006/table">
            <a:tbl>
              <a:tblPr firstRow="1" bandRow="1">
                <a:tableStyleId>{5C22544A-7EE6-4342-B048-85BDC9FD1C3A}</a:tableStyleId>
              </a:tblPr>
              <a:tblGrid>
                <a:gridCol w="434340">
                  <a:extLst>
                    <a:ext uri="{9D8B030D-6E8A-4147-A177-3AD203B41FA5}">
                      <a16:colId xmlns:a16="http://schemas.microsoft.com/office/drawing/2014/main" val="786222852"/>
                    </a:ext>
                  </a:extLst>
                </a:gridCol>
                <a:gridCol w="434340">
                  <a:extLst>
                    <a:ext uri="{9D8B030D-6E8A-4147-A177-3AD203B41FA5}">
                      <a16:colId xmlns:a16="http://schemas.microsoft.com/office/drawing/2014/main" val="562527032"/>
                    </a:ext>
                  </a:extLst>
                </a:gridCol>
                <a:gridCol w="434340">
                  <a:extLst>
                    <a:ext uri="{9D8B030D-6E8A-4147-A177-3AD203B41FA5}">
                      <a16:colId xmlns:a16="http://schemas.microsoft.com/office/drawing/2014/main" val="160391721"/>
                    </a:ext>
                  </a:extLst>
                </a:gridCol>
                <a:gridCol w="434340">
                  <a:extLst>
                    <a:ext uri="{9D8B030D-6E8A-4147-A177-3AD203B41FA5}">
                      <a16:colId xmlns:a16="http://schemas.microsoft.com/office/drawing/2014/main" val="2251615104"/>
                    </a:ext>
                  </a:extLst>
                </a:gridCol>
                <a:gridCol w="434340">
                  <a:extLst>
                    <a:ext uri="{9D8B030D-6E8A-4147-A177-3AD203B41FA5}">
                      <a16:colId xmlns:a16="http://schemas.microsoft.com/office/drawing/2014/main" val="3879664424"/>
                    </a:ext>
                  </a:extLst>
                </a:gridCol>
                <a:gridCol w="434340">
                  <a:extLst>
                    <a:ext uri="{9D8B030D-6E8A-4147-A177-3AD203B41FA5}">
                      <a16:colId xmlns:a16="http://schemas.microsoft.com/office/drawing/2014/main" val="3660523718"/>
                    </a:ext>
                  </a:extLst>
                </a:gridCol>
                <a:gridCol w="434340">
                  <a:extLst>
                    <a:ext uri="{9D8B030D-6E8A-4147-A177-3AD203B41FA5}">
                      <a16:colId xmlns:a16="http://schemas.microsoft.com/office/drawing/2014/main" val="1183341153"/>
                    </a:ext>
                  </a:extLst>
                </a:gridCol>
                <a:gridCol w="434340">
                  <a:extLst>
                    <a:ext uri="{9D8B030D-6E8A-4147-A177-3AD203B41FA5}">
                      <a16:colId xmlns:a16="http://schemas.microsoft.com/office/drawing/2014/main" val="274572029"/>
                    </a:ext>
                  </a:extLst>
                </a:gridCol>
                <a:gridCol w="434340">
                  <a:extLst>
                    <a:ext uri="{9D8B030D-6E8A-4147-A177-3AD203B41FA5}">
                      <a16:colId xmlns:a16="http://schemas.microsoft.com/office/drawing/2014/main" val="217142818"/>
                    </a:ext>
                  </a:extLst>
                </a:gridCol>
                <a:gridCol w="434340">
                  <a:extLst>
                    <a:ext uri="{9D8B030D-6E8A-4147-A177-3AD203B41FA5}">
                      <a16:colId xmlns:a16="http://schemas.microsoft.com/office/drawing/2014/main" val="2987535057"/>
                    </a:ext>
                  </a:extLst>
                </a:gridCol>
              </a:tblGrid>
              <a:tr h="22860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3099724793"/>
                  </a:ext>
                </a:extLst>
              </a:tr>
              <a:tr h="370840">
                <a:tc>
                  <a:txBody>
                    <a:bodyPr/>
                    <a:lstStyle/>
                    <a:p>
                      <a:endParaRPr lang="en-US" dirty="0">
                        <a:solidFill>
                          <a:schemeClr val="tx1"/>
                        </a:solidFill>
                      </a:endParaRPr>
                    </a:p>
                  </a:txBody>
                  <a:tcPr>
                    <a:solidFill>
                      <a:schemeClr val="tx1"/>
                    </a:solidFill>
                  </a:tcPr>
                </a:tc>
                <a:tc>
                  <a:txBody>
                    <a:bodyPr/>
                    <a:lstStyle/>
                    <a:p>
                      <a:endParaRPr lang="en-US" dirty="0">
                        <a:solidFill>
                          <a:schemeClr val="tx1"/>
                        </a:solidFill>
                      </a:endParaRPr>
                    </a:p>
                  </a:txBody>
                  <a:tcPr>
                    <a:solidFill>
                      <a:schemeClr val="tx1"/>
                    </a:solidFill>
                  </a:tcPr>
                </a:tc>
                <a:tc>
                  <a:txBody>
                    <a:bodyPr/>
                    <a:lstStyle/>
                    <a:p>
                      <a:endParaRPr lang="en-US" dirty="0">
                        <a:solidFill>
                          <a:schemeClr val="tx1"/>
                        </a:solidFill>
                      </a:endParaRPr>
                    </a:p>
                  </a:txBody>
                  <a:tcPr>
                    <a:solidFill>
                      <a:schemeClr val="tx1"/>
                    </a:solidFill>
                  </a:tcPr>
                </a:tc>
                <a:tc>
                  <a:txBody>
                    <a:bodyPr/>
                    <a:lstStyle/>
                    <a:p>
                      <a:r>
                        <a:rPr lang="en-US" dirty="0" smtClean="0"/>
                        <a:t>3</a:t>
                      </a:r>
                      <a:endParaRPr lang="en-US" dirty="0"/>
                    </a:p>
                  </a:txBody>
                  <a:tcPr>
                    <a:solidFill>
                      <a:schemeClr val="tx2">
                        <a:lumMod val="20000"/>
                        <a:lumOff val="80000"/>
                      </a:schemeClr>
                    </a:solidFill>
                  </a:tcPr>
                </a:tc>
                <a:tc>
                  <a:txBody>
                    <a:bodyPr/>
                    <a:lstStyle/>
                    <a:p>
                      <a:r>
                        <a:rPr lang="en-US" dirty="0" smtClean="0"/>
                        <a:t>4</a:t>
                      </a:r>
                      <a:endParaRPr lang="en-US" dirty="0"/>
                    </a:p>
                  </a:txBody>
                  <a:tcPr>
                    <a:solidFill>
                      <a:schemeClr val="tx2">
                        <a:lumMod val="20000"/>
                        <a:lumOff val="80000"/>
                      </a:schemeClr>
                    </a:solidFill>
                  </a:tcPr>
                </a:tc>
                <a:tc>
                  <a:txBody>
                    <a:bodyPr/>
                    <a:lstStyle/>
                    <a:p>
                      <a:endParaRPr lang="en-US" dirty="0">
                        <a:solidFill>
                          <a:schemeClr val="tx1"/>
                        </a:solidFill>
                      </a:endParaRPr>
                    </a:p>
                  </a:txBody>
                  <a:tcPr>
                    <a:solidFill>
                      <a:schemeClr val="tx1"/>
                    </a:solidFill>
                  </a:tcPr>
                </a:tc>
                <a:tc>
                  <a:txBody>
                    <a:bodyPr/>
                    <a:lstStyle/>
                    <a:p>
                      <a:r>
                        <a:rPr lang="en-US" dirty="0" smtClean="0"/>
                        <a:t>16,6</a:t>
                      </a:r>
                      <a:endParaRPr lang="en-US" dirty="0"/>
                    </a:p>
                  </a:txBody>
                  <a:tcPr>
                    <a:solidFill>
                      <a:schemeClr val="tx2">
                        <a:lumMod val="20000"/>
                        <a:lumOff val="80000"/>
                      </a:schemeClr>
                    </a:solidFill>
                  </a:tcPr>
                </a:tc>
                <a:tc>
                  <a:txBody>
                    <a:bodyPr/>
                    <a:lstStyle/>
                    <a:p>
                      <a:endParaRPr lang="en-US" dirty="0"/>
                    </a:p>
                  </a:txBody>
                  <a:tcPr>
                    <a:solidFill>
                      <a:schemeClr val="tx1"/>
                    </a:solidFill>
                  </a:tcPr>
                </a:tc>
                <a:tc>
                  <a:txBody>
                    <a:bodyPr/>
                    <a:lstStyle/>
                    <a:p>
                      <a:r>
                        <a:rPr lang="en-US" dirty="0" smtClean="0"/>
                        <a:t>18</a:t>
                      </a:r>
                      <a:endParaRPr lang="en-US" dirty="0"/>
                    </a:p>
                  </a:txBody>
                  <a:tcPr>
                    <a:solidFill>
                      <a:schemeClr val="tx2">
                        <a:lumMod val="20000"/>
                        <a:lumOff val="80000"/>
                      </a:schemeClr>
                    </a:solidFill>
                  </a:tcPr>
                </a:tc>
                <a:tc>
                  <a:txBody>
                    <a:bodyPr/>
                    <a:lstStyle/>
                    <a:p>
                      <a:endParaRPr lang="en-US" dirty="0"/>
                    </a:p>
                  </a:txBody>
                  <a:tcPr>
                    <a:solidFill>
                      <a:schemeClr val="tx1"/>
                    </a:solidFill>
                  </a:tcPr>
                </a:tc>
                <a:extLst>
                  <a:ext uri="{0D108BD9-81ED-4DB2-BD59-A6C34878D82A}">
                    <a16:rowId xmlns:a16="http://schemas.microsoft.com/office/drawing/2014/main" val="337115302"/>
                  </a:ext>
                </a:extLst>
              </a:tr>
            </a:tbl>
          </a:graphicData>
        </a:graphic>
      </p:graphicFrame>
    </p:spTree>
    <p:extLst>
      <p:ext uri="{BB962C8B-B14F-4D97-AF65-F5344CB8AC3E}">
        <p14:creationId xmlns:p14="http://schemas.microsoft.com/office/powerpoint/2010/main" val="3465602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resolution by chaining</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81200"/>
            <a:ext cx="63246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7335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function</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9248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5800" y="3886200"/>
            <a:ext cx="8077200"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good hash </a:t>
            </a:r>
            <a:r>
              <a:rPr lang="en-US" dirty="0">
                <a:latin typeface="Times New Roman" panose="02020603050405020304" pitchFamily="18" charset="0"/>
                <a:cs typeface="Times New Roman" panose="02020603050405020304" pitchFamily="18" charset="0"/>
              </a:rPr>
              <a:t>function would minimize the chance that such variants hash to the same </a:t>
            </a:r>
            <a:r>
              <a:rPr lang="en-US" dirty="0" smtClean="0">
                <a:latin typeface="Times New Roman" panose="02020603050405020304" pitchFamily="18" charset="0"/>
                <a:cs typeface="Times New Roman" panose="02020603050405020304" pitchFamily="18" charset="0"/>
              </a:rPr>
              <a:t>slot (collision).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2314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Division method </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2296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33400" y="5181600"/>
            <a:ext cx="8153400" cy="1200329"/>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We should avoid value of m as exact power of 2.</a:t>
            </a:r>
            <a:r>
              <a:rPr lang="en-US" sz="2400" dirty="0">
                <a:latin typeface="Times New Roman" panose="02020603050405020304" pitchFamily="18" charset="0"/>
                <a:cs typeface="Times New Roman" panose="02020603050405020304" pitchFamily="18" charset="0"/>
              </a:rPr>
              <a:t> A prime not too close to an exact power of 2 is often a good choice for m</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02163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81000" y="1029831"/>
            <a:ext cx="7772400" cy="2246769"/>
          </a:xfrm>
          <a:prstGeom prst="rect">
            <a:avLst/>
          </a:prstGeom>
        </p:spPr>
        <p:txBody>
          <a:bodyPr wrap="square">
            <a:spAutoFit/>
          </a:bodyPr>
          <a:lstStyle/>
          <a:p>
            <a:r>
              <a:rPr lang="en-US" sz="2800" dirty="0"/>
              <a:t>1. What is a hash table?</a:t>
            </a:r>
            <a:br>
              <a:rPr lang="en-US" sz="2800" dirty="0"/>
            </a:br>
            <a:r>
              <a:rPr lang="en-US" sz="2800" dirty="0"/>
              <a:t>a) A structure that maps values to keys</a:t>
            </a:r>
            <a:br>
              <a:rPr lang="en-US" sz="2800" dirty="0"/>
            </a:br>
            <a:r>
              <a:rPr lang="en-US" sz="2800" dirty="0"/>
              <a:t>b) A structure that maps keys to values</a:t>
            </a:r>
            <a:br>
              <a:rPr lang="en-US" sz="2800" dirty="0"/>
            </a:br>
            <a:r>
              <a:rPr lang="en-US" sz="2800" dirty="0"/>
              <a:t>c) A structure used for storage</a:t>
            </a:r>
            <a:br>
              <a:rPr lang="en-US" sz="2800" dirty="0"/>
            </a:br>
            <a:r>
              <a:rPr lang="en-US" sz="2800" dirty="0"/>
              <a:t>d) A structure used to implement stack and queue</a:t>
            </a:r>
          </a:p>
        </p:txBody>
      </p:sp>
      <p:sp>
        <p:nvSpPr>
          <p:cNvPr id="9" name="Rectangle 8"/>
          <p:cNvSpPr/>
          <p:nvPr/>
        </p:nvSpPr>
        <p:spPr>
          <a:xfrm>
            <a:off x="5943600" y="1905000"/>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123018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1. What </a:t>
            </a:r>
            <a:r>
              <a:rPr lang="en-US" dirty="0"/>
              <a:t>is direct addressing?</a:t>
            </a:r>
            <a:br>
              <a:rPr lang="en-US" dirty="0"/>
            </a:br>
            <a:r>
              <a:rPr lang="en-US" dirty="0"/>
              <a:t>a) Distinct array position for every possible key</a:t>
            </a:r>
            <a:br>
              <a:rPr lang="en-US" dirty="0"/>
            </a:br>
            <a:r>
              <a:rPr lang="en-US" dirty="0"/>
              <a:t>b) Fewer array positions than keys</a:t>
            </a:r>
            <a:br>
              <a:rPr lang="en-US" dirty="0"/>
            </a:br>
            <a:r>
              <a:rPr lang="en-US" dirty="0"/>
              <a:t>c) Fewer keys than array positions</a:t>
            </a:r>
            <a:br>
              <a:rPr lang="en-US" dirty="0"/>
            </a:br>
            <a:r>
              <a:rPr lang="en-US" dirty="0"/>
              <a:t>d) None of the mentioned</a:t>
            </a:r>
          </a:p>
          <a:p>
            <a:endParaRPr lang="en-US" dirty="0"/>
          </a:p>
        </p:txBody>
      </p:sp>
      <p:sp>
        <p:nvSpPr>
          <p:cNvPr id="4" name="Rectangle 3"/>
          <p:cNvSpPr/>
          <p:nvPr/>
        </p:nvSpPr>
        <p:spPr>
          <a:xfrm>
            <a:off x="457200" y="2209800"/>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406402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3539430"/>
          </a:xfrm>
          <a:prstGeom prst="rect">
            <a:avLst/>
          </a:prstGeom>
        </p:spPr>
        <p:txBody>
          <a:bodyPr>
            <a:spAutoFit/>
          </a:bodyPr>
          <a:lstStyle/>
          <a:p>
            <a:r>
              <a:rPr lang="en-US" dirty="0"/>
              <a:t>2. If several elements are competing for the same bucket in the hash table, what is it called?</a:t>
            </a:r>
            <a:br>
              <a:rPr lang="en-US" dirty="0"/>
            </a:br>
            <a:r>
              <a:rPr lang="en-US" dirty="0"/>
              <a:t>a) Diffusion</a:t>
            </a:r>
            <a:br>
              <a:rPr lang="en-US" dirty="0"/>
            </a:br>
            <a:r>
              <a:rPr lang="en-US" dirty="0"/>
              <a:t>b) Replication</a:t>
            </a:r>
            <a:br>
              <a:rPr lang="en-US" dirty="0"/>
            </a:br>
            <a:r>
              <a:rPr lang="en-US" dirty="0"/>
              <a:t>c) Collision</a:t>
            </a:r>
            <a:br>
              <a:rPr lang="en-US" dirty="0"/>
            </a:br>
            <a:r>
              <a:rPr lang="en-US" dirty="0"/>
              <a:t>d) None of the mentioned</a:t>
            </a:r>
          </a:p>
        </p:txBody>
      </p:sp>
      <p:sp>
        <p:nvSpPr>
          <p:cNvPr id="5" name="Rectangle 4"/>
          <p:cNvSpPr/>
          <p:nvPr/>
        </p:nvSpPr>
        <p:spPr>
          <a:xfrm>
            <a:off x="533400" y="4114800"/>
            <a:ext cx="1143000" cy="707886"/>
          </a:xfrm>
          <a:prstGeom prst="rect">
            <a:avLst/>
          </a:prstGeom>
        </p:spPr>
        <p:txBody>
          <a:bodyPr wrap="square">
            <a:spAutoFit/>
          </a:bodyPr>
          <a:lstStyle/>
          <a:p>
            <a:r>
              <a:rPr lang="en-US" sz="2000" dirty="0">
                <a:solidFill>
                  <a:schemeClr val="tx2"/>
                </a:solidFill>
              </a:rPr>
              <a:t>✔</a:t>
            </a:r>
            <a:endParaRPr lang="en-US" sz="2000" b="1" dirty="0">
              <a:solidFill>
                <a:schemeClr val="tx2"/>
              </a:solidFill>
            </a:endParaRPr>
          </a:p>
          <a:p>
            <a:endParaRPr lang="en-US" sz="2000" b="1" dirty="0">
              <a:solidFill>
                <a:srgbClr val="FF0000"/>
              </a:solidFill>
            </a:endParaRPr>
          </a:p>
        </p:txBody>
      </p:sp>
    </p:spTree>
    <p:extLst>
      <p:ext uri="{BB962C8B-B14F-4D97-AF65-F5344CB8AC3E}">
        <p14:creationId xmlns:p14="http://schemas.microsoft.com/office/powerpoint/2010/main" val="1559868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3046988"/>
          </a:xfrm>
          <a:prstGeom prst="rect">
            <a:avLst/>
          </a:prstGeom>
        </p:spPr>
        <p:txBody>
          <a:bodyPr>
            <a:spAutoFit/>
          </a:bodyPr>
          <a:lstStyle/>
          <a:p>
            <a:r>
              <a:rPr lang="en-US" dirty="0"/>
              <a:t>4. What is the search complexity in direct addressing?</a:t>
            </a:r>
            <a:br>
              <a:rPr lang="en-US" dirty="0"/>
            </a:br>
            <a:r>
              <a:rPr lang="en-US" dirty="0"/>
              <a:t>a) O(n)</a:t>
            </a:r>
            <a:br>
              <a:rPr lang="en-US" dirty="0"/>
            </a:br>
            <a:r>
              <a:rPr lang="en-US" dirty="0"/>
              <a:t>b) O(</a:t>
            </a:r>
            <a:r>
              <a:rPr lang="en-US" dirty="0" err="1"/>
              <a:t>logn</a:t>
            </a:r>
            <a:r>
              <a:rPr lang="en-US" dirty="0"/>
              <a:t>)</a:t>
            </a:r>
            <a:br>
              <a:rPr lang="en-US" dirty="0"/>
            </a:br>
            <a:r>
              <a:rPr lang="en-US" dirty="0"/>
              <a:t>c) O(</a:t>
            </a:r>
            <a:r>
              <a:rPr lang="en-US" dirty="0" err="1"/>
              <a:t>nlogn</a:t>
            </a:r>
            <a:r>
              <a:rPr lang="en-US" dirty="0"/>
              <a:t>)</a:t>
            </a:r>
            <a:br>
              <a:rPr lang="en-US" dirty="0"/>
            </a:br>
            <a:r>
              <a:rPr lang="en-US" dirty="0"/>
              <a:t>d) O(1)</a:t>
            </a:r>
          </a:p>
        </p:txBody>
      </p:sp>
      <p:sp>
        <p:nvSpPr>
          <p:cNvPr id="5" name="Rectangle 4"/>
          <p:cNvSpPr/>
          <p:nvPr/>
        </p:nvSpPr>
        <p:spPr>
          <a:xfrm>
            <a:off x="1905000" y="4114800"/>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2328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overloading </a:t>
            </a:r>
            <a:endParaRPr lang="en-US" dirty="0"/>
          </a:p>
        </p:txBody>
      </p:sp>
      <p:sp>
        <p:nvSpPr>
          <p:cNvPr id="3" name="Content Placeholder 2"/>
          <p:cNvSpPr>
            <a:spLocks noGrp="1"/>
          </p:cNvSpPr>
          <p:nvPr>
            <p:ph idx="1"/>
          </p:nvPr>
        </p:nvSpPr>
        <p:spPr/>
        <p:txBody>
          <a:bodyPr/>
          <a:lstStyle/>
          <a:p>
            <a:r>
              <a:rPr lang="en-US" dirty="0" smtClean="0"/>
              <a:t>“two or more functions can have the same name with in same scope but either the number of arguments or data type has to be different”</a:t>
            </a:r>
          </a:p>
          <a:p>
            <a:r>
              <a:rPr lang="en-US" dirty="0" smtClean="0"/>
              <a:t>Note – return type has no role in function overloading.</a:t>
            </a:r>
          </a:p>
          <a:p>
            <a:r>
              <a:rPr lang="en-US" dirty="0" smtClean="0"/>
              <a:t>Example – “</a:t>
            </a:r>
            <a:r>
              <a:rPr lang="en-US" dirty="0" smtClean="0">
                <a:solidFill>
                  <a:srgbClr val="FF0000"/>
                </a:solidFill>
              </a:rPr>
              <a:t>func_over.cpp</a:t>
            </a:r>
            <a:r>
              <a:rPr lang="en-US" dirty="0" smtClean="0"/>
              <a:t>” </a:t>
            </a:r>
            <a:endParaRPr lang="en-US" dirty="0"/>
          </a:p>
        </p:txBody>
      </p:sp>
    </p:spTree>
    <p:extLst>
      <p:ext uri="{BB962C8B-B14F-4D97-AF65-F5344CB8AC3E}">
        <p14:creationId xmlns:p14="http://schemas.microsoft.com/office/powerpoint/2010/main" val="22235898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04800"/>
            <a:ext cx="8915400" cy="3539430"/>
          </a:xfrm>
          <a:prstGeom prst="rect">
            <a:avLst/>
          </a:prstGeom>
        </p:spPr>
        <p:txBody>
          <a:bodyPr wrap="square">
            <a:spAutoFit/>
          </a:bodyPr>
          <a:lstStyle/>
          <a:p>
            <a:r>
              <a:rPr lang="en-US" sz="3200" dirty="0" smtClean="0"/>
              <a:t>5. What is a hash function?</a:t>
            </a:r>
          </a:p>
          <a:p>
            <a:r>
              <a:rPr lang="en-US" sz="3200" dirty="0" smtClean="0"/>
              <a:t/>
            </a:r>
            <a:br>
              <a:rPr lang="en-US" sz="3200" dirty="0" smtClean="0"/>
            </a:br>
            <a:r>
              <a:rPr lang="en-US" sz="3200" dirty="0" smtClean="0"/>
              <a:t>a) A function has allocated memory to keys</a:t>
            </a:r>
            <a:br>
              <a:rPr lang="en-US" sz="3200" dirty="0" smtClean="0"/>
            </a:br>
            <a:r>
              <a:rPr lang="en-US" sz="3200" dirty="0" smtClean="0"/>
              <a:t>b) A function that computes the location of the key in the array</a:t>
            </a:r>
            <a:br>
              <a:rPr lang="en-US" sz="3200" dirty="0" smtClean="0"/>
            </a:br>
            <a:r>
              <a:rPr lang="en-US" sz="3200" dirty="0" smtClean="0"/>
              <a:t>c) A function that creates an array</a:t>
            </a:r>
            <a:br>
              <a:rPr lang="en-US" sz="3200" dirty="0" smtClean="0"/>
            </a:br>
            <a:r>
              <a:rPr lang="en-US" sz="3200" dirty="0" smtClean="0"/>
              <a:t>d) None of the mentioned</a:t>
            </a:r>
            <a:endParaRPr lang="en-US" sz="3200" dirty="0"/>
          </a:p>
        </p:txBody>
      </p:sp>
      <p:sp>
        <p:nvSpPr>
          <p:cNvPr id="6" name="Rectangle 5"/>
          <p:cNvSpPr/>
          <p:nvPr/>
        </p:nvSpPr>
        <p:spPr>
          <a:xfrm>
            <a:off x="2057400" y="2362200"/>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22881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6. In a hash table of size 10, where is </a:t>
            </a:r>
            <a:r>
              <a:rPr lang="en-US" dirty="0" smtClean="0"/>
              <a:t>element </a:t>
            </a:r>
            <a:r>
              <a:rPr lang="en-US" dirty="0"/>
              <a:t>7 placed?</a:t>
            </a:r>
            <a:br>
              <a:rPr lang="en-US" dirty="0"/>
            </a:br>
            <a:r>
              <a:rPr lang="en-US" dirty="0"/>
              <a:t>a) 6</a:t>
            </a:r>
            <a:br>
              <a:rPr lang="en-US" dirty="0"/>
            </a:br>
            <a:r>
              <a:rPr lang="en-US" dirty="0"/>
              <a:t>b) 7</a:t>
            </a:r>
            <a:br>
              <a:rPr lang="en-US" dirty="0"/>
            </a:br>
            <a:r>
              <a:rPr lang="en-US" dirty="0"/>
              <a:t>c) 17</a:t>
            </a:r>
            <a:br>
              <a:rPr lang="en-US" dirty="0"/>
            </a:br>
            <a:r>
              <a:rPr lang="en-US" dirty="0"/>
              <a:t>d) 16</a:t>
            </a:r>
          </a:p>
          <a:p>
            <a:endParaRPr lang="en-US" dirty="0"/>
          </a:p>
        </p:txBody>
      </p:sp>
      <p:sp>
        <p:nvSpPr>
          <p:cNvPr id="4" name="Rectangle 3"/>
          <p:cNvSpPr/>
          <p:nvPr/>
        </p:nvSpPr>
        <p:spPr>
          <a:xfrm>
            <a:off x="1447800" y="3124200"/>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418421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3046988"/>
          </a:xfrm>
          <a:prstGeom prst="rect">
            <a:avLst/>
          </a:prstGeom>
        </p:spPr>
        <p:txBody>
          <a:bodyPr>
            <a:spAutoFit/>
          </a:bodyPr>
          <a:lstStyle/>
          <a:p>
            <a:r>
              <a:rPr lang="en-US" dirty="0"/>
              <a:t>7</a:t>
            </a:r>
            <a:r>
              <a:rPr lang="en-US" dirty="0" smtClean="0"/>
              <a:t>. In </a:t>
            </a:r>
            <a:r>
              <a:rPr lang="en-US" dirty="0"/>
              <a:t>simple chaining, what data structure is appropriate?</a:t>
            </a:r>
            <a:br>
              <a:rPr lang="en-US" dirty="0"/>
            </a:br>
            <a:r>
              <a:rPr lang="en-US" dirty="0"/>
              <a:t>a) Singly linked list</a:t>
            </a:r>
            <a:br>
              <a:rPr lang="en-US" dirty="0"/>
            </a:br>
            <a:r>
              <a:rPr lang="en-US" dirty="0"/>
              <a:t>b) Doubly linked list</a:t>
            </a:r>
            <a:br>
              <a:rPr lang="en-US" dirty="0"/>
            </a:br>
            <a:r>
              <a:rPr lang="en-US" dirty="0"/>
              <a:t>c) Circular linked list</a:t>
            </a:r>
            <a:br>
              <a:rPr lang="en-US" dirty="0"/>
            </a:br>
            <a:r>
              <a:rPr lang="en-US" dirty="0"/>
              <a:t>d) Binary trees</a:t>
            </a:r>
          </a:p>
        </p:txBody>
      </p:sp>
      <p:sp>
        <p:nvSpPr>
          <p:cNvPr id="5" name="Rectangle 4"/>
          <p:cNvSpPr/>
          <p:nvPr/>
        </p:nvSpPr>
        <p:spPr>
          <a:xfrm>
            <a:off x="4067629" y="3156351"/>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2239499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600200"/>
            <a:ext cx="8229600" cy="2062103"/>
          </a:xfrm>
          <a:prstGeom prst="rect">
            <a:avLst/>
          </a:prstGeom>
        </p:spPr>
        <p:txBody>
          <a:bodyPr>
            <a:spAutoFit/>
          </a:bodyPr>
          <a:lstStyle/>
          <a:p>
            <a:r>
              <a:rPr lang="en-US" dirty="0"/>
              <a:t>8</a:t>
            </a:r>
            <a:r>
              <a:rPr lang="en-US" dirty="0" smtClean="0"/>
              <a:t>. </a:t>
            </a:r>
            <a:r>
              <a:rPr lang="en-US" dirty="0"/>
              <a:t>Hashing is the problem of finding an appropriate mapping of keys into addresses.</a:t>
            </a:r>
            <a:br>
              <a:rPr lang="en-US" dirty="0"/>
            </a:br>
            <a:r>
              <a:rPr lang="en-US" dirty="0"/>
              <a:t>a) True</a:t>
            </a:r>
            <a:br>
              <a:rPr lang="en-US" dirty="0"/>
            </a:br>
            <a:r>
              <a:rPr lang="en-US" dirty="0"/>
              <a:t>b) False</a:t>
            </a:r>
          </a:p>
        </p:txBody>
      </p:sp>
      <p:sp>
        <p:nvSpPr>
          <p:cNvPr id="5" name="Rectangle 4"/>
          <p:cNvSpPr/>
          <p:nvPr/>
        </p:nvSpPr>
        <p:spPr>
          <a:xfrm>
            <a:off x="1981200" y="2631251"/>
            <a:ext cx="533400" cy="400110"/>
          </a:xfrm>
          <a:prstGeom prst="rect">
            <a:avLst/>
          </a:prstGeom>
        </p:spPr>
        <p:txBody>
          <a:bodyPr wrap="square">
            <a:spAutoFit/>
          </a:bodyPr>
          <a:lstStyle/>
          <a:p>
            <a:r>
              <a:rPr lang="en-US" sz="2000" b="1" dirty="0" smtClean="0">
                <a:solidFill>
                  <a:srgbClr val="FF0000"/>
                </a:solidFill>
              </a:rPr>
              <a:t> </a:t>
            </a:r>
            <a:r>
              <a:rPr lang="en-US" sz="2000" dirty="0">
                <a:solidFill>
                  <a:schemeClr val="tx2"/>
                </a:solidFill>
              </a:rPr>
              <a:t>✔</a:t>
            </a:r>
            <a:endParaRPr lang="en-US" sz="2000" b="1" dirty="0">
              <a:solidFill>
                <a:schemeClr val="tx2"/>
              </a:solidFill>
            </a:endParaRPr>
          </a:p>
        </p:txBody>
      </p:sp>
    </p:spTree>
    <p:extLst>
      <p:ext uri="{BB962C8B-B14F-4D97-AF65-F5344CB8AC3E}">
        <p14:creationId xmlns:p14="http://schemas.microsoft.com/office/powerpoint/2010/main" val="244113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rmAutofit fontScale="92500"/>
          </a:bodyPr>
          <a:lstStyle/>
          <a:p>
            <a:pPr marL="514350" indent="-514350">
              <a:buAutoNum type="arabicPeriod"/>
            </a:pPr>
            <a:r>
              <a:rPr lang="en-US" sz="2800" dirty="0" smtClean="0"/>
              <a:t>Given </a:t>
            </a:r>
            <a:r>
              <a:rPr lang="en-US" sz="2800" dirty="0"/>
              <a:t>the following input (4322, 1334, 1471, 9679, 1989, 6171, 6173, 4199) and the hash function x mod 10, which of the following statements are true? </a:t>
            </a:r>
          </a:p>
          <a:p>
            <a:pPr marL="0" indent="0">
              <a:buNone/>
            </a:pPr>
            <a:r>
              <a:rPr lang="en-US" sz="2800" dirty="0"/>
              <a:t> </a:t>
            </a:r>
            <a:r>
              <a:rPr lang="en-US" sz="2800" dirty="0" smtClean="0"/>
              <a:t>      (</a:t>
            </a:r>
            <a:r>
              <a:rPr lang="en-US" sz="2800" dirty="0"/>
              <a:t>GATE CS 2004</a:t>
            </a:r>
            <a:r>
              <a:rPr lang="en-US" sz="2800" dirty="0" smtClean="0"/>
              <a:t>)</a:t>
            </a:r>
          </a:p>
          <a:p>
            <a:pPr marL="0" indent="0">
              <a:buNone/>
            </a:pPr>
            <a:r>
              <a:rPr lang="en-US" sz="2800" dirty="0"/>
              <a:t/>
            </a:r>
            <a:br>
              <a:rPr lang="en-US" sz="2800" dirty="0"/>
            </a:br>
            <a:r>
              <a:rPr lang="en-US" sz="2800" dirty="0" err="1"/>
              <a:t>i</a:t>
            </a:r>
            <a:r>
              <a:rPr lang="en-US" sz="2800" dirty="0"/>
              <a:t>. 9679, 1989, 4199 hash to the same value</a:t>
            </a:r>
            <a:br>
              <a:rPr lang="en-US" sz="2800" dirty="0"/>
            </a:br>
            <a:r>
              <a:rPr lang="en-US" sz="2800" dirty="0"/>
              <a:t>ii. 1471, 6171 has to the same value</a:t>
            </a:r>
            <a:br>
              <a:rPr lang="en-US" sz="2800" dirty="0"/>
            </a:br>
            <a:r>
              <a:rPr lang="en-US" sz="2800" dirty="0"/>
              <a:t>iii. All elements hash to the same value</a:t>
            </a:r>
            <a:br>
              <a:rPr lang="en-US" sz="2800" dirty="0"/>
            </a:br>
            <a:r>
              <a:rPr lang="en-US" sz="2800" dirty="0"/>
              <a:t>iv. Each element hashes to a different </a:t>
            </a:r>
            <a:r>
              <a:rPr lang="en-US" sz="2800" dirty="0" smtClean="0"/>
              <a:t>value</a:t>
            </a:r>
          </a:p>
          <a:p>
            <a:pPr marL="0" indent="0">
              <a:buNone/>
            </a:pPr>
            <a:r>
              <a:rPr lang="en-US" sz="2800" dirty="0"/>
              <a:t/>
            </a:r>
            <a:br>
              <a:rPr lang="en-US" sz="2800" dirty="0"/>
            </a:br>
            <a:r>
              <a:rPr lang="en-US" sz="2800" dirty="0"/>
              <a:t>(A) </a:t>
            </a:r>
            <a:r>
              <a:rPr lang="en-US" sz="2800" dirty="0" err="1"/>
              <a:t>i</a:t>
            </a:r>
            <a:r>
              <a:rPr lang="en-US" sz="2800" dirty="0"/>
              <a:t> only</a:t>
            </a:r>
            <a:br>
              <a:rPr lang="en-US" sz="2800" dirty="0"/>
            </a:br>
            <a:r>
              <a:rPr lang="en-US" sz="2800" dirty="0"/>
              <a:t>(B) ii only</a:t>
            </a:r>
            <a:br>
              <a:rPr lang="en-US" sz="2800" dirty="0"/>
            </a:br>
            <a:r>
              <a:rPr lang="en-US" sz="2800" dirty="0"/>
              <a:t>(C) </a:t>
            </a:r>
            <a:r>
              <a:rPr lang="en-US" sz="2800" dirty="0" err="1"/>
              <a:t>i</a:t>
            </a:r>
            <a:r>
              <a:rPr lang="en-US" sz="2800" dirty="0"/>
              <a:t> and ii only</a:t>
            </a:r>
            <a:br>
              <a:rPr lang="en-US" sz="2800" dirty="0"/>
            </a:br>
            <a:r>
              <a:rPr lang="en-US" sz="2800" dirty="0"/>
              <a:t>(D) iii or iv</a:t>
            </a:r>
          </a:p>
        </p:txBody>
      </p:sp>
    </p:spTree>
    <p:extLst>
      <p:ext uri="{BB962C8B-B14F-4D97-AF65-F5344CB8AC3E}">
        <p14:creationId xmlns:p14="http://schemas.microsoft.com/office/powerpoint/2010/main" val="14839031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4" name="Rectangle 1"/>
          <p:cNvSpPr>
            <a:spLocks noGrp="1" noChangeArrowheads="1"/>
          </p:cNvSpPr>
          <p:nvPr>
            <p:ph idx="1"/>
          </p:nvPr>
        </p:nvSpPr>
        <p:spPr bwMode="auto">
          <a:xfrm>
            <a:off x="457200" y="1601024"/>
            <a:ext cx="738061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a:t>
            </a:r>
          </a:p>
          <a:p>
            <a:pPr marL="0" lvl="0" indent="0" eaLnBrk="0" fontAlgn="base" hangingPunct="0">
              <a:spcBef>
                <a:spcPct val="0"/>
              </a:spcBef>
              <a:spcAft>
                <a:spcPct val="0"/>
              </a:spcAft>
              <a:buNone/>
            </a:pPr>
            <a:r>
              <a:rPr lang="en-US" sz="2400" dirty="0" smtClean="0"/>
              <a:t> Using </a:t>
            </a:r>
            <a:r>
              <a:rPr lang="en-US" sz="2400" dirty="0"/>
              <a:t>given hash function h(x) = x mod </a:t>
            </a:r>
            <a:r>
              <a:rPr lang="en-US" sz="2400" dirty="0" smtClean="0"/>
              <a:t>10</a:t>
            </a:r>
          </a:p>
          <a:p>
            <a:pPr marL="0" lvl="0" indent="0" eaLnBrk="0" fontAlgn="base" hangingPunct="0">
              <a:spcBef>
                <a:spcPct val="0"/>
              </a:spcBef>
              <a:spcAft>
                <a:spcPct val="0"/>
              </a:spcAft>
              <a:buNone/>
            </a:pPr>
            <a:endParaRPr lang="en-US" altLang="en-US" sz="2400" dirty="0">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h(9679) = 9679%10 = 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h(1989) = 1989%10 = 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h(4199) = 4199%10 = 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h(1471) = 1471%10 = 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Unicode MS"/>
              </a:rPr>
              <a:t> h(6171) = 6171%10 = 1</a:t>
            </a:r>
            <a:r>
              <a:rPr kumimoji="0" lang="en-US" altLang="en-US" sz="2400"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lvl="0" indent="0" eaLnBrk="0" fontAlgn="base" hangingPunct="0">
              <a:spcBef>
                <a:spcPct val="0"/>
              </a:spcBef>
              <a:spcAft>
                <a:spcPct val="0"/>
              </a:spcAft>
              <a:buNone/>
            </a:pPr>
            <a:r>
              <a:rPr lang="en-US" sz="2400" dirty="0"/>
              <a:t>As we can see, 9679, 1989 and 4199 hash to same value </a:t>
            </a:r>
            <a:r>
              <a:rPr lang="en-US" sz="2400" dirty="0" smtClean="0"/>
              <a:t>9</a:t>
            </a:r>
          </a:p>
          <a:p>
            <a:pPr marL="0" lvl="0" indent="0" eaLnBrk="0" fontAlgn="base" hangingPunct="0">
              <a:spcBef>
                <a:spcPct val="0"/>
              </a:spcBef>
              <a:spcAft>
                <a:spcPct val="0"/>
              </a:spcAft>
              <a:buNone/>
            </a:pPr>
            <a:r>
              <a:rPr lang="en-US" sz="2400" dirty="0"/>
              <a:t>Also, 1471 and 6171 hash to same </a:t>
            </a:r>
            <a:r>
              <a:rPr lang="en-US" sz="2400" dirty="0" smtClean="0"/>
              <a:t>value.</a:t>
            </a:r>
          </a:p>
          <a:p>
            <a:pPr marL="0" lvl="0" indent="0" eaLnBrk="0" fontAlgn="base" hangingPunct="0">
              <a:spcBef>
                <a:spcPct val="0"/>
              </a:spcBef>
              <a:spcAft>
                <a:spcPct val="0"/>
              </a:spcAft>
              <a:buNone/>
            </a:pPr>
            <a:r>
              <a:rPr lang="en-US" sz="2400" dirty="0"/>
              <a:t>1. </a:t>
            </a:r>
            <a:r>
              <a:rPr lang="en-US" sz="2400" dirty="0" smtClean="0"/>
              <a:t>Therefore, option </a:t>
            </a:r>
            <a:r>
              <a:rPr lang="en-US" sz="2400" dirty="0"/>
              <a:t>(C</a:t>
            </a:r>
            <a:r>
              <a:rPr lang="en-US" sz="2400" dirty="0" smtClean="0"/>
              <a:t>) is correct.</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7378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addressing</a:t>
            </a:r>
            <a:endParaRPr lang="en-US" dirty="0"/>
          </a:p>
        </p:txBody>
      </p:sp>
      <p:sp>
        <p:nvSpPr>
          <p:cNvPr id="3" name="Content Placeholder 2"/>
          <p:cNvSpPr>
            <a:spLocks noGrp="1"/>
          </p:cNvSpPr>
          <p:nvPr>
            <p:ph idx="1"/>
          </p:nvPr>
        </p:nvSpPr>
        <p:spPr/>
        <p:txBody>
          <a:bodyPr>
            <a:normAutofit fontScale="92500" lnSpcReduction="20000"/>
          </a:bodyPr>
          <a:lstStyle/>
          <a:p>
            <a:r>
              <a:rPr lang="en-US" dirty="0"/>
              <a:t>O</a:t>
            </a:r>
            <a:r>
              <a:rPr lang="en-US" dirty="0" smtClean="0"/>
              <a:t>pen </a:t>
            </a:r>
            <a:r>
              <a:rPr lang="en-US" dirty="0"/>
              <a:t>addressing is a method for handling </a:t>
            </a:r>
            <a:r>
              <a:rPr lang="en-US" dirty="0" smtClean="0"/>
              <a:t>collisions (no chaining). </a:t>
            </a:r>
            <a:r>
              <a:rPr lang="en-US" dirty="0"/>
              <a:t>In Open Addressing, all elements are stored in the hash table itself</a:t>
            </a:r>
            <a:r>
              <a:rPr lang="en-US" dirty="0" smtClean="0"/>
              <a:t>.</a:t>
            </a:r>
          </a:p>
          <a:p>
            <a:r>
              <a:rPr lang="en-US" dirty="0"/>
              <a:t>To perform insertion using open addressing, we successively examine, or </a:t>
            </a:r>
            <a:r>
              <a:rPr lang="en-US" b="1" i="1" dirty="0" smtClean="0"/>
              <a:t>probe</a:t>
            </a:r>
            <a:r>
              <a:rPr lang="en-US" dirty="0" smtClean="0"/>
              <a:t>, the </a:t>
            </a:r>
            <a:r>
              <a:rPr lang="en-US" dirty="0"/>
              <a:t>hash table until we find an empty slot in which to put the </a:t>
            </a:r>
            <a:r>
              <a:rPr lang="en-US" dirty="0" smtClean="0"/>
              <a:t>key.</a:t>
            </a:r>
          </a:p>
          <a:p>
            <a:r>
              <a:rPr lang="en-US" dirty="0"/>
              <a:t>Instead of </a:t>
            </a:r>
            <a:r>
              <a:rPr lang="en-US" dirty="0" smtClean="0"/>
              <a:t>being fixed </a:t>
            </a:r>
            <a:r>
              <a:rPr lang="en-US" dirty="0"/>
              <a:t>in the order </a:t>
            </a:r>
            <a:r>
              <a:rPr lang="en-US" dirty="0" smtClean="0"/>
              <a:t>0,1…m-1, the sequence of </a:t>
            </a:r>
            <a:r>
              <a:rPr lang="en-US" dirty="0"/>
              <a:t>positions probed </a:t>
            </a:r>
            <a:r>
              <a:rPr lang="en-US" i="1" dirty="0"/>
              <a:t>depends upon the key being inserted</a:t>
            </a:r>
            <a:r>
              <a:rPr lang="en-US" dirty="0" smtClean="0"/>
              <a:t>.</a:t>
            </a:r>
          </a:p>
          <a:p>
            <a:r>
              <a:rPr lang="en-US" dirty="0" smtClean="0"/>
              <a:t>Where m is the hash table size.</a:t>
            </a:r>
          </a:p>
          <a:p>
            <a:endParaRPr lang="en-US" dirty="0"/>
          </a:p>
        </p:txBody>
      </p:sp>
    </p:spTree>
    <p:extLst>
      <p:ext uri="{BB962C8B-B14F-4D97-AF65-F5344CB8AC3E}">
        <p14:creationId xmlns:p14="http://schemas.microsoft.com/office/powerpoint/2010/main" val="15424628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addressing </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162800"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362200"/>
            <a:ext cx="48768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3857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addressing </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5791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2900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12268225"/>
              </p:ext>
            </p:extLst>
          </p:nvPr>
        </p:nvGraphicFramePr>
        <p:xfrm>
          <a:off x="685800" y="304800"/>
          <a:ext cx="8153400" cy="6391077"/>
        </p:xfrm>
        <a:graphic>
          <a:graphicData uri="http://schemas.openxmlformats.org/drawingml/2006/table">
            <a:tbl>
              <a:tblPr/>
              <a:tblGrid>
                <a:gridCol w="602424">
                  <a:extLst>
                    <a:ext uri="{9D8B030D-6E8A-4147-A177-3AD203B41FA5}">
                      <a16:colId xmlns:a16="http://schemas.microsoft.com/office/drawing/2014/main" val="2199290729"/>
                    </a:ext>
                  </a:extLst>
                </a:gridCol>
                <a:gridCol w="3775488">
                  <a:extLst>
                    <a:ext uri="{9D8B030D-6E8A-4147-A177-3AD203B41FA5}">
                      <a16:colId xmlns:a16="http://schemas.microsoft.com/office/drawing/2014/main" val="2780802515"/>
                    </a:ext>
                  </a:extLst>
                </a:gridCol>
                <a:gridCol w="3775488">
                  <a:extLst>
                    <a:ext uri="{9D8B030D-6E8A-4147-A177-3AD203B41FA5}">
                      <a16:colId xmlns:a16="http://schemas.microsoft.com/office/drawing/2014/main" val="3025157766"/>
                    </a:ext>
                  </a:extLst>
                </a:gridCol>
              </a:tblGrid>
              <a:tr h="316230">
                <a:tc>
                  <a:txBody>
                    <a:bodyPr/>
                    <a:lstStyle/>
                    <a:p>
                      <a:r>
                        <a:rPr lang="en-US" sz="1800"/>
                        <a:t>S.No.</a:t>
                      </a:r>
                    </a:p>
                  </a:txBody>
                  <a:tcPr marL="56575" marR="56575" marT="28287" marB="28287" anchor="ctr">
                    <a:lnL>
                      <a:noFill/>
                    </a:lnL>
                    <a:lnR>
                      <a:noFill/>
                    </a:lnR>
                    <a:lnT>
                      <a:noFill/>
                    </a:lnT>
                    <a:lnB>
                      <a:noFill/>
                    </a:lnB>
                  </a:tcPr>
                </a:tc>
                <a:tc>
                  <a:txBody>
                    <a:bodyPr/>
                    <a:lstStyle/>
                    <a:p>
                      <a:r>
                        <a:rPr lang="en-US" sz="1800" b="1"/>
                        <a:t>Seperate Chaining</a:t>
                      </a:r>
                      <a:endParaRPr lang="en-US" sz="1800"/>
                    </a:p>
                  </a:txBody>
                  <a:tcPr marL="56575" marR="56575" marT="28287" marB="28287" anchor="ctr">
                    <a:lnL>
                      <a:noFill/>
                    </a:lnL>
                    <a:lnR>
                      <a:noFill/>
                    </a:lnR>
                    <a:lnT>
                      <a:noFill/>
                    </a:lnT>
                    <a:lnB>
                      <a:noFill/>
                    </a:lnB>
                  </a:tcPr>
                </a:tc>
                <a:tc>
                  <a:txBody>
                    <a:bodyPr/>
                    <a:lstStyle/>
                    <a:p>
                      <a:r>
                        <a:rPr lang="en-US" sz="1800" b="1"/>
                        <a:t>Open Addressing</a:t>
                      </a:r>
                      <a:endParaRPr lang="en-US" sz="1800"/>
                    </a:p>
                  </a:txBody>
                  <a:tcPr marL="56575" marR="56575" marT="28287" marB="28287" anchor="ctr">
                    <a:lnL>
                      <a:noFill/>
                    </a:lnL>
                    <a:lnR>
                      <a:noFill/>
                    </a:lnR>
                    <a:lnT>
                      <a:noFill/>
                    </a:lnT>
                    <a:lnB>
                      <a:noFill/>
                    </a:lnB>
                  </a:tcPr>
                </a:tc>
                <a:extLst>
                  <a:ext uri="{0D108BD9-81ED-4DB2-BD59-A6C34878D82A}">
                    <a16:rowId xmlns:a16="http://schemas.microsoft.com/office/drawing/2014/main" val="2729441166"/>
                  </a:ext>
                </a:extLst>
              </a:tr>
              <a:tr h="553403">
                <a:tc>
                  <a:txBody>
                    <a:bodyPr/>
                    <a:lstStyle/>
                    <a:p>
                      <a:r>
                        <a:rPr lang="en-US" sz="1800"/>
                        <a:t>1.</a:t>
                      </a:r>
                    </a:p>
                  </a:txBody>
                  <a:tcPr marL="56575" marR="56575" marT="28287" marB="28287" anchor="ctr">
                    <a:lnL>
                      <a:noFill/>
                    </a:lnL>
                    <a:lnR>
                      <a:noFill/>
                    </a:lnR>
                    <a:lnT>
                      <a:noFill/>
                    </a:lnT>
                    <a:lnB>
                      <a:noFill/>
                    </a:lnB>
                  </a:tcPr>
                </a:tc>
                <a:tc>
                  <a:txBody>
                    <a:bodyPr/>
                    <a:lstStyle/>
                    <a:p>
                      <a:r>
                        <a:rPr lang="en-US" sz="1800"/>
                        <a:t>Chaining is Simpler to implement.</a:t>
                      </a:r>
                    </a:p>
                  </a:txBody>
                  <a:tcPr marL="56575" marR="56575" marT="28287" marB="28287" anchor="ctr">
                    <a:lnL>
                      <a:noFill/>
                    </a:lnL>
                    <a:lnR>
                      <a:noFill/>
                    </a:lnR>
                    <a:lnT>
                      <a:noFill/>
                    </a:lnT>
                    <a:lnB>
                      <a:noFill/>
                    </a:lnB>
                  </a:tcPr>
                </a:tc>
                <a:tc>
                  <a:txBody>
                    <a:bodyPr/>
                    <a:lstStyle/>
                    <a:p>
                      <a:r>
                        <a:rPr lang="en-US" sz="1800"/>
                        <a:t>Open Addressing requires more computation.</a:t>
                      </a:r>
                    </a:p>
                  </a:txBody>
                  <a:tcPr marL="56575" marR="56575" marT="28287" marB="28287" anchor="ctr">
                    <a:lnL>
                      <a:noFill/>
                    </a:lnL>
                    <a:lnR>
                      <a:noFill/>
                    </a:lnR>
                    <a:lnT>
                      <a:noFill/>
                    </a:lnT>
                    <a:lnB>
                      <a:noFill/>
                    </a:lnB>
                  </a:tcPr>
                </a:tc>
                <a:extLst>
                  <a:ext uri="{0D108BD9-81ED-4DB2-BD59-A6C34878D82A}">
                    <a16:rowId xmlns:a16="http://schemas.microsoft.com/office/drawing/2014/main" val="3436626776"/>
                  </a:ext>
                </a:extLst>
              </a:tr>
              <a:tr h="1027748">
                <a:tc>
                  <a:txBody>
                    <a:bodyPr/>
                    <a:lstStyle/>
                    <a:p>
                      <a:r>
                        <a:rPr lang="en-US" sz="1800" dirty="0"/>
                        <a:t>2.</a:t>
                      </a:r>
                    </a:p>
                  </a:txBody>
                  <a:tcPr marL="56575" marR="56575" marT="28287" marB="28287" anchor="ctr">
                    <a:lnL>
                      <a:noFill/>
                    </a:lnL>
                    <a:lnR>
                      <a:noFill/>
                    </a:lnR>
                    <a:lnT>
                      <a:noFill/>
                    </a:lnT>
                    <a:lnB>
                      <a:noFill/>
                    </a:lnB>
                  </a:tcPr>
                </a:tc>
                <a:tc>
                  <a:txBody>
                    <a:bodyPr/>
                    <a:lstStyle/>
                    <a:p>
                      <a:r>
                        <a:rPr lang="en-US" sz="1800"/>
                        <a:t>In chaining, Hash table never fills up, we can always add more elements to chain.</a:t>
                      </a:r>
                    </a:p>
                  </a:txBody>
                  <a:tcPr marL="56575" marR="56575" marT="28287" marB="28287" anchor="ctr">
                    <a:lnL>
                      <a:noFill/>
                    </a:lnL>
                    <a:lnR>
                      <a:noFill/>
                    </a:lnR>
                    <a:lnT>
                      <a:noFill/>
                    </a:lnT>
                    <a:lnB>
                      <a:noFill/>
                    </a:lnB>
                  </a:tcPr>
                </a:tc>
                <a:tc>
                  <a:txBody>
                    <a:bodyPr/>
                    <a:lstStyle/>
                    <a:p>
                      <a:r>
                        <a:rPr lang="en-US" sz="1800"/>
                        <a:t>In open addressing, table may become full.</a:t>
                      </a:r>
                    </a:p>
                  </a:txBody>
                  <a:tcPr marL="56575" marR="56575" marT="28287" marB="28287" anchor="ctr">
                    <a:lnL>
                      <a:noFill/>
                    </a:lnL>
                    <a:lnR>
                      <a:noFill/>
                    </a:lnR>
                    <a:lnT>
                      <a:noFill/>
                    </a:lnT>
                    <a:lnB>
                      <a:noFill/>
                    </a:lnB>
                  </a:tcPr>
                </a:tc>
                <a:extLst>
                  <a:ext uri="{0D108BD9-81ED-4DB2-BD59-A6C34878D82A}">
                    <a16:rowId xmlns:a16="http://schemas.microsoft.com/office/drawing/2014/main" val="3429798255"/>
                  </a:ext>
                </a:extLst>
              </a:tr>
              <a:tr h="790575">
                <a:tc>
                  <a:txBody>
                    <a:bodyPr/>
                    <a:lstStyle/>
                    <a:p>
                      <a:r>
                        <a:rPr lang="en-US" sz="1800"/>
                        <a:t>3.</a:t>
                      </a:r>
                    </a:p>
                  </a:txBody>
                  <a:tcPr marL="56575" marR="56575" marT="28287" marB="28287" anchor="ctr">
                    <a:lnL>
                      <a:noFill/>
                    </a:lnL>
                    <a:lnR>
                      <a:noFill/>
                    </a:lnR>
                    <a:lnT>
                      <a:noFill/>
                    </a:lnT>
                    <a:lnB>
                      <a:noFill/>
                    </a:lnB>
                  </a:tcPr>
                </a:tc>
                <a:tc>
                  <a:txBody>
                    <a:bodyPr/>
                    <a:lstStyle/>
                    <a:p>
                      <a:r>
                        <a:rPr lang="en-US" sz="1800" dirty="0"/>
                        <a:t>Chaining is Less sensitive to the hash function or load factors.</a:t>
                      </a:r>
                    </a:p>
                  </a:txBody>
                  <a:tcPr marL="56575" marR="56575" marT="28287" marB="28287" anchor="ctr">
                    <a:lnL>
                      <a:noFill/>
                    </a:lnL>
                    <a:lnR>
                      <a:noFill/>
                    </a:lnR>
                    <a:lnT>
                      <a:noFill/>
                    </a:lnT>
                    <a:lnB>
                      <a:noFill/>
                    </a:lnB>
                  </a:tcPr>
                </a:tc>
                <a:tc>
                  <a:txBody>
                    <a:bodyPr/>
                    <a:lstStyle/>
                    <a:p>
                      <a:r>
                        <a:rPr lang="en-US" sz="1800"/>
                        <a:t>Open addressing requires extra care for to avoid clustering and load factor.</a:t>
                      </a:r>
                    </a:p>
                  </a:txBody>
                  <a:tcPr marL="56575" marR="56575" marT="28287" marB="28287" anchor="ctr">
                    <a:lnL>
                      <a:noFill/>
                    </a:lnL>
                    <a:lnR>
                      <a:noFill/>
                    </a:lnR>
                    <a:lnT>
                      <a:noFill/>
                    </a:lnT>
                    <a:lnB>
                      <a:noFill/>
                    </a:lnB>
                  </a:tcPr>
                </a:tc>
                <a:extLst>
                  <a:ext uri="{0D108BD9-81ED-4DB2-BD59-A6C34878D82A}">
                    <a16:rowId xmlns:a16="http://schemas.microsoft.com/office/drawing/2014/main" val="2718844016"/>
                  </a:ext>
                </a:extLst>
              </a:tr>
              <a:tr h="1264920">
                <a:tc>
                  <a:txBody>
                    <a:bodyPr/>
                    <a:lstStyle/>
                    <a:p>
                      <a:r>
                        <a:rPr lang="en-US" sz="1800"/>
                        <a:t>4.</a:t>
                      </a:r>
                    </a:p>
                  </a:txBody>
                  <a:tcPr marL="56575" marR="56575" marT="28287" marB="28287" anchor="ctr">
                    <a:lnL>
                      <a:noFill/>
                    </a:lnL>
                    <a:lnR>
                      <a:noFill/>
                    </a:lnR>
                    <a:lnT>
                      <a:noFill/>
                    </a:lnT>
                    <a:lnB>
                      <a:noFill/>
                    </a:lnB>
                  </a:tcPr>
                </a:tc>
                <a:tc>
                  <a:txBody>
                    <a:bodyPr/>
                    <a:lstStyle/>
                    <a:p>
                      <a:r>
                        <a:rPr lang="en-US" sz="1800"/>
                        <a:t>Chaining is mostly used when it is unknown how many and how frequently keys may be inserted or deleted.</a:t>
                      </a:r>
                    </a:p>
                  </a:txBody>
                  <a:tcPr marL="56575" marR="56575" marT="28287" marB="28287" anchor="ctr">
                    <a:lnL>
                      <a:noFill/>
                    </a:lnL>
                    <a:lnR>
                      <a:noFill/>
                    </a:lnR>
                    <a:lnT>
                      <a:noFill/>
                    </a:lnT>
                    <a:lnB>
                      <a:noFill/>
                    </a:lnB>
                  </a:tcPr>
                </a:tc>
                <a:tc>
                  <a:txBody>
                    <a:bodyPr/>
                    <a:lstStyle/>
                    <a:p>
                      <a:r>
                        <a:rPr lang="en-US" sz="1800"/>
                        <a:t>Open addressing is used when the frequency and number of keys is known.</a:t>
                      </a:r>
                    </a:p>
                  </a:txBody>
                  <a:tcPr marL="56575" marR="56575" marT="28287" marB="28287" anchor="ctr">
                    <a:lnL>
                      <a:noFill/>
                    </a:lnL>
                    <a:lnR>
                      <a:noFill/>
                    </a:lnR>
                    <a:lnT>
                      <a:noFill/>
                    </a:lnT>
                    <a:lnB>
                      <a:noFill/>
                    </a:lnB>
                  </a:tcPr>
                </a:tc>
                <a:extLst>
                  <a:ext uri="{0D108BD9-81ED-4DB2-BD59-A6C34878D82A}">
                    <a16:rowId xmlns:a16="http://schemas.microsoft.com/office/drawing/2014/main" val="2142512550"/>
                  </a:ext>
                </a:extLst>
              </a:tr>
              <a:tr h="1027748">
                <a:tc>
                  <a:txBody>
                    <a:bodyPr/>
                    <a:lstStyle/>
                    <a:p>
                      <a:r>
                        <a:rPr lang="en-US" sz="1800"/>
                        <a:t>5.</a:t>
                      </a:r>
                    </a:p>
                  </a:txBody>
                  <a:tcPr marL="56575" marR="56575" marT="28287" marB="28287" anchor="ctr">
                    <a:lnL>
                      <a:noFill/>
                    </a:lnL>
                    <a:lnR>
                      <a:noFill/>
                    </a:lnR>
                    <a:lnT>
                      <a:noFill/>
                    </a:lnT>
                    <a:lnB>
                      <a:noFill/>
                    </a:lnB>
                  </a:tcPr>
                </a:tc>
                <a:tc>
                  <a:txBody>
                    <a:bodyPr/>
                    <a:lstStyle/>
                    <a:p>
                      <a:r>
                        <a:rPr lang="en-US" sz="1800"/>
                        <a:t>Cache performance of chaining is not good as keys are stored using linked list.</a:t>
                      </a:r>
                    </a:p>
                  </a:txBody>
                  <a:tcPr marL="56575" marR="56575" marT="28287" marB="28287" anchor="ctr">
                    <a:lnL>
                      <a:noFill/>
                    </a:lnL>
                    <a:lnR>
                      <a:noFill/>
                    </a:lnR>
                    <a:lnT>
                      <a:noFill/>
                    </a:lnT>
                    <a:lnB>
                      <a:noFill/>
                    </a:lnB>
                  </a:tcPr>
                </a:tc>
                <a:tc>
                  <a:txBody>
                    <a:bodyPr/>
                    <a:lstStyle/>
                    <a:p>
                      <a:r>
                        <a:rPr lang="en-US" sz="1800"/>
                        <a:t>Open addressing provides better cache performance as everything is stored in the same table.</a:t>
                      </a:r>
                    </a:p>
                  </a:txBody>
                  <a:tcPr marL="56575" marR="56575" marT="28287" marB="28287" anchor="ctr">
                    <a:lnL>
                      <a:noFill/>
                    </a:lnL>
                    <a:lnR>
                      <a:noFill/>
                    </a:lnR>
                    <a:lnT>
                      <a:noFill/>
                    </a:lnT>
                    <a:lnB>
                      <a:noFill/>
                    </a:lnB>
                  </a:tcPr>
                </a:tc>
                <a:extLst>
                  <a:ext uri="{0D108BD9-81ED-4DB2-BD59-A6C34878D82A}">
                    <a16:rowId xmlns:a16="http://schemas.microsoft.com/office/drawing/2014/main" val="2741958147"/>
                  </a:ext>
                </a:extLst>
              </a:tr>
              <a:tr h="790575">
                <a:tc>
                  <a:txBody>
                    <a:bodyPr/>
                    <a:lstStyle/>
                    <a:p>
                      <a:r>
                        <a:rPr lang="en-US" sz="1800"/>
                        <a:t>6.</a:t>
                      </a:r>
                    </a:p>
                  </a:txBody>
                  <a:tcPr marL="56575" marR="56575" marT="28287" marB="28287" anchor="ctr">
                    <a:lnL>
                      <a:noFill/>
                    </a:lnL>
                    <a:lnR>
                      <a:noFill/>
                    </a:lnR>
                    <a:lnT>
                      <a:noFill/>
                    </a:lnT>
                    <a:lnB>
                      <a:noFill/>
                    </a:lnB>
                  </a:tcPr>
                </a:tc>
                <a:tc>
                  <a:txBody>
                    <a:bodyPr/>
                    <a:lstStyle/>
                    <a:p>
                      <a:r>
                        <a:rPr lang="en-US" sz="1800"/>
                        <a:t>Wastage of Space (Some Parts of hash table in chaining are never used).</a:t>
                      </a:r>
                    </a:p>
                  </a:txBody>
                  <a:tcPr marL="56575" marR="56575" marT="28287" marB="28287" anchor="ctr">
                    <a:lnL>
                      <a:noFill/>
                    </a:lnL>
                    <a:lnR>
                      <a:noFill/>
                    </a:lnR>
                    <a:lnT>
                      <a:noFill/>
                    </a:lnT>
                    <a:lnB>
                      <a:noFill/>
                    </a:lnB>
                  </a:tcPr>
                </a:tc>
                <a:tc>
                  <a:txBody>
                    <a:bodyPr/>
                    <a:lstStyle/>
                    <a:p>
                      <a:r>
                        <a:rPr lang="en-US" sz="1800"/>
                        <a:t>In Open addressing, a slot can be used even if an input doesn’t map to it.</a:t>
                      </a:r>
                    </a:p>
                  </a:txBody>
                  <a:tcPr marL="56575" marR="56575" marT="28287" marB="28287" anchor="ctr">
                    <a:lnL>
                      <a:noFill/>
                    </a:lnL>
                    <a:lnR>
                      <a:noFill/>
                    </a:lnR>
                    <a:lnT>
                      <a:noFill/>
                    </a:lnT>
                    <a:lnB>
                      <a:noFill/>
                    </a:lnB>
                  </a:tcPr>
                </a:tc>
                <a:extLst>
                  <a:ext uri="{0D108BD9-81ED-4DB2-BD59-A6C34878D82A}">
                    <a16:rowId xmlns:a16="http://schemas.microsoft.com/office/drawing/2014/main" val="4087516038"/>
                  </a:ext>
                </a:extLst>
              </a:tr>
              <a:tr h="553403">
                <a:tc>
                  <a:txBody>
                    <a:bodyPr/>
                    <a:lstStyle/>
                    <a:p>
                      <a:r>
                        <a:rPr lang="en-US" sz="1800" dirty="0"/>
                        <a:t>7.</a:t>
                      </a:r>
                    </a:p>
                  </a:txBody>
                  <a:tcPr marL="56575" marR="56575" marT="28287" marB="28287" anchor="ctr">
                    <a:lnL>
                      <a:noFill/>
                    </a:lnL>
                    <a:lnR>
                      <a:noFill/>
                    </a:lnR>
                    <a:lnT>
                      <a:noFill/>
                    </a:lnT>
                    <a:lnB>
                      <a:noFill/>
                    </a:lnB>
                  </a:tcPr>
                </a:tc>
                <a:tc>
                  <a:txBody>
                    <a:bodyPr/>
                    <a:lstStyle/>
                    <a:p>
                      <a:r>
                        <a:rPr lang="en-US" sz="1800"/>
                        <a:t>Chaining uses extra space for links.</a:t>
                      </a:r>
                    </a:p>
                  </a:txBody>
                  <a:tcPr marL="56575" marR="56575" marT="28287" marB="28287" anchor="ctr">
                    <a:lnL>
                      <a:noFill/>
                    </a:lnL>
                    <a:lnR>
                      <a:noFill/>
                    </a:lnR>
                    <a:lnT>
                      <a:noFill/>
                    </a:lnT>
                    <a:lnB>
                      <a:noFill/>
                    </a:lnB>
                  </a:tcPr>
                </a:tc>
                <a:tc>
                  <a:txBody>
                    <a:bodyPr/>
                    <a:lstStyle/>
                    <a:p>
                      <a:r>
                        <a:rPr lang="en-US" sz="1800" dirty="0"/>
                        <a:t>No links in Open addressing</a:t>
                      </a:r>
                    </a:p>
                  </a:txBody>
                  <a:tcPr marL="56575" marR="56575" marT="28287" marB="28287" anchor="ctr">
                    <a:lnL>
                      <a:noFill/>
                    </a:lnL>
                    <a:lnR>
                      <a:noFill/>
                    </a:lnR>
                    <a:lnT>
                      <a:noFill/>
                    </a:lnT>
                    <a:lnB>
                      <a:noFill/>
                    </a:lnB>
                  </a:tcPr>
                </a:tc>
                <a:extLst>
                  <a:ext uri="{0D108BD9-81ED-4DB2-BD59-A6C34878D82A}">
                    <a16:rowId xmlns:a16="http://schemas.microsoft.com/office/drawing/2014/main" val="812924091"/>
                  </a:ext>
                </a:extLst>
              </a:tr>
            </a:tbl>
          </a:graphicData>
        </a:graphic>
      </p:graphicFrame>
    </p:spTree>
    <p:extLst>
      <p:ext uri="{BB962C8B-B14F-4D97-AF65-F5344CB8AC3E}">
        <p14:creationId xmlns:p14="http://schemas.microsoft.com/office/powerpoint/2010/main" val="1887949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Friend function</a:t>
            </a:r>
            <a:endParaRPr lang="en-US" dirty="0"/>
          </a:p>
        </p:txBody>
      </p:sp>
      <p:sp>
        <p:nvSpPr>
          <p:cNvPr id="3" name="Content Placeholder 2"/>
          <p:cNvSpPr>
            <a:spLocks noGrp="1"/>
          </p:cNvSpPr>
          <p:nvPr>
            <p:ph idx="1"/>
          </p:nvPr>
        </p:nvSpPr>
        <p:spPr/>
        <p:txBody>
          <a:bodyPr/>
          <a:lstStyle/>
          <a:p>
            <a:r>
              <a:rPr lang="en-US" dirty="0" smtClean="0"/>
              <a:t>A friend function has access to all private and protected members of the class for which it is friend.</a:t>
            </a:r>
          </a:p>
          <a:p>
            <a:r>
              <a:rPr lang="en-US" dirty="0" smtClean="0"/>
              <a:t>Friend function is non-member function of the class.</a:t>
            </a:r>
          </a:p>
          <a:p>
            <a:r>
              <a:rPr lang="en-US" dirty="0" smtClean="0"/>
              <a:t>Example “</a:t>
            </a:r>
            <a:r>
              <a:rPr lang="en-US" dirty="0" smtClean="0">
                <a:solidFill>
                  <a:srgbClr val="FF0000"/>
                </a:solidFill>
              </a:rPr>
              <a:t>friend_fun.cpp</a:t>
            </a:r>
            <a:r>
              <a:rPr lang="en-US" dirty="0" smtClean="0"/>
              <a:t>”</a:t>
            </a:r>
          </a:p>
          <a:p>
            <a:r>
              <a:rPr lang="en-US" dirty="0" smtClean="0"/>
              <a:t>A function can be friend of multiple class.</a:t>
            </a:r>
          </a:p>
          <a:p>
            <a:r>
              <a:rPr lang="en-US" dirty="0" smtClean="0"/>
              <a:t>Example “</a:t>
            </a:r>
            <a:r>
              <a:rPr lang="en-US" dirty="0" smtClean="0">
                <a:solidFill>
                  <a:srgbClr val="FF0000"/>
                </a:solidFill>
              </a:rPr>
              <a:t>friend_function.cpp</a:t>
            </a:r>
            <a:r>
              <a:rPr lang="en-US" dirty="0" smtClean="0"/>
              <a:t>”</a:t>
            </a:r>
            <a:endParaRPr lang="en-US" dirty="0"/>
          </a:p>
        </p:txBody>
      </p:sp>
    </p:spTree>
    <p:extLst>
      <p:ext uri="{BB962C8B-B14F-4D97-AF65-F5344CB8AC3E}">
        <p14:creationId xmlns:p14="http://schemas.microsoft.com/office/powerpoint/2010/main" val="17380248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probing </a:t>
            </a:r>
            <a:endParaRPr lang="en-US"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8001000" cy="3886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9600" y="5555671"/>
            <a:ext cx="8229600"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Long runs of occupied slots build up, increasing the </a:t>
            </a:r>
            <a:r>
              <a:rPr lang="en-US" dirty="0" smtClean="0">
                <a:latin typeface="Times New Roman" panose="02020603050405020304" pitchFamily="18" charset="0"/>
                <a:cs typeface="Times New Roman" panose="02020603050405020304" pitchFamily="18" charset="0"/>
              </a:rPr>
              <a:t>average search </a:t>
            </a:r>
            <a:r>
              <a:rPr lang="en-US" dirty="0">
                <a:latin typeface="Times New Roman" panose="02020603050405020304" pitchFamily="18" charset="0"/>
                <a:cs typeface="Times New Roman" panose="02020603050405020304" pitchFamily="18" charset="0"/>
              </a:rPr>
              <a:t>time.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6445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linear probing insert</a:t>
            </a:r>
            <a:endParaRPr lang="en-US" dirty="0"/>
          </a:p>
        </p:txBody>
      </p:sp>
      <p:sp>
        <p:nvSpPr>
          <p:cNvPr id="3" name="Content Placeholder 2"/>
          <p:cNvSpPr>
            <a:spLocks noGrp="1"/>
          </p:cNvSpPr>
          <p:nvPr>
            <p:ph idx="1"/>
          </p:nvPr>
        </p:nvSpPr>
        <p:spPr>
          <a:xfrm>
            <a:off x="457200" y="1600200"/>
            <a:ext cx="8229600" cy="4848629"/>
          </a:xfrm>
        </p:spPr>
        <p:txBody>
          <a:bodyPr>
            <a:normAutofit/>
          </a:bodyPr>
          <a:lstStyle/>
          <a:p>
            <a:r>
              <a:rPr lang="en-US" sz="2000" b="1" dirty="0" smtClean="0"/>
              <a:t>H</a:t>
            </a:r>
            <a:r>
              <a:rPr lang="en-US" sz="2000" b="1" baseline="-25000" dirty="0" smtClean="0"/>
              <a:t>L</a:t>
            </a:r>
            <a:r>
              <a:rPr lang="en-US" sz="2000" b="1" dirty="0" smtClean="0"/>
              <a:t> = [h(k) + </a:t>
            </a:r>
            <a:r>
              <a:rPr lang="en-US" sz="2000" b="1" dirty="0" err="1" smtClean="0"/>
              <a:t>i</a:t>
            </a:r>
            <a:r>
              <a:rPr lang="en-US" sz="2000" b="1" dirty="0" smtClean="0"/>
              <a:t>] % m</a:t>
            </a:r>
          </a:p>
          <a:p>
            <a:r>
              <a:rPr lang="en-US" sz="2000" dirty="0"/>
              <a:t>m</a:t>
            </a:r>
            <a:r>
              <a:rPr lang="en-US" sz="2000" dirty="0" smtClean="0"/>
              <a:t> = 13 is the size of hash table.</a:t>
            </a:r>
          </a:p>
          <a:p>
            <a:r>
              <a:rPr lang="en-US" sz="2000" b="1" dirty="0"/>
              <a:t>h</a:t>
            </a:r>
            <a:r>
              <a:rPr lang="en-US" sz="2000" b="1" dirty="0" smtClean="0"/>
              <a:t>(k) = k % m  </a:t>
            </a:r>
            <a:r>
              <a:rPr lang="en-US" sz="2000" dirty="0" smtClean="0"/>
              <a:t>(auxiliary hash function)</a:t>
            </a:r>
          </a:p>
          <a:p>
            <a:r>
              <a:rPr lang="en-US" sz="2000" b="1" dirty="0" smtClean="0">
                <a:solidFill>
                  <a:srgbClr val="002060"/>
                </a:solidFill>
              </a:rPr>
              <a:t>1, 17, 29, 37, 45, 47, 59, 81</a:t>
            </a:r>
          </a:p>
          <a:p>
            <a:r>
              <a:rPr lang="en-US" sz="2000" dirty="0" smtClean="0"/>
              <a:t>Insert – 1  = [(1 % 13) + 0 ] % 13  = </a:t>
            </a:r>
            <a:r>
              <a:rPr lang="en-US" sz="2000" b="1" dirty="0" smtClean="0">
                <a:solidFill>
                  <a:srgbClr val="002060"/>
                </a:solidFill>
              </a:rPr>
              <a:t>1</a:t>
            </a:r>
          </a:p>
          <a:p>
            <a:r>
              <a:rPr lang="en-US" sz="2000" dirty="0"/>
              <a:t>Insert – </a:t>
            </a:r>
            <a:r>
              <a:rPr lang="en-US" sz="2000" dirty="0" smtClean="0"/>
              <a:t>17  </a:t>
            </a:r>
            <a:r>
              <a:rPr lang="en-US" sz="2000" dirty="0"/>
              <a:t>= [(</a:t>
            </a:r>
            <a:r>
              <a:rPr lang="en-US" sz="2000" dirty="0" smtClean="0"/>
              <a:t>17 </a:t>
            </a:r>
            <a:r>
              <a:rPr lang="en-US" sz="2000" dirty="0"/>
              <a:t>% 13) + 0 ] % 13  = </a:t>
            </a:r>
            <a:r>
              <a:rPr lang="en-US" sz="2000" b="1" dirty="0" smtClean="0">
                <a:solidFill>
                  <a:srgbClr val="002060"/>
                </a:solidFill>
              </a:rPr>
              <a:t>4</a:t>
            </a:r>
            <a:endParaRPr lang="en-US" sz="2000" b="1" dirty="0">
              <a:solidFill>
                <a:srgbClr val="002060"/>
              </a:solidFill>
            </a:endParaRPr>
          </a:p>
          <a:p>
            <a:r>
              <a:rPr lang="en-US" sz="2000" dirty="0"/>
              <a:t>Insert – </a:t>
            </a:r>
            <a:r>
              <a:rPr lang="en-US" sz="2000" dirty="0" smtClean="0"/>
              <a:t>29  </a:t>
            </a:r>
            <a:r>
              <a:rPr lang="en-US" sz="2000" dirty="0"/>
              <a:t>= </a:t>
            </a:r>
            <a:r>
              <a:rPr lang="en-US" sz="2000" dirty="0" smtClean="0"/>
              <a:t>[(29 </a:t>
            </a:r>
            <a:r>
              <a:rPr lang="en-US" sz="2000" dirty="0"/>
              <a:t>% 13) + 0 ] % 13  =</a:t>
            </a:r>
            <a:r>
              <a:rPr lang="en-US" sz="2000" dirty="0">
                <a:solidFill>
                  <a:srgbClr val="002060"/>
                </a:solidFill>
              </a:rPr>
              <a:t> </a:t>
            </a:r>
            <a:r>
              <a:rPr lang="en-US" sz="2000" b="1" dirty="0" smtClean="0">
                <a:solidFill>
                  <a:srgbClr val="002060"/>
                </a:solidFill>
              </a:rPr>
              <a:t>3</a:t>
            </a:r>
            <a:endParaRPr lang="en-US" sz="2000" b="1" dirty="0">
              <a:solidFill>
                <a:srgbClr val="002060"/>
              </a:solidFill>
            </a:endParaRPr>
          </a:p>
          <a:p>
            <a:r>
              <a:rPr lang="en-US" sz="2000" dirty="0"/>
              <a:t>Insert – </a:t>
            </a:r>
            <a:r>
              <a:rPr lang="en-US" sz="2000" dirty="0" smtClean="0"/>
              <a:t>37  </a:t>
            </a:r>
            <a:r>
              <a:rPr lang="en-US" sz="2000" dirty="0"/>
              <a:t>= </a:t>
            </a:r>
            <a:r>
              <a:rPr lang="en-US" sz="2000" dirty="0" smtClean="0"/>
              <a:t>[(37 </a:t>
            </a:r>
            <a:r>
              <a:rPr lang="en-US" sz="2000" dirty="0"/>
              <a:t>% 13) + 0 ] % 13  = </a:t>
            </a:r>
            <a:r>
              <a:rPr lang="en-US" sz="2000" b="1" dirty="0" smtClean="0">
                <a:solidFill>
                  <a:srgbClr val="002060"/>
                </a:solidFill>
              </a:rPr>
              <a:t>11</a:t>
            </a:r>
            <a:endParaRPr lang="en-US" sz="2000" b="1" dirty="0">
              <a:solidFill>
                <a:srgbClr val="002060"/>
              </a:solidFill>
            </a:endParaRPr>
          </a:p>
          <a:p>
            <a:r>
              <a:rPr lang="en-US" sz="2000" dirty="0"/>
              <a:t>Insert – </a:t>
            </a:r>
            <a:r>
              <a:rPr lang="en-US" sz="2000" dirty="0" smtClean="0"/>
              <a:t>45  </a:t>
            </a:r>
            <a:r>
              <a:rPr lang="en-US" sz="2000" dirty="0"/>
              <a:t>= </a:t>
            </a:r>
            <a:r>
              <a:rPr lang="en-US" sz="2000" dirty="0" smtClean="0"/>
              <a:t>[(45 </a:t>
            </a:r>
            <a:r>
              <a:rPr lang="en-US" sz="2000" dirty="0"/>
              <a:t>% 13) + 0 ] % 13  = </a:t>
            </a:r>
            <a:r>
              <a:rPr lang="en-US" sz="2000" b="1" dirty="0" smtClean="0">
                <a:solidFill>
                  <a:srgbClr val="002060"/>
                </a:solidFill>
              </a:rPr>
              <a:t>6</a:t>
            </a:r>
            <a:endParaRPr lang="en-US" sz="2000" b="1" dirty="0">
              <a:solidFill>
                <a:srgbClr val="002060"/>
              </a:solidFill>
            </a:endParaRPr>
          </a:p>
          <a:p>
            <a:r>
              <a:rPr lang="en-US" sz="2000" dirty="0"/>
              <a:t>Insert – </a:t>
            </a:r>
            <a:r>
              <a:rPr lang="en-US" sz="2000" dirty="0" smtClean="0"/>
              <a:t>47  </a:t>
            </a:r>
            <a:r>
              <a:rPr lang="en-US" sz="2000" dirty="0"/>
              <a:t>= </a:t>
            </a:r>
            <a:r>
              <a:rPr lang="en-US" sz="2000" dirty="0" smtClean="0"/>
              <a:t>[(47 </a:t>
            </a:r>
            <a:r>
              <a:rPr lang="en-US" sz="2000" dirty="0"/>
              <a:t>% 13) + 0 ] % 13  =</a:t>
            </a:r>
            <a:r>
              <a:rPr lang="en-US" sz="2000" dirty="0">
                <a:solidFill>
                  <a:srgbClr val="002060"/>
                </a:solidFill>
              </a:rPr>
              <a:t> </a:t>
            </a:r>
            <a:r>
              <a:rPr lang="en-US" sz="2000" b="1" dirty="0" smtClean="0">
                <a:solidFill>
                  <a:srgbClr val="002060"/>
                </a:solidFill>
              </a:rPr>
              <a:t>8</a:t>
            </a:r>
          </a:p>
          <a:p>
            <a:r>
              <a:rPr lang="en-US" sz="2000" dirty="0"/>
              <a:t>Insert – </a:t>
            </a:r>
            <a:r>
              <a:rPr lang="en-US" sz="2000" dirty="0" smtClean="0"/>
              <a:t>81  </a:t>
            </a:r>
            <a:r>
              <a:rPr lang="en-US" sz="2000" dirty="0"/>
              <a:t>= </a:t>
            </a:r>
            <a:r>
              <a:rPr lang="en-US" sz="2000" dirty="0" smtClean="0"/>
              <a:t>[(81 </a:t>
            </a:r>
            <a:r>
              <a:rPr lang="en-US" sz="2000" dirty="0"/>
              <a:t>% 13) + 0 ] % 13  = </a:t>
            </a:r>
            <a:r>
              <a:rPr lang="en-US" sz="2000" b="1" dirty="0" smtClean="0">
                <a:solidFill>
                  <a:srgbClr val="FF0000"/>
                </a:solidFill>
              </a:rPr>
              <a:t>3</a:t>
            </a:r>
            <a:r>
              <a:rPr lang="en-US" sz="2000" dirty="0" smtClean="0"/>
              <a:t> (collision)</a:t>
            </a:r>
          </a:p>
          <a:p>
            <a:r>
              <a:rPr lang="en-US" sz="2000" dirty="0"/>
              <a:t>Insert – 81  = [(81 % 13) + </a:t>
            </a:r>
            <a:r>
              <a:rPr lang="en-US" sz="2000" dirty="0" smtClean="0"/>
              <a:t>1 </a:t>
            </a:r>
            <a:r>
              <a:rPr lang="en-US" sz="2000" dirty="0"/>
              <a:t>] % 13  = </a:t>
            </a:r>
            <a:r>
              <a:rPr lang="en-US" sz="2000" b="1" dirty="0" smtClean="0">
                <a:solidFill>
                  <a:srgbClr val="FF0000"/>
                </a:solidFill>
              </a:rPr>
              <a:t>4</a:t>
            </a:r>
            <a:r>
              <a:rPr lang="en-US" sz="2000" dirty="0" smtClean="0"/>
              <a:t> </a:t>
            </a:r>
            <a:r>
              <a:rPr lang="en-US" sz="2000" dirty="0"/>
              <a:t>(collision</a:t>
            </a:r>
            <a:r>
              <a:rPr lang="en-US" sz="2000" dirty="0" smtClean="0"/>
              <a:t>)</a:t>
            </a:r>
          </a:p>
          <a:p>
            <a:r>
              <a:rPr lang="en-US" sz="2000" dirty="0"/>
              <a:t>Insert – 81  = [(81 % 13) + </a:t>
            </a:r>
            <a:r>
              <a:rPr lang="en-US" sz="2000" dirty="0" smtClean="0"/>
              <a:t>2 </a:t>
            </a:r>
            <a:r>
              <a:rPr lang="en-US" sz="2000" dirty="0"/>
              <a:t>] % 13  = </a:t>
            </a:r>
            <a:r>
              <a:rPr lang="en-US" sz="2000" b="1" dirty="0" smtClean="0">
                <a:solidFill>
                  <a:srgbClr val="002060"/>
                </a:solidFill>
              </a:rPr>
              <a:t>5</a:t>
            </a:r>
            <a:r>
              <a:rPr lang="en-US" sz="2000" dirty="0" smtClean="0">
                <a:solidFill>
                  <a:srgbClr val="002060"/>
                </a:solidFill>
              </a:rPr>
              <a:t> </a:t>
            </a:r>
            <a:endParaRPr lang="en-US" sz="2000" dirty="0">
              <a:solidFill>
                <a:srgbClr val="002060"/>
              </a:solidFill>
            </a:endParaRPr>
          </a:p>
          <a:p>
            <a:endParaRPr lang="en-US" sz="2000" dirty="0" smtClean="0"/>
          </a:p>
          <a:p>
            <a:endParaRPr lang="en-US" sz="2000" dirty="0"/>
          </a:p>
          <a:p>
            <a:endParaRPr lang="en-US" sz="2000" dirty="0"/>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2543186916"/>
              </p:ext>
            </p:extLst>
          </p:nvPr>
        </p:nvGraphicFramePr>
        <p:xfrm>
          <a:off x="7162800" y="1627909"/>
          <a:ext cx="1124585" cy="482092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31827904"/>
                    </a:ext>
                  </a:extLst>
                </a:gridCol>
                <a:gridCol w="591185">
                  <a:extLst>
                    <a:ext uri="{9D8B030D-6E8A-4147-A177-3AD203B41FA5}">
                      <a16:colId xmlns:a16="http://schemas.microsoft.com/office/drawing/2014/main" val="4212245394"/>
                    </a:ext>
                  </a:extLst>
                </a:gridCol>
              </a:tblGrid>
              <a:tr h="370840">
                <a:tc>
                  <a:txBody>
                    <a:bodyPr/>
                    <a:lstStyle/>
                    <a:p>
                      <a:r>
                        <a:rPr lang="en-US" dirty="0" smtClean="0"/>
                        <a:t>0</a:t>
                      </a:r>
                      <a:endParaRPr lang="en-US" dirty="0"/>
                    </a:p>
                  </a:txBody>
                  <a:tcPr/>
                </a:tc>
                <a:tc>
                  <a:txBody>
                    <a:bodyPr/>
                    <a:lstStyle/>
                    <a:p>
                      <a:endParaRPr lang="en-US" dirty="0"/>
                    </a:p>
                  </a:txBody>
                  <a:tcPr/>
                </a:tc>
                <a:extLst>
                  <a:ext uri="{0D108BD9-81ED-4DB2-BD59-A6C34878D82A}">
                    <a16:rowId xmlns:a16="http://schemas.microsoft.com/office/drawing/2014/main" val="27746879"/>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371390816"/>
                  </a:ext>
                </a:extLst>
              </a:tr>
              <a:tr h="370840">
                <a:tc>
                  <a:txBody>
                    <a:bodyPr/>
                    <a:lstStyle/>
                    <a:p>
                      <a:r>
                        <a:rPr lang="en-US" dirty="0" smtClean="0"/>
                        <a:t>2</a:t>
                      </a:r>
                      <a:endParaRPr lang="en-US" dirty="0"/>
                    </a:p>
                  </a:txBody>
                  <a:tcPr/>
                </a:tc>
                <a:tc>
                  <a:txBody>
                    <a:bodyPr/>
                    <a:lstStyle/>
                    <a:p>
                      <a:endParaRPr lang="en-US" dirty="0"/>
                    </a:p>
                  </a:txBody>
                  <a:tcPr/>
                </a:tc>
                <a:extLst>
                  <a:ext uri="{0D108BD9-81ED-4DB2-BD59-A6C34878D82A}">
                    <a16:rowId xmlns:a16="http://schemas.microsoft.com/office/drawing/2014/main" val="51451551"/>
                  </a:ext>
                </a:extLst>
              </a:tr>
              <a:tr h="370840">
                <a:tc>
                  <a:txBody>
                    <a:bodyPr/>
                    <a:lstStyle/>
                    <a:p>
                      <a:r>
                        <a:rPr lang="en-US" dirty="0" smtClean="0"/>
                        <a:t>3</a:t>
                      </a:r>
                      <a:endParaRPr lang="en-US" dirty="0"/>
                    </a:p>
                  </a:txBody>
                  <a:tcPr/>
                </a:tc>
                <a:tc>
                  <a:txBody>
                    <a:bodyPr/>
                    <a:lstStyle/>
                    <a:p>
                      <a:r>
                        <a:rPr lang="en-US" dirty="0" smtClean="0"/>
                        <a:t>29</a:t>
                      </a:r>
                      <a:endParaRPr lang="en-US" dirty="0"/>
                    </a:p>
                  </a:txBody>
                  <a:tcPr/>
                </a:tc>
                <a:extLst>
                  <a:ext uri="{0D108BD9-81ED-4DB2-BD59-A6C34878D82A}">
                    <a16:rowId xmlns:a16="http://schemas.microsoft.com/office/drawing/2014/main" val="2038710331"/>
                  </a:ext>
                </a:extLst>
              </a:tr>
              <a:tr h="370840">
                <a:tc>
                  <a:txBody>
                    <a:bodyPr/>
                    <a:lstStyle/>
                    <a:p>
                      <a:r>
                        <a:rPr lang="en-US" dirty="0" smtClean="0"/>
                        <a:t>4</a:t>
                      </a:r>
                      <a:endParaRPr lang="en-US" dirty="0"/>
                    </a:p>
                  </a:txBody>
                  <a:tcPr/>
                </a:tc>
                <a:tc>
                  <a:txBody>
                    <a:bodyPr/>
                    <a:lstStyle/>
                    <a:p>
                      <a:r>
                        <a:rPr lang="en-US" dirty="0" smtClean="0"/>
                        <a:t>17</a:t>
                      </a:r>
                      <a:endParaRPr lang="en-US" dirty="0"/>
                    </a:p>
                  </a:txBody>
                  <a:tcPr/>
                </a:tc>
                <a:extLst>
                  <a:ext uri="{0D108BD9-81ED-4DB2-BD59-A6C34878D82A}">
                    <a16:rowId xmlns:a16="http://schemas.microsoft.com/office/drawing/2014/main" val="1821741659"/>
                  </a:ext>
                </a:extLst>
              </a:tr>
              <a:tr h="370840">
                <a:tc>
                  <a:txBody>
                    <a:bodyPr/>
                    <a:lstStyle/>
                    <a:p>
                      <a:r>
                        <a:rPr lang="en-US" dirty="0" smtClean="0"/>
                        <a:t>5</a:t>
                      </a:r>
                      <a:endParaRPr lang="en-US" dirty="0"/>
                    </a:p>
                  </a:txBody>
                  <a:tcPr/>
                </a:tc>
                <a:tc>
                  <a:txBody>
                    <a:bodyPr/>
                    <a:lstStyle/>
                    <a:p>
                      <a:r>
                        <a:rPr lang="en-US" dirty="0" smtClean="0"/>
                        <a:t>81</a:t>
                      </a:r>
                      <a:endParaRPr lang="en-US" dirty="0"/>
                    </a:p>
                  </a:txBody>
                  <a:tcPr/>
                </a:tc>
                <a:extLst>
                  <a:ext uri="{0D108BD9-81ED-4DB2-BD59-A6C34878D82A}">
                    <a16:rowId xmlns:a16="http://schemas.microsoft.com/office/drawing/2014/main" val="869688497"/>
                  </a:ext>
                </a:extLst>
              </a:tr>
              <a:tr h="370840">
                <a:tc>
                  <a:txBody>
                    <a:bodyPr/>
                    <a:lstStyle/>
                    <a:p>
                      <a:r>
                        <a:rPr lang="en-US" dirty="0" smtClean="0"/>
                        <a:t>6</a:t>
                      </a:r>
                      <a:endParaRPr lang="en-US" dirty="0"/>
                    </a:p>
                  </a:txBody>
                  <a:tcPr/>
                </a:tc>
                <a:tc>
                  <a:txBody>
                    <a:bodyPr/>
                    <a:lstStyle/>
                    <a:p>
                      <a:r>
                        <a:rPr lang="en-US" dirty="0" smtClean="0"/>
                        <a:t>45</a:t>
                      </a:r>
                      <a:endParaRPr lang="en-US" dirty="0"/>
                    </a:p>
                  </a:txBody>
                  <a:tcPr/>
                </a:tc>
                <a:extLst>
                  <a:ext uri="{0D108BD9-81ED-4DB2-BD59-A6C34878D82A}">
                    <a16:rowId xmlns:a16="http://schemas.microsoft.com/office/drawing/2014/main" val="2043697092"/>
                  </a:ext>
                </a:extLst>
              </a:tr>
              <a:tr h="370840">
                <a:tc>
                  <a:txBody>
                    <a:bodyPr/>
                    <a:lstStyle/>
                    <a:p>
                      <a:r>
                        <a:rPr lang="en-US" dirty="0" smtClean="0"/>
                        <a:t>7</a:t>
                      </a:r>
                      <a:endParaRPr lang="en-US" dirty="0"/>
                    </a:p>
                  </a:txBody>
                  <a:tcPr/>
                </a:tc>
                <a:tc>
                  <a:txBody>
                    <a:bodyPr/>
                    <a:lstStyle/>
                    <a:p>
                      <a:endParaRPr lang="en-US" dirty="0"/>
                    </a:p>
                  </a:txBody>
                  <a:tcPr/>
                </a:tc>
                <a:extLst>
                  <a:ext uri="{0D108BD9-81ED-4DB2-BD59-A6C34878D82A}">
                    <a16:rowId xmlns:a16="http://schemas.microsoft.com/office/drawing/2014/main" val="3366331265"/>
                  </a:ext>
                </a:extLst>
              </a:tr>
              <a:tr h="370840">
                <a:tc>
                  <a:txBody>
                    <a:bodyPr/>
                    <a:lstStyle/>
                    <a:p>
                      <a:r>
                        <a:rPr lang="en-US" dirty="0" smtClean="0"/>
                        <a:t>8</a:t>
                      </a:r>
                      <a:endParaRPr lang="en-US" dirty="0"/>
                    </a:p>
                  </a:txBody>
                  <a:tcPr/>
                </a:tc>
                <a:tc>
                  <a:txBody>
                    <a:bodyPr/>
                    <a:lstStyle/>
                    <a:p>
                      <a:r>
                        <a:rPr lang="en-US" dirty="0" smtClean="0"/>
                        <a:t>47</a:t>
                      </a:r>
                      <a:endParaRPr lang="en-US" dirty="0"/>
                    </a:p>
                  </a:txBody>
                  <a:tcPr/>
                </a:tc>
                <a:extLst>
                  <a:ext uri="{0D108BD9-81ED-4DB2-BD59-A6C34878D82A}">
                    <a16:rowId xmlns:a16="http://schemas.microsoft.com/office/drawing/2014/main" val="582776408"/>
                  </a:ext>
                </a:extLst>
              </a:tr>
              <a:tr h="370840">
                <a:tc>
                  <a:txBody>
                    <a:bodyPr/>
                    <a:lstStyle/>
                    <a:p>
                      <a:r>
                        <a:rPr lang="en-US" dirty="0" smtClean="0"/>
                        <a:t>9</a:t>
                      </a:r>
                      <a:endParaRPr lang="en-US" dirty="0"/>
                    </a:p>
                  </a:txBody>
                  <a:tcPr/>
                </a:tc>
                <a:tc>
                  <a:txBody>
                    <a:bodyPr/>
                    <a:lstStyle/>
                    <a:p>
                      <a:endParaRPr lang="en-US" dirty="0"/>
                    </a:p>
                  </a:txBody>
                  <a:tcPr/>
                </a:tc>
                <a:extLst>
                  <a:ext uri="{0D108BD9-81ED-4DB2-BD59-A6C34878D82A}">
                    <a16:rowId xmlns:a16="http://schemas.microsoft.com/office/drawing/2014/main" val="2020106284"/>
                  </a:ext>
                </a:extLst>
              </a:tr>
              <a:tr h="370840">
                <a:tc>
                  <a:txBody>
                    <a:bodyPr/>
                    <a:lstStyle/>
                    <a:p>
                      <a:r>
                        <a:rPr lang="en-US" dirty="0" smtClean="0"/>
                        <a:t>10</a:t>
                      </a:r>
                      <a:endParaRPr lang="en-US" dirty="0"/>
                    </a:p>
                  </a:txBody>
                  <a:tcPr/>
                </a:tc>
                <a:tc>
                  <a:txBody>
                    <a:bodyPr/>
                    <a:lstStyle/>
                    <a:p>
                      <a:endParaRPr lang="en-US" dirty="0"/>
                    </a:p>
                  </a:txBody>
                  <a:tcPr/>
                </a:tc>
                <a:extLst>
                  <a:ext uri="{0D108BD9-81ED-4DB2-BD59-A6C34878D82A}">
                    <a16:rowId xmlns:a16="http://schemas.microsoft.com/office/drawing/2014/main" val="3211279247"/>
                  </a:ext>
                </a:extLst>
              </a:tr>
              <a:tr h="370840">
                <a:tc>
                  <a:txBody>
                    <a:bodyPr/>
                    <a:lstStyle/>
                    <a:p>
                      <a:r>
                        <a:rPr lang="en-US" dirty="0" smtClean="0"/>
                        <a:t>11</a:t>
                      </a:r>
                      <a:endParaRPr lang="en-US" dirty="0"/>
                    </a:p>
                  </a:txBody>
                  <a:tcPr/>
                </a:tc>
                <a:tc>
                  <a:txBody>
                    <a:bodyPr/>
                    <a:lstStyle/>
                    <a:p>
                      <a:r>
                        <a:rPr lang="en-US" dirty="0" smtClean="0"/>
                        <a:t>37</a:t>
                      </a:r>
                      <a:endParaRPr lang="en-US" dirty="0"/>
                    </a:p>
                  </a:txBody>
                  <a:tcPr/>
                </a:tc>
                <a:extLst>
                  <a:ext uri="{0D108BD9-81ED-4DB2-BD59-A6C34878D82A}">
                    <a16:rowId xmlns:a16="http://schemas.microsoft.com/office/drawing/2014/main" val="3876232066"/>
                  </a:ext>
                </a:extLst>
              </a:tr>
              <a:tr h="370840">
                <a:tc>
                  <a:txBody>
                    <a:bodyPr/>
                    <a:lstStyle/>
                    <a:p>
                      <a:r>
                        <a:rPr lang="en-US" dirty="0" smtClean="0"/>
                        <a:t>12</a:t>
                      </a:r>
                      <a:endParaRPr lang="en-US" dirty="0"/>
                    </a:p>
                  </a:txBody>
                  <a:tcPr/>
                </a:tc>
                <a:tc>
                  <a:txBody>
                    <a:bodyPr/>
                    <a:lstStyle/>
                    <a:p>
                      <a:endParaRPr lang="en-US" dirty="0"/>
                    </a:p>
                  </a:txBody>
                  <a:tcPr/>
                </a:tc>
                <a:extLst>
                  <a:ext uri="{0D108BD9-81ED-4DB2-BD59-A6C34878D82A}">
                    <a16:rowId xmlns:a16="http://schemas.microsoft.com/office/drawing/2014/main" val="3810709936"/>
                  </a:ext>
                </a:extLst>
              </a:tr>
            </a:tbl>
          </a:graphicData>
        </a:graphic>
      </p:graphicFrame>
    </p:spTree>
    <p:extLst>
      <p:ext uri="{BB962C8B-B14F-4D97-AF65-F5344CB8AC3E}">
        <p14:creationId xmlns:p14="http://schemas.microsoft.com/office/powerpoint/2010/main" val="40213387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linear </a:t>
            </a:r>
            <a:r>
              <a:rPr lang="en-US" dirty="0" smtClean="0"/>
              <a:t>probing search </a:t>
            </a:r>
            <a:endParaRPr lang="en-US" dirty="0"/>
          </a:p>
        </p:txBody>
      </p:sp>
      <p:sp>
        <p:nvSpPr>
          <p:cNvPr id="4" name="Content Placeholder 2"/>
          <p:cNvSpPr>
            <a:spLocks noGrp="1"/>
          </p:cNvSpPr>
          <p:nvPr>
            <p:ph idx="1"/>
          </p:nvPr>
        </p:nvSpPr>
        <p:spPr/>
        <p:txBody>
          <a:bodyPr>
            <a:normAutofit/>
          </a:bodyPr>
          <a:lstStyle/>
          <a:p>
            <a:r>
              <a:rPr lang="en-US" sz="2400" dirty="0" smtClean="0"/>
              <a:t>H</a:t>
            </a:r>
            <a:r>
              <a:rPr lang="en-US" sz="2400" baseline="-25000" dirty="0" smtClean="0"/>
              <a:t>L</a:t>
            </a:r>
            <a:r>
              <a:rPr lang="en-US" sz="2400" dirty="0" smtClean="0"/>
              <a:t> = [h(k) + </a:t>
            </a:r>
            <a:r>
              <a:rPr lang="en-US" sz="2400" dirty="0" err="1" smtClean="0"/>
              <a:t>i</a:t>
            </a:r>
            <a:r>
              <a:rPr lang="en-US" sz="2400" dirty="0" smtClean="0"/>
              <a:t>] % m</a:t>
            </a:r>
          </a:p>
          <a:p>
            <a:r>
              <a:rPr lang="en-US" sz="2400" dirty="0"/>
              <a:t>m</a:t>
            </a:r>
            <a:r>
              <a:rPr lang="en-US" sz="2400" dirty="0" smtClean="0"/>
              <a:t> = 13 is the size of hash table.</a:t>
            </a:r>
          </a:p>
          <a:p>
            <a:r>
              <a:rPr lang="en-US" sz="2400" dirty="0"/>
              <a:t>h</a:t>
            </a:r>
            <a:r>
              <a:rPr lang="en-US" sz="2400" dirty="0" smtClean="0"/>
              <a:t>(k) = k % m </a:t>
            </a:r>
          </a:p>
          <a:p>
            <a:r>
              <a:rPr lang="en-US" sz="2400" dirty="0" smtClean="0"/>
              <a:t>Search  - 45</a:t>
            </a:r>
          </a:p>
          <a:p>
            <a:r>
              <a:rPr lang="en-US" sz="2400" dirty="0" smtClean="0"/>
              <a:t>J = [(45 % 13) + 0 ] % 13 = 6 (Found)</a:t>
            </a:r>
          </a:p>
          <a:p>
            <a:r>
              <a:rPr lang="en-US" sz="2400" dirty="0" smtClean="0"/>
              <a:t>Search - 81</a:t>
            </a:r>
          </a:p>
          <a:p>
            <a:r>
              <a:rPr lang="en-US" sz="2400" dirty="0" smtClean="0"/>
              <a:t>J  </a:t>
            </a:r>
            <a:r>
              <a:rPr lang="en-US" sz="2400" dirty="0"/>
              <a:t>= </a:t>
            </a:r>
            <a:r>
              <a:rPr lang="en-US" sz="2400" dirty="0" smtClean="0"/>
              <a:t>[(81 </a:t>
            </a:r>
            <a:r>
              <a:rPr lang="en-US" sz="2400" dirty="0"/>
              <a:t>% 13) + 0 ] % 13  = </a:t>
            </a:r>
            <a:r>
              <a:rPr lang="en-US" sz="2400" b="1" dirty="0" smtClean="0">
                <a:solidFill>
                  <a:srgbClr val="FF0000"/>
                </a:solidFill>
              </a:rPr>
              <a:t>3</a:t>
            </a:r>
            <a:r>
              <a:rPr lang="en-US" sz="2400" dirty="0" smtClean="0"/>
              <a:t> (Not Found)</a:t>
            </a:r>
          </a:p>
          <a:p>
            <a:r>
              <a:rPr lang="en-US" sz="2400" dirty="0" smtClean="0"/>
              <a:t>   = [(</a:t>
            </a:r>
            <a:r>
              <a:rPr lang="en-US" sz="2400" dirty="0"/>
              <a:t>81 % 13) + </a:t>
            </a:r>
            <a:r>
              <a:rPr lang="en-US" sz="2400" dirty="0" smtClean="0"/>
              <a:t>1 </a:t>
            </a:r>
            <a:r>
              <a:rPr lang="en-US" sz="2400" dirty="0"/>
              <a:t>] % 13  = </a:t>
            </a:r>
            <a:r>
              <a:rPr lang="en-US" sz="2400" b="1" dirty="0" smtClean="0">
                <a:solidFill>
                  <a:srgbClr val="FF0000"/>
                </a:solidFill>
              </a:rPr>
              <a:t>4</a:t>
            </a:r>
            <a:r>
              <a:rPr lang="en-US" sz="2400" dirty="0" smtClean="0"/>
              <a:t> (Not Found)</a:t>
            </a:r>
          </a:p>
          <a:p>
            <a:r>
              <a:rPr lang="en-US" sz="2400" dirty="0"/>
              <a:t> </a:t>
            </a:r>
            <a:r>
              <a:rPr lang="en-US" sz="2400" dirty="0" smtClean="0"/>
              <a:t>  = </a:t>
            </a:r>
            <a:r>
              <a:rPr lang="en-US" sz="2400" dirty="0"/>
              <a:t>[(81 % 13) + </a:t>
            </a:r>
            <a:r>
              <a:rPr lang="en-US" sz="2400" dirty="0" smtClean="0"/>
              <a:t>2 </a:t>
            </a:r>
            <a:r>
              <a:rPr lang="en-US" sz="2400" dirty="0"/>
              <a:t>] % 13  = </a:t>
            </a:r>
            <a:r>
              <a:rPr lang="en-US" sz="2400" b="1" dirty="0" smtClean="0">
                <a:solidFill>
                  <a:srgbClr val="FF0000"/>
                </a:solidFill>
              </a:rPr>
              <a:t>5</a:t>
            </a:r>
            <a:r>
              <a:rPr lang="en-US" sz="2400" dirty="0" smtClean="0"/>
              <a:t> (Found)</a:t>
            </a:r>
            <a:endParaRPr lang="en-US" sz="2400" dirty="0"/>
          </a:p>
          <a:p>
            <a:endParaRPr lang="en-US" sz="2000" dirty="0"/>
          </a:p>
          <a:p>
            <a:endParaRPr lang="en-US" sz="2000" dirty="0" smtClean="0"/>
          </a:p>
          <a:p>
            <a:endParaRPr lang="en-US" sz="2000" dirty="0"/>
          </a:p>
          <a:p>
            <a:endParaRPr lang="en-US" sz="2000" dirty="0"/>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2616854158"/>
              </p:ext>
            </p:extLst>
          </p:nvPr>
        </p:nvGraphicFramePr>
        <p:xfrm>
          <a:off x="7039450" y="1600200"/>
          <a:ext cx="1124585" cy="482092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31827904"/>
                    </a:ext>
                  </a:extLst>
                </a:gridCol>
                <a:gridCol w="591185">
                  <a:extLst>
                    <a:ext uri="{9D8B030D-6E8A-4147-A177-3AD203B41FA5}">
                      <a16:colId xmlns:a16="http://schemas.microsoft.com/office/drawing/2014/main" val="4212245394"/>
                    </a:ext>
                  </a:extLst>
                </a:gridCol>
              </a:tblGrid>
              <a:tr h="370840">
                <a:tc>
                  <a:txBody>
                    <a:bodyPr/>
                    <a:lstStyle/>
                    <a:p>
                      <a:r>
                        <a:rPr lang="en-US" dirty="0" smtClean="0"/>
                        <a:t>0</a:t>
                      </a:r>
                      <a:endParaRPr lang="en-US" dirty="0"/>
                    </a:p>
                  </a:txBody>
                  <a:tcPr/>
                </a:tc>
                <a:tc>
                  <a:txBody>
                    <a:bodyPr/>
                    <a:lstStyle/>
                    <a:p>
                      <a:endParaRPr lang="en-US" dirty="0"/>
                    </a:p>
                  </a:txBody>
                  <a:tcPr/>
                </a:tc>
                <a:extLst>
                  <a:ext uri="{0D108BD9-81ED-4DB2-BD59-A6C34878D82A}">
                    <a16:rowId xmlns:a16="http://schemas.microsoft.com/office/drawing/2014/main" val="27746879"/>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371390816"/>
                  </a:ext>
                </a:extLst>
              </a:tr>
              <a:tr h="370840">
                <a:tc>
                  <a:txBody>
                    <a:bodyPr/>
                    <a:lstStyle/>
                    <a:p>
                      <a:r>
                        <a:rPr lang="en-US" dirty="0" smtClean="0"/>
                        <a:t>2</a:t>
                      </a:r>
                      <a:endParaRPr lang="en-US" dirty="0"/>
                    </a:p>
                  </a:txBody>
                  <a:tcPr/>
                </a:tc>
                <a:tc>
                  <a:txBody>
                    <a:bodyPr/>
                    <a:lstStyle/>
                    <a:p>
                      <a:endParaRPr lang="en-US" dirty="0"/>
                    </a:p>
                  </a:txBody>
                  <a:tcPr/>
                </a:tc>
                <a:extLst>
                  <a:ext uri="{0D108BD9-81ED-4DB2-BD59-A6C34878D82A}">
                    <a16:rowId xmlns:a16="http://schemas.microsoft.com/office/drawing/2014/main" val="51451551"/>
                  </a:ext>
                </a:extLst>
              </a:tr>
              <a:tr h="370840">
                <a:tc>
                  <a:txBody>
                    <a:bodyPr/>
                    <a:lstStyle/>
                    <a:p>
                      <a:r>
                        <a:rPr lang="en-US" dirty="0" smtClean="0"/>
                        <a:t>3</a:t>
                      </a:r>
                      <a:endParaRPr lang="en-US" dirty="0"/>
                    </a:p>
                  </a:txBody>
                  <a:tcPr/>
                </a:tc>
                <a:tc>
                  <a:txBody>
                    <a:bodyPr/>
                    <a:lstStyle/>
                    <a:p>
                      <a:r>
                        <a:rPr lang="en-US" dirty="0" smtClean="0"/>
                        <a:t>27</a:t>
                      </a:r>
                      <a:endParaRPr lang="en-US" dirty="0"/>
                    </a:p>
                  </a:txBody>
                  <a:tcPr/>
                </a:tc>
                <a:extLst>
                  <a:ext uri="{0D108BD9-81ED-4DB2-BD59-A6C34878D82A}">
                    <a16:rowId xmlns:a16="http://schemas.microsoft.com/office/drawing/2014/main" val="2038710331"/>
                  </a:ext>
                </a:extLst>
              </a:tr>
              <a:tr h="370840">
                <a:tc>
                  <a:txBody>
                    <a:bodyPr/>
                    <a:lstStyle/>
                    <a:p>
                      <a:r>
                        <a:rPr lang="en-US" dirty="0" smtClean="0"/>
                        <a:t>4</a:t>
                      </a:r>
                      <a:endParaRPr lang="en-US" dirty="0"/>
                    </a:p>
                  </a:txBody>
                  <a:tcPr/>
                </a:tc>
                <a:tc>
                  <a:txBody>
                    <a:bodyPr/>
                    <a:lstStyle/>
                    <a:p>
                      <a:r>
                        <a:rPr lang="en-US" dirty="0" smtClean="0"/>
                        <a:t>4</a:t>
                      </a:r>
                      <a:endParaRPr lang="en-US" dirty="0"/>
                    </a:p>
                  </a:txBody>
                  <a:tcPr/>
                </a:tc>
                <a:extLst>
                  <a:ext uri="{0D108BD9-81ED-4DB2-BD59-A6C34878D82A}">
                    <a16:rowId xmlns:a16="http://schemas.microsoft.com/office/drawing/2014/main" val="1821741659"/>
                  </a:ext>
                </a:extLst>
              </a:tr>
              <a:tr h="370840">
                <a:tc>
                  <a:txBody>
                    <a:bodyPr/>
                    <a:lstStyle/>
                    <a:p>
                      <a:r>
                        <a:rPr lang="en-US" dirty="0" smtClean="0"/>
                        <a:t>5</a:t>
                      </a:r>
                      <a:endParaRPr lang="en-US" dirty="0"/>
                    </a:p>
                  </a:txBody>
                  <a:tcPr/>
                </a:tc>
                <a:tc>
                  <a:txBody>
                    <a:bodyPr/>
                    <a:lstStyle/>
                    <a:p>
                      <a:r>
                        <a:rPr lang="en-US" dirty="0" smtClean="0">
                          <a:solidFill>
                            <a:schemeClr val="tx1"/>
                          </a:solidFill>
                        </a:rPr>
                        <a:t>81</a:t>
                      </a:r>
                      <a:endParaRPr lang="en-US" dirty="0">
                        <a:solidFill>
                          <a:schemeClr val="tx1"/>
                        </a:solidFill>
                      </a:endParaRPr>
                    </a:p>
                  </a:txBody>
                  <a:tcPr/>
                </a:tc>
                <a:extLst>
                  <a:ext uri="{0D108BD9-81ED-4DB2-BD59-A6C34878D82A}">
                    <a16:rowId xmlns:a16="http://schemas.microsoft.com/office/drawing/2014/main" val="869688497"/>
                  </a:ext>
                </a:extLst>
              </a:tr>
              <a:tr h="370840">
                <a:tc>
                  <a:txBody>
                    <a:bodyPr/>
                    <a:lstStyle/>
                    <a:p>
                      <a:r>
                        <a:rPr lang="en-US" dirty="0" smtClean="0"/>
                        <a:t>6</a:t>
                      </a:r>
                      <a:endParaRPr lang="en-US" dirty="0"/>
                    </a:p>
                  </a:txBody>
                  <a:tcPr/>
                </a:tc>
                <a:tc>
                  <a:txBody>
                    <a:bodyPr/>
                    <a:lstStyle/>
                    <a:p>
                      <a:r>
                        <a:rPr lang="en-US" dirty="0" smtClean="0"/>
                        <a:t>45</a:t>
                      </a:r>
                      <a:endParaRPr lang="en-US" dirty="0"/>
                    </a:p>
                  </a:txBody>
                  <a:tcPr/>
                </a:tc>
                <a:extLst>
                  <a:ext uri="{0D108BD9-81ED-4DB2-BD59-A6C34878D82A}">
                    <a16:rowId xmlns:a16="http://schemas.microsoft.com/office/drawing/2014/main" val="2043697092"/>
                  </a:ext>
                </a:extLst>
              </a:tr>
              <a:tr h="370840">
                <a:tc>
                  <a:txBody>
                    <a:bodyPr/>
                    <a:lstStyle/>
                    <a:p>
                      <a:r>
                        <a:rPr lang="en-US" dirty="0" smtClean="0"/>
                        <a:t>7</a:t>
                      </a:r>
                      <a:endParaRPr lang="en-US" dirty="0"/>
                    </a:p>
                  </a:txBody>
                  <a:tcPr/>
                </a:tc>
                <a:tc>
                  <a:txBody>
                    <a:bodyPr/>
                    <a:lstStyle/>
                    <a:p>
                      <a:endParaRPr lang="en-US" dirty="0"/>
                    </a:p>
                  </a:txBody>
                  <a:tcPr/>
                </a:tc>
                <a:extLst>
                  <a:ext uri="{0D108BD9-81ED-4DB2-BD59-A6C34878D82A}">
                    <a16:rowId xmlns:a16="http://schemas.microsoft.com/office/drawing/2014/main" val="3366331265"/>
                  </a:ext>
                </a:extLst>
              </a:tr>
              <a:tr h="370840">
                <a:tc>
                  <a:txBody>
                    <a:bodyPr/>
                    <a:lstStyle/>
                    <a:p>
                      <a:r>
                        <a:rPr lang="en-US" dirty="0" smtClean="0"/>
                        <a:t>8</a:t>
                      </a:r>
                      <a:endParaRPr lang="en-US" dirty="0"/>
                    </a:p>
                  </a:txBody>
                  <a:tcPr/>
                </a:tc>
                <a:tc>
                  <a:txBody>
                    <a:bodyPr/>
                    <a:lstStyle/>
                    <a:p>
                      <a:r>
                        <a:rPr lang="en-US" dirty="0" smtClean="0"/>
                        <a:t>47</a:t>
                      </a:r>
                      <a:endParaRPr lang="en-US" dirty="0"/>
                    </a:p>
                  </a:txBody>
                  <a:tcPr/>
                </a:tc>
                <a:extLst>
                  <a:ext uri="{0D108BD9-81ED-4DB2-BD59-A6C34878D82A}">
                    <a16:rowId xmlns:a16="http://schemas.microsoft.com/office/drawing/2014/main" val="582776408"/>
                  </a:ext>
                </a:extLst>
              </a:tr>
              <a:tr h="370840">
                <a:tc>
                  <a:txBody>
                    <a:bodyPr/>
                    <a:lstStyle/>
                    <a:p>
                      <a:r>
                        <a:rPr lang="en-US" dirty="0" smtClean="0"/>
                        <a:t>9</a:t>
                      </a:r>
                      <a:endParaRPr lang="en-US" dirty="0"/>
                    </a:p>
                  </a:txBody>
                  <a:tcPr/>
                </a:tc>
                <a:tc>
                  <a:txBody>
                    <a:bodyPr/>
                    <a:lstStyle/>
                    <a:p>
                      <a:endParaRPr lang="en-US" dirty="0"/>
                    </a:p>
                  </a:txBody>
                  <a:tcPr/>
                </a:tc>
                <a:extLst>
                  <a:ext uri="{0D108BD9-81ED-4DB2-BD59-A6C34878D82A}">
                    <a16:rowId xmlns:a16="http://schemas.microsoft.com/office/drawing/2014/main" val="2020106284"/>
                  </a:ext>
                </a:extLst>
              </a:tr>
              <a:tr h="370840">
                <a:tc>
                  <a:txBody>
                    <a:bodyPr/>
                    <a:lstStyle/>
                    <a:p>
                      <a:r>
                        <a:rPr lang="en-US" dirty="0" smtClean="0"/>
                        <a:t>10</a:t>
                      </a:r>
                      <a:endParaRPr lang="en-US" dirty="0"/>
                    </a:p>
                  </a:txBody>
                  <a:tcPr/>
                </a:tc>
                <a:tc>
                  <a:txBody>
                    <a:bodyPr/>
                    <a:lstStyle/>
                    <a:p>
                      <a:endParaRPr lang="en-US" dirty="0"/>
                    </a:p>
                  </a:txBody>
                  <a:tcPr/>
                </a:tc>
                <a:extLst>
                  <a:ext uri="{0D108BD9-81ED-4DB2-BD59-A6C34878D82A}">
                    <a16:rowId xmlns:a16="http://schemas.microsoft.com/office/drawing/2014/main" val="3211279247"/>
                  </a:ext>
                </a:extLst>
              </a:tr>
              <a:tr h="370840">
                <a:tc>
                  <a:txBody>
                    <a:bodyPr/>
                    <a:lstStyle/>
                    <a:p>
                      <a:r>
                        <a:rPr lang="en-US" dirty="0" smtClean="0"/>
                        <a:t>11</a:t>
                      </a:r>
                      <a:endParaRPr lang="en-US" dirty="0"/>
                    </a:p>
                  </a:txBody>
                  <a:tcPr/>
                </a:tc>
                <a:tc>
                  <a:txBody>
                    <a:bodyPr/>
                    <a:lstStyle/>
                    <a:p>
                      <a:r>
                        <a:rPr lang="en-US" dirty="0" smtClean="0"/>
                        <a:t>37</a:t>
                      </a:r>
                      <a:endParaRPr lang="en-US" dirty="0"/>
                    </a:p>
                  </a:txBody>
                  <a:tcPr/>
                </a:tc>
                <a:extLst>
                  <a:ext uri="{0D108BD9-81ED-4DB2-BD59-A6C34878D82A}">
                    <a16:rowId xmlns:a16="http://schemas.microsoft.com/office/drawing/2014/main" val="3876232066"/>
                  </a:ext>
                </a:extLst>
              </a:tr>
              <a:tr h="370840">
                <a:tc>
                  <a:txBody>
                    <a:bodyPr/>
                    <a:lstStyle/>
                    <a:p>
                      <a:r>
                        <a:rPr lang="en-US" dirty="0" smtClean="0"/>
                        <a:t>12</a:t>
                      </a:r>
                      <a:endParaRPr lang="en-US" dirty="0"/>
                    </a:p>
                  </a:txBody>
                  <a:tcPr/>
                </a:tc>
                <a:tc>
                  <a:txBody>
                    <a:bodyPr/>
                    <a:lstStyle/>
                    <a:p>
                      <a:endParaRPr lang="en-US" dirty="0"/>
                    </a:p>
                  </a:txBody>
                  <a:tcPr/>
                </a:tc>
                <a:extLst>
                  <a:ext uri="{0D108BD9-81ED-4DB2-BD59-A6C34878D82A}">
                    <a16:rowId xmlns:a16="http://schemas.microsoft.com/office/drawing/2014/main" val="3810709936"/>
                  </a:ext>
                </a:extLst>
              </a:tr>
            </a:tbl>
          </a:graphicData>
        </a:graphic>
      </p:graphicFrame>
      <p:sp>
        <p:nvSpPr>
          <p:cNvPr id="7" name="Left Arrow 6"/>
          <p:cNvSpPr/>
          <p:nvPr/>
        </p:nvSpPr>
        <p:spPr>
          <a:xfrm>
            <a:off x="8164035" y="3505200"/>
            <a:ext cx="551815" cy="2055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8149510" y="3893343"/>
            <a:ext cx="551815" cy="2055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6713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What is a Hash Table ?</a:t>
            </a:r>
          </a:p>
        </p:txBody>
      </p:sp>
      <p:sp>
        <p:nvSpPr>
          <p:cNvPr id="5123" name="Rectangle 2"/>
          <p:cNvSpPr>
            <a:spLocks noGrp="1" noChangeArrowheads="1"/>
          </p:cNvSpPr>
          <p:nvPr>
            <p:ph type="body" idx="1"/>
          </p:nvPr>
        </p:nvSpPr>
        <p:spPr>
          <a:xfrm>
            <a:off x="685800" y="1981200"/>
            <a:ext cx="4757738"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The simplest kind of hash table is an array of records.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This example has 701 records.</a:t>
            </a:r>
          </a:p>
        </p:txBody>
      </p:sp>
      <p:sp>
        <p:nvSpPr>
          <p:cNvPr id="5124" name="AutoShape 3"/>
          <p:cNvSpPr>
            <a:spLocks noChangeArrowheads="1"/>
          </p:cNvSpPr>
          <p:nvPr/>
        </p:nvSpPr>
        <p:spPr bwMode="auto">
          <a:xfrm>
            <a:off x="1062038" y="4683125"/>
            <a:ext cx="6046787" cy="785813"/>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5125" name="Line 4"/>
          <p:cNvSpPr>
            <a:spLocks noChangeShapeType="1"/>
          </p:cNvSpPr>
          <p:nvPr/>
        </p:nvSpPr>
        <p:spPr bwMode="auto">
          <a:xfrm>
            <a:off x="1974850" y="4679950"/>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6" name="Line 5"/>
          <p:cNvSpPr>
            <a:spLocks noChangeShapeType="1"/>
          </p:cNvSpPr>
          <p:nvPr/>
        </p:nvSpPr>
        <p:spPr bwMode="auto">
          <a:xfrm>
            <a:off x="2889250" y="4679950"/>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7" name="Line 6"/>
          <p:cNvSpPr>
            <a:spLocks noChangeShapeType="1"/>
          </p:cNvSpPr>
          <p:nvPr/>
        </p:nvSpPr>
        <p:spPr bwMode="auto">
          <a:xfrm>
            <a:off x="3802063" y="4679950"/>
            <a:ext cx="1587"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8" name="Line 7"/>
          <p:cNvSpPr>
            <a:spLocks noChangeShapeType="1"/>
          </p:cNvSpPr>
          <p:nvPr/>
        </p:nvSpPr>
        <p:spPr bwMode="auto">
          <a:xfrm>
            <a:off x="4718050" y="4683125"/>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9" name="Line 8"/>
          <p:cNvSpPr>
            <a:spLocks noChangeShapeType="1"/>
          </p:cNvSpPr>
          <p:nvPr/>
        </p:nvSpPr>
        <p:spPr bwMode="auto">
          <a:xfrm>
            <a:off x="5632450" y="4683125"/>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 name="Line 9"/>
          <p:cNvSpPr>
            <a:spLocks noChangeShapeType="1"/>
          </p:cNvSpPr>
          <p:nvPr/>
        </p:nvSpPr>
        <p:spPr bwMode="auto">
          <a:xfrm>
            <a:off x="6546850" y="4678363"/>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 name="AutoShape 10"/>
          <p:cNvSpPr>
            <a:spLocks noChangeArrowheads="1"/>
          </p:cNvSpPr>
          <p:nvPr/>
        </p:nvSpPr>
        <p:spPr bwMode="auto">
          <a:xfrm>
            <a:off x="1182688"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5132" name="AutoShape 11"/>
          <p:cNvSpPr>
            <a:spLocks noChangeArrowheads="1"/>
          </p:cNvSpPr>
          <p:nvPr/>
        </p:nvSpPr>
        <p:spPr bwMode="auto">
          <a:xfrm>
            <a:off x="2043113"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5133" name="AutoShape 12"/>
          <p:cNvSpPr>
            <a:spLocks noChangeArrowheads="1"/>
          </p:cNvSpPr>
          <p:nvPr/>
        </p:nvSpPr>
        <p:spPr bwMode="auto">
          <a:xfrm>
            <a:off x="2957513"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5134" name="AutoShape 13"/>
          <p:cNvSpPr>
            <a:spLocks noChangeArrowheads="1"/>
          </p:cNvSpPr>
          <p:nvPr/>
        </p:nvSpPr>
        <p:spPr bwMode="auto">
          <a:xfrm>
            <a:off x="383857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5135" name="AutoShape 14"/>
          <p:cNvSpPr>
            <a:spLocks noChangeArrowheads="1"/>
          </p:cNvSpPr>
          <p:nvPr/>
        </p:nvSpPr>
        <p:spPr bwMode="auto">
          <a:xfrm>
            <a:off x="475297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5136" name="AutoShape 15"/>
          <p:cNvSpPr>
            <a:spLocks noChangeArrowheads="1"/>
          </p:cNvSpPr>
          <p:nvPr/>
        </p:nvSpPr>
        <p:spPr bwMode="auto">
          <a:xfrm>
            <a:off x="572452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5137" name="AutoShape 16"/>
          <p:cNvSpPr>
            <a:spLocks noChangeArrowheads="1"/>
          </p:cNvSpPr>
          <p:nvPr/>
        </p:nvSpPr>
        <p:spPr bwMode="auto">
          <a:xfrm>
            <a:off x="450850" y="5565775"/>
            <a:ext cx="2995613"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An array of records</a:t>
            </a:r>
          </a:p>
        </p:txBody>
      </p:sp>
      <p:sp>
        <p:nvSpPr>
          <p:cNvPr id="5138" name="AutoShape 17"/>
          <p:cNvSpPr>
            <a:spLocks noChangeArrowheads="1"/>
          </p:cNvSpPr>
          <p:nvPr/>
        </p:nvSpPr>
        <p:spPr bwMode="auto">
          <a:xfrm>
            <a:off x="7891463" y="4683125"/>
            <a:ext cx="901700" cy="785813"/>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5139" name="Freeform 18"/>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0" name="AutoShape 19"/>
          <p:cNvSpPr>
            <a:spLocks noChangeArrowheads="1"/>
          </p:cNvSpPr>
          <p:nvPr/>
        </p:nvSpPr>
        <p:spPr bwMode="auto">
          <a:xfrm>
            <a:off x="7132638" y="4846638"/>
            <a:ext cx="608012"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sp>
        <p:nvSpPr>
          <p:cNvPr id="5141" name="AutoShape 20"/>
          <p:cNvSpPr>
            <a:spLocks noChangeArrowheads="1"/>
          </p:cNvSpPr>
          <p:nvPr/>
        </p:nvSpPr>
        <p:spPr bwMode="auto">
          <a:xfrm>
            <a:off x="8047038" y="4221163"/>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spTree>
    <p:extLst>
      <p:ext uri="{BB962C8B-B14F-4D97-AF65-F5344CB8AC3E}">
        <p14:creationId xmlns:p14="http://schemas.microsoft.com/office/powerpoint/2010/main" val="1319956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What is a Hash Table ?</a:t>
            </a:r>
          </a:p>
        </p:txBody>
      </p:sp>
      <p:sp>
        <p:nvSpPr>
          <p:cNvPr id="7171"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Each record has a special field, called its </a:t>
            </a:r>
            <a:r>
              <a:rPr lang="en-GB" altLang="en-US" u="sng" smtClean="0">
                <a:solidFill>
                  <a:srgbClr val="FF8000"/>
                </a:solidFill>
                <a:effectLst/>
              </a:rPr>
              <a:t>key</a:t>
            </a:r>
            <a:r>
              <a:rPr lang="en-GB" altLang="en-US" smtClean="0">
                <a:effectLst/>
              </a:rPr>
              <a:t>.</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In this example, the key is a long integer field called </a:t>
            </a:r>
            <a:r>
              <a:rPr lang="en-GB" altLang="en-US" sz="2400" smtClean="0">
                <a:effectLst/>
                <a:latin typeface="Arial" panose="020B0604020202020204" pitchFamily="34" charset="0"/>
              </a:rPr>
              <a:t>Number</a:t>
            </a:r>
            <a:r>
              <a:rPr lang="en-GB" altLang="en-US" smtClean="0">
                <a:effectLst/>
              </a:rPr>
              <a:t>.</a:t>
            </a:r>
          </a:p>
        </p:txBody>
      </p:sp>
      <p:sp>
        <p:nvSpPr>
          <p:cNvPr id="7172" name="AutoShape 3"/>
          <p:cNvSpPr>
            <a:spLocks noChangeArrowheads="1"/>
          </p:cNvSpPr>
          <p:nvPr/>
        </p:nvSpPr>
        <p:spPr bwMode="auto">
          <a:xfrm>
            <a:off x="1062038" y="4683125"/>
            <a:ext cx="6046787" cy="785813"/>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7173" name="Line 4"/>
          <p:cNvSpPr>
            <a:spLocks noChangeShapeType="1"/>
          </p:cNvSpPr>
          <p:nvPr/>
        </p:nvSpPr>
        <p:spPr bwMode="auto">
          <a:xfrm>
            <a:off x="1974850" y="4679950"/>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4" name="Line 5"/>
          <p:cNvSpPr>
            <a:spLocks noChangeShapeType="1"/>
          </p:cNvSpPr>
          <p:nvPr/>
        </p:nvSpPr>
        <p:spPr bwMode="auto">
          <a:xfrm>
            <a:off x="2889250" y="4679950"/>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5" name="Line 6"/>
          <p:cNvSpPr>
            <a:spLocks noChangeShapeType="1"/>
          </p:cNvSpPr>
          <p:nvPr/>
        </p:nvSpPr>
        <p:spPr bwMode="auto">
          <a:xfrm>
            <a:off x="3802063" y="4679950"/>
            <a:ext cx="1587"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6" name="Line 7"/>
          <p:cNvSpPr>
            <a:spLocks noChangeShapeType="1"/>
          </p:cNvSpPr>
          <p:nvPr/>
        </p:nvSpPr>
        <p:spPr bwMode="auto">
          <a:xfrm>
            <a:off x="4718050" y="4683125"/>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7" name="Line 8"/>
          <p:cNvSpPr>
            <a:spLocks noChangeShapeType="1"/>
          </p:cNvSpPr>
          <p:nvPr/>
        </p:nvSpPr>
        <p:spPr bwMode="auto">
          <a:xfrm>
            <a:off x="5632450" y="4683125"/>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8" name="Line 9"/>
          <p:cNvSpPr>
            <a:spLocks noChangeShapeType="1"/>
          </p:cNvSpPr>
          <p:nvPr/>
        </p:nvSpPr>
        <p:spPr bwMode="auto">
          <a:xfrm>
            <a:off x="6546850" y="4678363"/>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9" name="AutoShape 10"/>
          <p:cNvSpPr>
            <a:spLocks noChangeArrowheads="1"/>
          </p:cNvSpPr>
          <p:nvPr/>
        </p:nvSpPr>
        <p:spPr bwMode="auto">
          <a:xfrm>
            <a:off x="1182688"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7180" name="AutoShape 11"/>
          <p:cNvSpPr>
            <a:spLocks noChangeArrowheads="1"/>
          </p:cNvSpPr>
          <p:nvPr/>
        </p:nvSpPr>
        <p:spPr bwMode="auto">
          <a:xfrm>
            <a:off x="2043113"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7181" name="AutoShape 12"/>
          <p:cNvSpPr>
            <a:spLocks noChangeArrowheads="1"/>
          </p:cNvSpPr>
          <p:nvPr/>
        </p:nvSpPr>
        <p:spPr bwMode="auto">
          <a:xfrm>
            <a:off x="2957513"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7182" name="AutoShape 13"/>
          <p:cNvSpPr>
            <a:spLocks noChangeArrowheads="1"/>
          </p:cNvSpPr>
          <p:nvPr/>
        </p:nvSpPr>
        <p:spPr bwMode="auto">
          <a:xfrm>
            <a:off x="383857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7183" name="AutoShape 14"/>
          <p:cNvSpPr>
            <a:spLocks noChangeArrowheads="1"/>
          </p:cNvSpPr>
          <p:nvPr/>
        </p:nvSpPr>
        <p:spPr bwMode="auto">
          <a:xfrm>
            <a:off x="475297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7184" name="AutoShape 15"/>
          <p:cNvSpPr>
            <a:spLocks noChangeArrowheads="1"/>
          </p:cNvSpPr>
          <p:nvPr/>
        </p:nvSpPr>
        <p:spPr bwMode="auto">
          <a:xfrm>
            <a:off x="572452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7185" name="AutoShape 16"/>
          <p:cNvSpPr>
            <a:spLocks noChangeArrowheads="1"/>
          </p:cNvSpPr>
          <p:nvPr/>
        </p:nvSpPr>
        <p:spPr bwMode="auto">
          <a:xfrm>
            <a:off x="7891463" y="4683125"/>
            <a:ext cx="901700" cy="785813"/>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7186" name="Freeform 17"/>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87" name="AutoShape 18"/>
          <p:cNvSpPr>
            <a:spLocks noChangeArrowheads="1"/>
          </p:cNvSpPr>
          <p:nvPr/>
        </p:nvSpPr>
        <p:spPr bwMode="auto">
          <a:xfrm>
            <a:off x="7132638" y="4846638"/>
            <a:ext cx="608012"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sp>
        <p:nvSpPr>
          <p:cNvPr id="7188" name="AutoShape 19"/>
          <p:cNvSpPr>
            <a:spLocks noChangeArrowheads="1"/>
          </p:cNvSpPr>
          <p:nvPr/>
        </p:nvSpPr>
        <p:spPr bwMode="auto">
          <a:xfrm>
            <a:off x="8047038" y="4221163"/>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sp>
        <p:nvSpPr>
          <p:cNvPr id="7189" name="AutoShape 2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7190" name="Freeform 21"/>
          <p:cNvSpPr>
            <a:spLocks noChangeArrowheads="1"/>
          </p:cNvSpPr>
          <p:nvPr/>
        </p:nvSpPr>
        <p:spPr bwMode="auto">
          <a:xfrm>
            <a:off x="4724400" y="914400"/>
            <a:ext cx="1295400" cy="4572000"/>
          </a:xfrm>
          <a:custGeom>
            <a:avLst/>
            <a:gdLst>
              <a:gd name="T0" fmla="*/ 0 w 3600"/>
              <a:gd name="T1" fmla="*/ 3733626 h 12701"/>
              <a:gd name="T2" fmla="*/ 1295040 w 3600"/>
              <a:gd name="T3" fmla="*/ 0 h 12701"/>
              <a:gd name="T4" fmla="*/ 1295040 w 3600"/>
              <a:gd name="T5" fmla="*/ 2514402 h 12701"/>
              <a:gd name="T6" fmla="*/ 0 w 3600"/>
              <a:gd name="T7" fmla="*/ 4571640 h 12701"/>
              <a:gd name="T8" fmla="*/ 0 w 3600"/>
              <a:gd name="T9" fmla="*/ 3733626 h 12701"/>
              <a:gd name="T10" fmla="*/ 0 60000 65536"/>
              <a:gd name="T11" fmla="*/ 0 60000 65536"/>
              <a:gd name="T12" fmla="*/ 0 60000 65536"/>
              <a:gd name="T13" fmla="*/ 0 60000 65536"/>
              <a:gd name="T14" fmla="*/ 0 60000 65536"/>
              <a:gd name="T15" fmla="*/ 0 w 3600"/>
              <a:gd name="T16" fmla="*/ 0 h 12701"/>
              <a:gd name="T17" fmla="*/ 3600 w 3600"/>
              <a:gd name="T18" fmla="*/ 12701 h 12701"/>
            </a:gdLst>
            <a:ahLst/>
            <a:cxnLst>
              <a:cxn ang="T10">
                <a:pos x="T0" y="T1"/>
              </a:cxn>
              <a:cxn ang="T11">
                <a:pos x="T2" y="T3"/>
              </a:cxn>
              <a:cxn ang="T12">
                <a:pos x="T4" y="T5"/>
              </a:cxn>
              <a:cxn ang="T13">
                <a:pos x="T6" y="T7"/>
              </a:cxn>
              <a:cxn ang="T14">
                <a:pos x="T8" y="T9"/>
              </a:cxn>
            </a:cxnLst>
            <a:rect l="T15" t="T16" r="T17" b="T18"/>
            <a:pathLst>
              <a:path w="3600" h="12701">
                <a:moveTo>
                  <a:pt x="0" y="10372"/>
                </a:moveTo>
                <a:lnTo>
                  <a:pt x="3599" y="0"/>
                </a:lnTo>
                <a:lnTo>
                  <a:pt x="3599" y="6985"/>
                </a:lnTo>
                <a:lnTo>
                  <a:pt x="0" y="12700"/>
                </a:lnTo>
                <a:lnTo>
                  <a:pt x="0" y="10372"/>
                </a:lnTo>
              </a:path>
            </a:pathLst>
          </a:custGeom>
          <a:gradFill rotWithShape="0">
            <a:gsLst>
              <a:gs pos="0">
                <a:srgbClr val="8080FF"/>
              </a:gs>
              <a:gs pos="100000">
                <a:srgbClr val="26264B"/>
              </a:gs>
            </a:gsLst>
            <a:lin ang="5400000" scaled="1"/>
          </a:gradFill>
          <a:ln w="12600">
            <a:solidFill>
              <a:srgbClr val="E0E0E0"/>
            </a:solidFill>
            <a:round/>
            <a:headEnd/>
            <a:tailEnd/>
          </a:ln>
        </p:spPr>
        <p:txBody>
          <a:bodyPr wrap="none" anchor="ctr"/>
          <a:lstStyle/>
          <a:p>
            <a:endParaRPr lang="en-US"/>
          </a:p>
        </p:txBody>
      </p:sp>
      <p:sp>
        <p:nvSpPr>
          <p:cNvPr id="7191" name="Freeform 22"/>
          <p:cNvSpPr>
            <a:spLocks noChangeArrowheads="1"/>
          </p:cNvSpPr>
          <p:nvPr/>
        </p:nvSpPr>
        <p:spPr bwMode="auto">
          <a:xfrm>
            <a:off x="4724400" y="3386138"/>
            <a:ext cx="3910013" cy="2100262"/>
          </a:xfrm>
          <a:custGeom>
            <a:avLst/>
            <a:gdLst>
              <a:gd name="T0" fmla="*/ 0 w 10863"/>
              <a:gd name="T1" fmla="*/ 2099902 h 5835"/>
              <a:gd name="T2" fmla="*/ 1306217 w 10863"/>
              <a:gd name="T3" fmla="*/ 0 h 5835"/>
              <a:gd name="T4" fmla="*/ 3909653 w 10863"/>
              <a:gd name="T5" fmla="*/ 0 h 5835"/>
              <a:gd name="T6" fmla="*/ 914244 w 10863"/>
              <a:gd name="T7" fmla="*/ 2099902 h 5835"/>
              <a:gd name="T8" fmla="*/ 0 w 10863"/>
              <a:gd name="T9" fmla="*/ 2099902 h 5835"/>
              <a:gd name="T10" fmla="*/ 0 60000 65536"/>
              <a:gd name="T11" fmla="*/ 0 60000 65536"/>
              <a:gd name="T12" fmla="*/ 0 60000 65536"/>
              <a:gd name="T13" fmla="*/ 0 60000 65536"/>
              <a:gd name="T14" fmla="*/ 0 60000 65536"/>
              <a:gd name="T15" fmla="*/ 0 w 10863"/>
              <a:gd name="T16" fmla="*/ 0 h 5835"/>
              <a:gd name="T17" fmla="*/ 10863 w 10863"/>
              <a:gd name="T18" fmla="*/ 5835 h 5835"/>
            </a:gdLst>
            <a:ahLst/>
            <a:cxnLst>
              <a:cxn ang="T10">
                <a:pos x="T0" y="T1"/>
              </a:cxn>
              <a:cxn ang="T11">
                <a:pos x="T2" y="T3"/>
              </a:cxn>
              <a:cxn ang="T12">
                <a:pos x="T4" y="T5"/>
              </a:cxn>
              <a:cxn ang="T13">
                <a:pos x="T6" y="T7"/>
              </a:cxn>
              <a:cxn ang="T14">
                <a:pos x="T8" y="T9"/>
              </a:cxn>
            </a:cxnLst>
            <a:rect l="T15" t="T16" r="T17" b="T18"/>
            <a:pathLst>
              <a:path w="10863" h="5835">
                <a:moveTo>
                  <a:pt x="0" y="5834"/>
                </a:moveTo>
                <a:lnTo>
                  <a:pt x="3629" y="0"/>
                </a:lnTo>
                <a:lnTo>
                  <a:pt x="10862" y="0"/>
                </a:lnTo>
                <a:lnTo>
                  <a:pt x="2540" y="5834"/>
                </a:lnTo>
                <a:lnTo>
                  <a:pt x="0" y="5834"/>
                </a:lnTo>
              </a:path>
            </a:pathLst>
          </a:custGeom>
          <a:gradFill rotWithShape="0">
            <a:gsLst>
              <a:gs pos="0">
                <a:srgbClr val="8080FF"/>
              </a:gs>
              <a:gs pos="100000">
                <a:srgbClr val="26264B"/>
              </a:gs>
            </a:gsLst>
            <a:lin ang="8100000" scaled="1"/>
          </a:gradFill>
          <a:ln w="12600">
            <a:solidFill>
              <a:srgbClr val="E0E0E0"/>
            </a:solidFill>
            <a:round/>
            <a:headEnd/>
            <a:tailEnd/>
          </a:ln>
        </p:spPr>
        <p:txBody>
          <a:bodyPr wrap="none" anchor="ctr"/>
          <a:lstStyle/>
          <a:p>
            <a:endParaRPr lang="en-US"/>
          </a:p>
        </p:txBody>
      </p:sp>
      <p:sp>
        <p:nvSpPr>
          <p:cNvPr id="7192" name="AutoShape 23"/>
          <p:cNvSpPr>
            <a:spLocks noChangeArrowheads="1"/>
          </p:cNvSpPr>
          <p:nvPr/>
        </p:nvSpPr>
        <p:spPr bwMode="auto">
          <a:xfrm>
            <a:off x="6900863" y="460375"/>
            <a:ext cx="696912" cy="4333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bg1"/>
                </a:solidFill>
              </a:rPr>
              <a:t>[ 4 ]</a:t>
            </a:r>
          </a:p>
        </p:txBody>
      </p:sp>
      <p:sp>
        <p:nvSpPr>
          <p:cNvPr id="7193" name="AutoShape 24"/>
          <p:cNvSpPr>
            <a:spLocks noChangeArrowheads="1"/>
          </p:cNvSpPr>
          <p:nvPr/>
        </p:nvSpPr>
        <p:spPr bwMode="auto">
          <a:xfrm>
            <a:off x="6156325" y="1103313"/>
            <a:ext cx="2503488"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506643548</a:t>
            </a:r>
          </a:p>
        </p:txBody>
      </p:sp>
    </p:spTree>
    <p:extLst>
      <p:ext uri="{BB962C8B-B14F-4D97-AF65-F5344CB8AC3E}">
        <p14:creationId xmlns:p14="http://schemas.microsoft.com/office/powerpoint/2010/main" val="3283681716"/>
      </p:ext>
    </p:extLst>
  </p:cSld>
  <p:clrMapOvr>
    <a:masterClrMapping/>
  </p:clrMapOvr>
  <p:transition>
    <p:strips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What is a Hash Table ?</a:t>
            </a:r>
          </a:p>
        </p:txBody>
      </p:sp>
      <p:sp>
        <p:nvSpPr>
          <p:cNvPr id="9219"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The number might be a person's identification number, and the rest of the record has information about the person.</a:t>
            </a:r>
          </a:p>
        </p:txBody>
      </p:sp>
      <p:sp>
        <p:nvSpPr>
          <p:cNvPr id="9220" name="AutoShape 3"/>
          <p:cNvSpPr>
            <a:spLocks noChangeArrowheads="1"/>
          </p:cNvSpPr>
          <p:nvPr/>
        </p:nvSpPr>
        <p:spPr bwMode="auto">
          <a:xfrm>
            <a:off x="1062038" y="4683125"/>
            <a:ext cx="6046787" cy="785813"/>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9221" name="Line 4"/>
          <p:cNvSpPr>
            <a:spLocks noChangeShapeType="1"/>
          </p:cNvSpPr>
          <p:nvPr/>
        </p:nvSpPr>
        <p:spPr bwMode="auto">
          <a:xfrm>
            <a:off x="1974850" y="4679950"/>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2" name="Line 5"/>
          <p:cNvSpPr>
            <a:spLocks noChangeShapeType="1"/>
          </p:cNvSpPr>
          <p:nvPr/>
        </p:nvSpPr>
        <p:spPr bwMode="auto">
          <a:xfrm>
            <a:off x="2889250" y="4679950"/>
            <a:ext cx="1588"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3" name="Line 6"/>
          <p:cNvSpPr>
            <a:spLocks noChangeShapeType="1"/>
          </p:cNvSpPr>
          <p:nvPr/>
        </p:nvSpPr>
        <p:spPr bwMode="auto">
          <a:xfrm>
            <a:off x="3802063" y="4679950"/>
            <a:ext cx="1587" cy="792163"/>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4" name="Line 7"/>
          <p:cNvSpPr>
            <a:spLocks noChangeShapeType="1"/>
          </p:cNvSpPr>
          <p:nvPr/>
        </p:nvSpPr>
        <p:spPr bwMode="auto">
          <a:xfrm>
            <a:off x="4718050" y="4683125"/>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5" name="Line 8"/>
          <p:cNvSpPr>
            <a:spLocks noChangeShapeType="1"/>
          </p:cNvSpPr>
          <p:nvPr/>
        </p:nvSpPr>
        <p:spPr bwMode="auto">
          <a:xfrm>
            <a:off x="5632450" y="4683125"/>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6" name="Line 9"/>
          <p:cNvSpPr>
            <a:spLocks noChangeShapeType="1"/>
          </p:cNvSpPr>
          <p:nvPr/>
        </p:nvSpPr>
        <p:spPr bwMode="auto">
          <a:xfrm>
            <a:off x="6546850" y="4678363"/>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27" name="AutoShape 10"/>
          <p:cNvSpPr>
            <a:spLocks noChangeArrowheads="1"/>
          </p:cNvSpPr>
          <p:nvPr/>
        </p:nvSpPr>
        <p:spPr bwMode="auto">
          <a:xfrm>
            <a:off x="1182688"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9228" name="AutoShape 11"/>
          <p:cNvSpPr>
            <a:spLocks noChangeArrowheads="1"/>
          </p:cNvSpPr>
          <p:nvPr/>
        </p:nvSpPr>
        <p:spPr bwMode="auto">
          <a:xfrm>
            <a:off x="2043113"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9229" name="AutoShape 12"/>
          <p:cNvSpPr>
            <a:spLocks noChangeArrowheads="1"/>
          </p:cNvSpPr>
          <p:nvPr/>
        </p:nvSpPr>
        <p:spPr bwMode="auto">
          <a:xfrm>
            <a:off x="2957513" y="4217988"/>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9230" name="AutoShape 13"/>
          <p:cNvSpPr>
            <a:spLocks noChangeArrowheads="1"/>
          </p:cNvSpPr>
          <p:nvPr/>
        </p:nvSpPr>
        <p:spPr bwMode="auto">
          <a:xfrm>
            <a:off x="383857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9231" name="AutoShape 14"/>
          <p:cNvSpPr>
            <a:spLocks noChangeArrowheads="1"/>
          </p:cNvSpPr>
          <p:nvPr/>
        </p:nvSpPr>
        <p:spPr bwMode="auto">
          <a:xfrm>
            <a:off x="475297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9232" name="AutoShape 15"/>
          <p:cNvSpPr>
            <a:spLocks noChangeArrowheads="1"/>
          </p:cNvSpPr>
          <p:nvPr/>
        </p:nvSpPr>
        <p:spPr bwMode="auto">
          <a:xfrm>
            <a:off x="5724525" y="4217988"/>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9233" name="AutoShape 16"/>
          <p:cNvSpPr>
            <a:spLocks noChangeArrowheads="1"/>
          </p:cNvSpPr>
          <p:nvPr/>
        </p:nvSpPr>
        <p:spPr bwMode="auto">
          <a:xfrm>
            <a:off x="7891463" y="4683125"/>
            <a:ext cx="901700" cy="785813"/>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9234" name="Freeform 17"/>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35" name="AutoShape 18"/>
          <p:cNvSpPr>
            <a:spLocks noChangeArrowheads="1"/>
          </p:cNvSpPr>
          <p:nvPr/>
        </p:nvSpPr>
        <p:spPr bwMode="auto">
          <a:xfrm>
            <a:off x="7132638" y="4835525"/>
            <a:ext cx="608012"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sp>
        <p:nvSpPr>
          <p:cNvPr id="9236" name="AutoShape 19"/>
          <p:cNvSpPr>
            <a:spLocks noChangeArrowheads="1"/>
          </p:cNvSpPr>
          <p:nvPr/>
        </p:nvSpPr>
        <p:spPr bwMode="auto">
          <a:xfrm>
            <a:off x="8047038" y="4221163"/>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sp>
        <p:nvSpPr>
          <p:cNvPr id="9237" name="AutoShape 2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9238" name="Freeform 21"/>
          <p:cNvSpPr>
            <a:spLocks noChangeArrowheads="1"/>
          </p:cNvSpPr>
          <p:nvPr/>
        </p:nvSpPr>
        <p:spPr bwMode="auto">
          <a:xfrm>
            <a:off x="4724400" y="914400"/>
            <a:ext cx="1295400" cy="4572000"/>
          </a:xfrm>
          <a:custGeom>
            <a:avLst/>
            <a:gdLst>
              <a:gd name="T0" fmla="*/ 0 w 3600"/>
              <a:gd name="T1" fmla="*/ 3733626 h 12701"/>
              <a:gd name="T2" fmla="*/ 1295040 w 3600"/>
              <a:gd name="T3" fmla="*/ 0 h 12701"/>
              <a:gd name="T4" fmla="*/ 1295040 w 3600"/>
              <a:gd name="T5" fmla="*/ 2514402 h 12701"/>
              <a:gd name="T6" fmla="*/ 0 w 3600"/>
              <a:gd name="T7" fmla="*/ 4571640 h 12701"/>
              <a:gd name="T8" fmla="*/ 0 w 3600"/>
              <a:gd name="T9" fmla="*/ 3733626 h 12701"/>
              <a:gd name="T10" fmla="*/ 0 60000 65536"/>
              <a:gd name="T11" fmla="*/ 0 60000 65536"/>
              <a:gd name="T12" fmla="*/ 0 60000 65536"/>
              <a:gd name="T13" fmla="*/ 0 60000 65536"/>
              <a:gd name="T14" fmla="*/ 0 60000 65536"/>
              <a:gd name="T15" fmla="*/ 0 w 3600"/>
              <a:gd name="T16" fmla="*/ 0 h 12701"/>
              <a:gd name="T17" fmla="*/ 3600 w 3600"/>
              <a:gd name="T18" fmla="*/ 12701 h 12701"/>
            </a:gdLst>
            <a:ahLst/>
            <a:cxnLst>
              <a:cxn ang="T10">
                <a:pos x="T0" y="T1"/>
              </a:cxn>
              <a:cxn ang="T11">
                <a:pos x="T2" y="T3"/>
              </a:cxn>
              <a:cxn ang="T12">
                <a:pos x="T4" y="T5"/>
              </a:cxn>
              <a:cxn ang="T13">
                <a:pos x="T6" y="T7"/>
              </a:cxn>
              <a:cxn ang="T14">
                <a:pos x="T8" y="T9"/>
              </a:cxn>
            </a:cxnLst>
            <a:rect l="T15" t="T16" r="T17" b="T18"/>
            <a:pathLst>
              <a:path w="3600" h="12701">
                <a:moveTo>
                  <a:pt x="0" y="10372"/>
                </a:moveTo>
                <a:lnTo>
                  <a:pt x="3599" y="0"/>
                </a:lnTo>
                <a:lnTo>
                  <a:pt x="3599" y="6985"/>
                </a:lnTo>
                <a:lnTo>
                  <a:pt x="0" y="12700"/>
                </a:lnTo>
                <a:lnTo>
                  <a:pt x="0" y="10372"/>
                </a:lnTo>
              </a:path>
            </a:pathLst>
          </a:custGeom>
          <a:gradFill rotWithShape="0">
            <a:gsLst>
              <a:gs pos="0">
                <a:srgbClr val="8080FF"/>
              </a:gs>
              <a:gs pos="100000">
                <a:srgbClr val="26264B"/>
              </a:gs>
            </a:gsLst>
            <a:lin ang="5400000" scaled="1"/>
          </a:gradFill>
          <a:ln w="12600">
            <a:solidFill>
              <a:srgbClr val="E0E0E0"/>
            </a:solidFill>
            <a:round/>
            <a:headEnd/>
            <a:tailEnd/>
          </a:ln>
        </p:spPr>
        <p:txBody>
          <a:bodyPr wrap="none" anchor="ctr"/>
          <a:lstStyle/>
          <a:p>
            <a:endParaRPr lang="en-US"/>
          </a:p>
        </p:txBody>
      </p:sp>
      <p:sp>
        <p:nvSpPr>
          <p:cNvPr id="9239" name="Freeform 22"/>
          <p:cNvSpPr>
            <a:spLocks noChangeArrowheads="1"/>
          </p:cNvSpPr>
          <p:nvPr/>
        </p:nvSpPr>
        <p:spPr bwMode="auto">
          <a:xfrm>
            <a:off x="4724400" y="3386138"/>
            <a:ext cx="3910013" cy="2100262"/>
          </a:xfrm>
          <a:custGeom>
            <a:avLst/>
            <a:gdLst>
              <a:gd name="T0" fmla="*/ 0 w 10863"/>
              <a:gd name="T1" fmla="*/ 2099902 h 5835"/>
              <a:gd name="T2" fmla="*/ 1306217 w 10863"/>
              <a:gd name="T3" fmla="*/ 0 h 5835"/>
              <a:gd name="T4" fmla="*/ 3909653 w 10863"/>
              <a:gd name="T5" fmla="*/ 0 h 5835"/>
              <a:gd name="T6" fmla="*/ 914244 w 10863"/>
              <a:gd name="T7" fmla="*/ 2099902 h 5835"/>
              <a:gd name="T8" fmla="*/ 0 w 10863"/>
              <a:gd name="T9" fmla="*/ 2099902 h 5835"/>
              <a:gd name="T10" fmla="*/ 0 60000 65536"/>
              <a:gd name="T11" fmla="*/ 0 60000 65536"/>
              <a:gd name="T12" fmla="*/ 0 60000 65536"/>
              <a:gd name="T13" fmla="*/ 0 60000 65536"/>
              <a:gd name="T14" fmla="*/ 0 60000 65536"/>
              <a:gd name="T15" fmla="*/ 0 w 10863"/>
              <a:gd name="T16" fmla="*/ 0 h 5835"/>
              <a:gd name="T17" fmla="*/ 10863 w 10863"/>
              <a:gd name="T18" fmla="*/ 5835 h 5835"/>
            </a:gdLst>
            <a:ahLst/>
            <a:cxnLst>
              <a:cxn ang="T10">
                <a:pos x="T0" y="T1"/>
              </a:cxn>
              <a:cxn ang="T11">
                <a:pos x="T2" y="T3"/>
              </a:cxn>
              <a:cxn ang="T12">
                <a:pos x="T4" y="T5"/>
              </a:cxn>
              <a:cxn ang="T13">
                <a:pos x="T6" y="T7"/>
              </a:cxn>
              <a:cxn ang="T14">
                <a:pos x="T8" y="T9"/>
              </a:cxn>
            </a:cxnLst>
            <a:rect l="T15" t="T16" r="T17" b="T18"/>
            <a:pathLst>
              <a:path w="10863" h="5835">
                <a:moveTo>
                  <a:pt x="0" y="5834"/>
                </a:moveTo>
                <a:lnTo>
                  <a:pt x="3629" y="0"/>
                </a:lnTo>
                <a:lnTo>
                  <a:pt x="10862" y="0"/>
                </a:lnTo>
                <a:lnTo>
                  <a:pt x="2540" y="5834"/>
                </a:lnTo>
                <a:lnTo>
                  <a:pt x="0" y="5834"/>
                </a:lnTo>
              </a:path>
            </a:pathLst>
          </a:custGeom>
          <a:gradFill rotWithShape="0">
            <a:gsLst>
              <a:gs pos="0">
                <a:srgbClr val="8080FF"/>
              </a:gs>
              <a:gs pos="100000">
                <a:srgbClr val="26264B"/>
              </a:gs>
            </a:gsLst>
            <a:lin ang="8100000" scaled="1"/>
          </a:gradFill>
          <a:ln w="12600">
            <a:solidFill>
              <a:srgbClr val="E0E0E0"/>
            </a:solidFill>
            <a:round/>
            <a:headEnd/>
            <a:tailEnd/>
          </a:ln>
        </p:spPr>
        <p:txBody>
          <a:bodyPr wrap="none" anchor="ctr"/>
          <a:lstStyle/>
          <a:p>
            <a:endParaRPr lang="en-US"/>
          </a:p>
        </p:txBody>
      </p:sp>
      <p:sp>
        <p:nvSpPr>
          <p:cNvPr id="9240" name="AutoShape 23"/>
          <p:cNvSpPr>
            <a:spLocks noChangeArrowheads="1"/>
          </p:cNvSpPr>
          <p:nvPr/>
        </p:nvSpPr>
        <p:spPr bwMode="auto">
          <a:xfrm>
            <a:off x="6900863" y="390525"/>
            <a:ext cx="696912" cy="4333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bg1"/>
                </a:solidFill>
              </a:rPr>
              <a:t>[ 4 ]</a:t>
            </a:r>
          </a:p>
        </p:txBody>
      </p:sp>
      <p:sp>
        <p:nvSpPr>
          <p:cNvPr id="9241" name="AutoShape 24"/>
          <p:cNvSpPr>
            <a:spLocks noChangeArrowheads="1"/>
          </p:cNvSpPr>
          <p:nvPr/>
        </p:nvSpPr>
        <p:spPr bwMode="auto">
          <a:xfrm>
            <a:off x="6156325" y="1103313"/>
            <a:ext cx="2503488"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506643548</a:t>
            </a:r>
          </a:p>
        </p:txBody>
      </p:sp>
      <p:pic>
        <p:nvPicPr>
          <p:cNvPr id="9242" name="Picture 25"/>
          <p:cNvPicPr>
            <a:picLocks noChangeAspect="1" noChangeArrowheads="1"/>
          </p:cNvPicPr>
          <p:nvPr/>
        </p:nvPicPr>
        <p:blipFill>
          <a:blip r:embed="rId3" cstate="print">
            <a:extLst>
              <a:ext uri="{28A0092B-C50C-407E-A947-70E740481C1C}">
                <a14:useLocalDpi xmlns:a14="http://schemas.microsoft.com/office/drawing/2010/main" val="0"/>
              </a:ext>
            </a:extLst>
          </a:blip>
          <a:srcRect r="35484" b="42001"/>
          <a:stretch>
            <a:fillRect/>
          </a:stretch>
        </p:blipFill>
        <p:spPr bwMode="auto">
          <a:xfrm>
            <a:off x="6459538" y="1562100"/>
            <a:ext cx="16335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536404"/>
      </p:ext>
    </p:extLst>
  </p:cSld>
  <p:clrMapOvr>
    <a:masterClrMapping/>
  </p:clrMapOvr>
  <p:transition>
    <p:randomBa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What is a Hash Table ?</a:t>
            </a:r>
          </a:p>
        </p:txBody>
      </p:sp>
      <p:sp>
        <p:nvSpPr>
          <p:cNvPr id="11267" name="Rectangle 2"/>
          <p:cNvSpPr>
            <a:spLocks noGrp="1" noChangeArrowheads="1"/>
          </p:cNvSpPr>
          <p:nvPr>
            <p:ph type="body" idx="1"/>
          </p:nvPr>
        </p:nvSpPr>
        <p:spPr>
          <a:xfrm>
            <a:off x="685800" y="1981200"/>
            <a:ext cx="4757738"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When a hash table is in use, some spots contain valid records, and other spots are "empty".</a:t>
            </a:r>
          </a:p>
        </p:txBody>
      </p:sp>
      <p:sp>
        <p:nvSpPr>
          <p:cNvPr id="11268" name="AutoShape 3"/>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1269" name="Line 4"/>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0" name="Line 5"/>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1" name="Line 6"/>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2" name="Line 7"/>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3" name="Line 8"/>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4" name="Line 9"/>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75" name="AutoShape 10"/>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11276" name="AutoShape 11"/>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11277" name="AutoShape 12"/>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11278" name="AutoShape 13"/>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11279" name="AutoShape 14"/>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11280" name="AutoShape 15"/>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11281" name="AutoShape 16"/>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1282" name="AutoShape 17"/>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11283" name="Group 18"/>
          <p:cNvGrpSpPr>
            <a:grpSpLocks/>
          </p:cNvGrpSpPr>
          <p:nvPr/>
        </p:nvGrpSpPr>
        <p:grpSpPr bwMode="auto">
          <a:xfrm>
            <a:off x="4598988" y="5475288"/>
            <a:ext cx="674687" cy="517525"/>
            <a:chOff x="2897" y="3449"/>
            <a:chExt cx="425" cy="326"/>
          </a:xfrm>
        </p:grpSpPr>
        <p:sp>
          <p:nvSpPr>
            <p:cNvPr id="11296" name="AutoShape 19"/>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11297"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4" name="Group 21"/>
          <p:cNvGrpSpPr>
            <a:grpSpLocks/>
          </p:cNvGrpSpPr>
          <p:nvPr/>
        </p:nvGrpSpPr>
        <p:grpSpPr bwMode="auto">
          <a:xfrm>
            <a:off x="2822575" y="5449888"/>
            <a:ext cx="674688" cy="568325"/>
            <a:chOff x="1778" y="3433"/>
            <a:chExt cx="425" cy="358"/>
          </a:xfrm>
        </p:grpSpPr>
        <p:sp>
          <p:nvSpPr>
            <p:cNvPr id="11294" name="AutoShape 22"/>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11295"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5" name="Group 24"/>
          <p:cNvGrpSpPr>
            <a:grpSpLocks/>
          </p:cNvGrpSpPr>
          <p:nvPr/>
        </p:nvGrpSpPr>
        <p:grpSpPr bwMode="auto">
          <a:xfrm>
            <a:off x="1906588" y="5445125"/>
            <a:ext cx="620712" cy="576263"/>
            <a:chOff x="1201" y="3430"/>
            <a:chExt cx="391" cy="363"/>
          </a:xfrm>
        </p:grpSpPr>
        <p:sp>
          <p:nvSpPr>
            <p:cNvPr id="11292" name="AutoShape 25"/>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11293"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6" name="Group 27"/>
          <p:cNvGrpSpPr>
            <a:grpSpLocks/>
          </p:cNvGrpSpPr>
          <p:nvPr/>
        </p:nvGrpSpPr>
        <p:grpSpPr bwMode="auto">
          <a:xfrm>
            <a:off x="7764463" y="5480050"/>
            <a:ext cx="725487" cy="506413"/>
            <a:chOff x="4891" y="3452"/>
            <a:chExt cx="457" cy="319"/>
          </a:xfrm>
        </p:grpSpPr>
        <p:sp>
          <p:nvSpPr>
            <p:cNvPr id="11290" name="AutoShape 28"/>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11291"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7" name="Group 30"/>
          <p:cNvGrpSpPr>
            <a:grpSpLocks/>
          </p:cNvGrpSpPr>
          <p:nvPr/>
        </p:nvGrpSpPr>
        <p:grpSpPr bwMode="auto">
          <a:xfrm>
            <a:off x="6596063" y="4014788"/>
            <a:ext cx="1309687" cy="2830512"/>
            <a:chOff x="4155" y="2529"/>
            <a:chExt cx="825" cy="1783"/>
          </a:xfrm>
        </p:grpSpPr>
        <p:sp>
          <p:nvSpPr>
            <p:cNvPr id="11288" name="Freeform 31"/>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9" name="AutoShape 32"/>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spTree>
    <p:extLst>
      <p:ext uri="{BB962C8B-B14F-4D97-AF65-F5344CB8AC3E}">
        <p14:creationId xmlns:p14="http://schemas.microsoft.com/office/powerpoint/2010/main" val="804171717"/>
      </p:ext>
    </p:extLst>
  </p:cSld>
  <p:clrMapOvr>
    <a:masterClrMapping/>
  </p:clrMapOvr>
  <p:transition>
    <p:strips dir="l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Inserting a New Record</a:t>
            </a:r>
          </a:p>
        </p:txBody>
      </p:sp>
      <p:sp>
        <p:nvSpPr>
          <p:cNvPr id="13315" name="Rectangle 2"/>
          <p:cNvSpPr>
            <a:spLocks noGrp="1" noChangeArrowheads="1"/>
          </p:cNvSpPr>
          <p:nvPr>
            <p:ph type="body" idx="1"/>
          </p:nvPr>
        </p:nvSpPr>
        <p:spPr>
          <a:xfrm>
            <a:off x="685800" y="1981200"/>
            <a:ext cx="4757738"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In order to insert a new record, the </a:t>
            </a:r>
            <a:r>
              <a:rPr lang="en-GB" altLang="en-US" b="1" u="sng" smtClean="0">
                <a:solidFill>
                  <a:srgbClr val="FF8000"/>
                </a:solidFill>
                <a:effectLst/>
              </a:rPr>
              <a:t>key</a:t>
            </a:r>
            <a:r>
              <a:rPr lang="en-GB" altLang="en-US" smtClean="0">
                <a:effectLst/>
              </a:rPr>
              <a:t> must somehow be </a:t>
            </a:r>
            <a:r>
              <a:rPr lang="en-GB" altLang="en-US" b="1" u="sng" smtClean="0">
                <a:solidFill>
                  <a:srgbClr val="FF8000"/>
                </a:solidFill>
                <a:effectLst/>
              </a:rPr>
              <a:t>converted to</a:t>
            </a:r>
            <a:r>
              <a:rPr lang="en-GB" altLang="en-US" b="1" smtClean="0">
                <a:solidFill>
                  <a:srgbClr val="FF8000"/>
                </a:solidFill>
                <a:effectLst/>
              </a:rPr>
              <a:t> </a:t>
            </a:r>
            <a:r>
              <a:rPr lang="en-GB" altLang="en-US" smtClean="0">
                <a:effectLst/>
              </a:rPr>
              <a:t>an array </a:t>
            </a:r>
            <a:r>
              <a:rPr lang="en-GB" altLang="en-US" b="1" u="sng" smtClean="0">
                <a:solidFill>
                  <a:srgbClr val="FF8000"/>
                </a:solidFill>
                <a:effectLst/>
              </a:rPr>
              <a:t>index</a:t>
            </a:r>
            <a:r>
              <a:rPr lang="en-GB" altLang="en-US" smtClean="0">
                <a:effectLst/>
              </a:rPr>
              <a:t>.</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The index is called the </a:t>
            </a:r>
            <a:r>
              <a:rPr lang="en-GB" altLang="en-US" b="1" u="sng" smtClean="0">
                <a:solidFill>
                  <a:srgbClr val="FF8000"/>
                </a:solidFill>
                <a:effectLst/>
              </a:rPr>
              <a:t>hash value</a:t>
            </a:r>
            <a:r>
              <a:rPr lang="en-GB" altLang="en-US" b="1" smtClean="0">
                <a:solidFill>
                  <a:srgbClr val="FF8000"/>
                </a:solidFill>
                <a:effectLst/>
              </a:rPr>
              <a:t> </a:t>
            </a:r>
            <a:r>
              <a:rPr lang="en-GB" altLang="en-US" smtClean="0">
                <a:effectLst/>
              </a:rPr>
              <a:t>of the key.</a:t>
            </a:r>
          </a:p>
        </p:txBody>
      </p:sp>
      <p:sp>
        <p:nvSpPr>
          <p:cNvPr id="13316" name="AutoShape 3"/>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3317" name="Line 4"/>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8" name="Line 5"/>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Line 6"/>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0" name="Line 7"/>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1" name="Line 8"/>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2" name="Line 9"/>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23" name="AutoShape 10"/>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13324" name="AutoShape 11"/>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13325" name="AutoShape 12"/>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13326" name="AutoShape 13"/>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13327" name="AutoShape 14"/>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13328" name="AutoShape 15"/>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13329" name="AutoShape 16"/>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3330" name="AutoShape 17"/>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13331" name="Group 18"/>
          <p:cNvGrpSpPr>
            <a:grpSpLocks/>
          </p:cNvGrpSpPr>
          <p:nvPr/>
        </p:nvGrpSpPr>
        <p:grpSpPr bwMode="auto">
          <a:xfrm>
            <a:off x="4598988" y="5475288"/>
            <a:ext cx="674687" cy="517525"/>
            <a:chOff x="2897" y="3449"/>
            <a:chExt cx="425" cy="326"/>
          </a:xfrm>
        </p:grpSpPr>
        <p:sp>
          <p:nvSpPr>
            <p:cNvPr id="13348" name="AutoShape 19"/>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13349"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2" name="Group 21"/>
          <p:cNvGrpSpPr>
            <a:grpSpLocks/>
          </p:cNvGrpSpPr>
          <p:nvPr/>
        </p:nvGrpSpPr>
        <p:grpSpPr bwMode="auto">
          <a:xfrm>
            <a:off x="2822575" y="5449888"/>
            <a:ext cx="674688" cy="568325"/>
            <a:chOff x="1778" y="3433"/>
            <a:chExt cx="425" cy="358"/>
          </a:xfrm>
        </p:grpSpPr>
        <p:sp>
          <p:nvSpPr>
            <p:cNvPr id="13346" name="AutoShape 22"/>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13347"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3" name="Group 24"/>
          <p:cNvGrpSpPr>
            <a:grpSpLocks/>
          </p:cNvGrpSpPr>
          <p:nvPr/>
        </p:nvGrpSpPr>
        <p:grpSpPr bwMode="auto">
          <a:xfrm>
            <a:off x="1906588" y="5445125"/>
            <a:ext cx="620712" cy="576263"/>
            <a:chOff x="1201" y="3430"/>
            <a:chExt cx="391" cy="363"/>
          </a:xfrm>
        </p:grpSpPr>
        <p:sp>
          <p:nvSpPr>
            <p:cNvPr id="13344" name="AutoShape 25"/>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13345"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4" name="Group 27"/>
          <p:cNvGrpSpPr>
            <a:grpSpLocks/>
          </p:cNvGrpSpPr>
          <p:nvPr/>
        </p:nvGrpSpPr>
        <p:grpSpPr bwMode="auto">
          <a:xfrm>
            <a:off x="7764463" y="5480050"/>
            <a:ext cx="725487" cy="506413"/>
            <a:chOff x="4891" y="3452"/>
            <a:chExt cx="457" cy="319"/>
          </a:xfrm>
        </p:grpSpPr>
        <p:sp>
          <p:nvSpPr>
            <p:cNvPr id="13342" name="AutoShape 28"/>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13343"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335" name="Group 30"/>
          <p:cNvGrpSpPr>
            <a:grpSpLocks/>
          </p:cNvGrpSpPr>
          <p:nvPr/>
        </p:nvGrpSpPr>
        <p:grpSpPr bwMode="auto">
          <a:xfrm>
            <a:off x="6596063" y="4014788"/>
            <a:ext cx="1309687" cy="2830512"/>
            <a:chOff x="4155" y="2529"/>
            <a:chExt cx="825" cy="1783"/>
          </a:xfrm>
        </p:grpSpPr>
        <p:sp>
          <p:nvSpPr>
            <p:cNvPr id="13340" name="Freeform 31"/>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1" name="AutoShape 32"/>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sp>
        <p:nvSpPr>
          <p:cNvPr id="13336" name="AutoShape 33"/>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13337" name="Picture 34"/>
          <p:cNvPicPr>
            <a:picLocks noChangeAspect="1" noChangeArrowheads="1"/>
          </p:cNvPicPr>
          <p:nvPr/>
        </p:nvPicPr>
        <p:blipFill>
          <a:blip r:embed="rId7">
            <a:extLst>
              <a:ext uri="{28A0092B-C50C-407E-A947-70E740481C1C}">
                <a14:useLocalDpi xmlns:a14="http://schemas.microsoft.com/office/drawing/2010/main" val="0"/>
              </a:ext>
            </a:extLst>
          </a:blip>
          <a:srcRect l="50792" b="42131"/>
          <a:stretch>
            <a:fillRect/>
          </a:stretch>
        </p:blipFill>
        <p:spPr bwMode="auto">
          <a:xfrm>
            <a:off x="6342063" y="1416050"/>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8" name="Oval 35"/>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3339" name="AutoShape 36"/>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580625685</a:t>
            </a:r>
          </a:p>
        </p:txBody>
      </p:sp>
    </p:spTree>
    <p:extLst>
      <p:ext uri="{BB962C8B-B14F-4D97-AF65-F5344CB8AC3E}">
        <p14:creationId xmlns:p14="http://schemas.microsoft.com/office/powerpoint/2010/main" val="2563761306"/>
      </p:ext>
    </p:extLst>
  </p:cSld>
  <p:clrMapOvr>
    <a:masterClrMapping/>
  </p:clrMapOvr>
  <p:transition>
    <p:randomBar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Inserting a New Record</a:t>
            </a:r>
          </a:p>
        </p:txBody>
      </p:sp>
      <p:sp>
        <p:nvSpPr>
          <p:cNvPr id="15363" name="Rectangle 2"/>
          <p:cNvSpPr>
            <a:spLocks noGrp="1" noChangeArrowheads="1"/>
          </p:cNvSpPr>
          <p:nvPr>
            <p:ph type="body" idx="1"/>
          </p:nvPr>
        </p:nvSpPr>
        <p:spPr>
          <a:xfrm>
            <a:off x="685800" y="1981200"/>
            <a:ext cx="4757738"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Typical way create a hash value:</a:t>
            </a:r>
          </a:p>
        </p:txBody>
      </p:sp>
      <p:sp>
        <p:nvSpPr>
          <p:cNvPr id="15364" name="AutoShape 3"/>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5365" name="Line 4"/>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6" name="Line 5"/>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7" name="Line 6"/>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8" name="Line 7"/>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Line 8"/>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0" name="Line 9"/>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1" name="AutoShape 10"/>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15372" name="AutoShape 11"/>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15373" name="AutoShape 12"/>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15374" name="AutoShape 13"/>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15375" name="AutoShape 14"/>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15376" name="AutoShape 15"/>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15377" name="AutoShape 16"/>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5378" name="AutoShape 17"/>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15379" name="Group 18"/>
          <p:cNvGrpSpPr>
            <a:grpSpLocks/>
          </p:cNvGrpSpPr>
          <p:nvPr/>
        </p:nvGrpSpPr>
        <p:grpSpPr bwMode="auto">
          <a:xfrm>
            <a:off x="4598988" y="5475288"/>
            <a:ext cx="674687" cy="517525"/>
            <a:chOff x="2897" y="3449"/>
            <a:chExt cx="425" cy="326"/>
          </a:xfrm>
        </p:grpSpPr>
        <p:sp>
          <p:nvSpPr>
            <p:cNvPr id="15398" name="AutoShape 19"/>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15399"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0" name="Group 21"/>
          <p:cNvGrpSpPr>
            <a:grpSpLocks/>
          </p:cNvGrpSpPr>
          <p:nvPr/>
        </p:nvGrpSpPr>
        <p:grpSpPr bwMode="auto">
          <a:xfrm>
            <a:off x="2822575" y="5449888"/>
            <a:ext cx="674688" cy="568325"/>
            <a:chOff x="1778" y="3433"/>
            <a:chExt cx="425" cy="358"/>
          </a:xfrm>
        </p:grpSpPr>
        <p:sp>
          <p:nvSpPr>
            <p:cNvPr id="15396" name="AutoShape 22"/>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15397"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1" name="Group 24"/>
          <p:cNvGrpSpPr>
            <a:grpSpLocks/>
          </p:cNvGrpSpPr>
          <p:nvPr/>
        </p:nvGrpSpPr>
        <p:grpSpPr bwMode="auto">
          <a:xfrm>
            <a:off x="1906588" y="5445125"/>
            <a:ext cx="620712" cy="576263"/>
            <a:chOff x="1201" y="3430"/>
            <a:chExt cx="391" cy="363"/>
          </a:xfrm>
        </p:grpSpPr>
        <p:sp>
          <p:nvSpPr>
            <p:cNvPr id="15394" name="AutoShape 25"/>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15395"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2" name="Group 27"/>
          <p:cNvGrpSpPr>
            <a:grpSpLocks/>
          </p:cNvGrpSpPr>
          <p:nvPr/>
        </p:nvGrpSpPr>
        <p:grpSpPr bwMode="auto">
          <a:xfrm>
            <a:off x="7764463" y="5480050"/>
            <a:ext cx="725487" cy="506413"/>
            <a:chOff x="4891" y="3452"/>
            <a:chExt cx="457" cy="319"/>
          </a:xfrm>
        </p:grpSpPr>
        <p:sp>
          <p:nvSpPr>
            <p:cNvPr id="15392" name="AutoShape 28"/>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15393"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83" name="Group 30"/>
          <p:cNvGrpSpPr>
            <a:grpSpLocks/>
          </p:cNvGrpSpPr>
          <p:nvPr/>
        </p:nvGrpSpPr>
        <p:grpSpPr bwMode="auto">
          <a:xfrm>
            <a:off x="6596063" y="4014788"/>
            <a:ext cx="1309687" cy="2830512"/>
            <a:chOff x="4155" y="2529"/>
            <a:chExt cx="825" cy="1783"/>
          </a:xfrm>
        </p:grpSpPr>
        <p:sp>
          <p:nvSpPr>
            <p:cNvPr id="15390" name="Freeform 31"/>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1" name="AutoShape 32"/>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sp>
        <p:nvSpPr>
          <p:cNvPr id="15384" name="AutoShape 33"/>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15385" name="Picture 34"/>
          <p:cNvPicPr>
            <a:picLocks noChangeAspect="1" noChangeArrowheads="1"/>
          </p:cNvPicPr>
          <p:nvPr/>
        </p:nvPicPr>
        <p:blipFill>
          <a:blip r:embed="rId7">
            <a:extLst>
              <a:ext uri="{28A0092B-C50C-407E-A947-70E740481C1C}">
                <a14:useLocalDpi xmlns:a14="http://schemas.microsoft.com/office/drawing/2010/main" val="0"/>
              </a:ext>
            </a:extLst>
          </a:blip>
          <a:srcRect l="50792" b="42131"/>
          <a:stretch>
            <a:fillRect/>
          </a:stretch>
        </p:blipFill>
        <p:spPr bwMode="auto">
          <a:xfrm>
            <a:off x="6342063" y="1416050"/>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Oval 35"/>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5387" name="AutoShape 36"/>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580625685</a:t>
            </a:r>
          </a:p>
        </p:txBody>
      </p:sp>
      <p:sp>
        <p:nvSpPr>
          <p:cNvPr id="15388" name="AutoShape 37"/>
          <p:cNvSpPr>
            <a:spLocks noChangeArrowheads="1"/>
          </p:cNvSpPr>
          <p:nvPr/>
        </p:nvSpPr>
        <p:spPr bwMode="auto">
          <a:xfrm>
            <a:off x="1190625" y="3005138"/>
            <a:ext cx="2751138" cy="4333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bg1"/>
                </a:solidFill>
              </a:rPr>
              <a:t>(Number mod 701) </a:t>
            </a:r>
          </a:p>
        </p:txBody>
      </p:sp>
      <p:sp>
        <p:nvSpPr>
          <p:cNvPr id="15389" name="Text Box 38"/>
          <p:cNvSpPr txBox="1">
            <a:spLocks noChangeArrowheads="1"/>
          </p:cNvSpPr>
          <p:nvPr/>
        </p:nvSpPr>
        <p:spPr bwMode="auto">
          <a:xfrm>
            <a:off x="617538" y="3733800"/>
            <a:ext cx="6450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9000"/>
              </a:lnSpc>
              <a:spcBef>
                <a:spcPct val="0"/>
              </a:spcBef>
              <a:buClr>
                <a:srgbClr val="00FF00"/>
              </a:buClr>
              <a:buSzPct val="100000"/>
              <a:buFont typeface="Monotype Corsiva" panose="03010101010201010101" pitchFamily="66" charset="0"/>
              <a:buNone/>
            </a:pPr>
            <a:r>
              <a:rPr lang="en-GB" altLang="en-US" sz="2800">
                <a:solidFill>
                  <a:srgbClr val="00FF00"/>
                </a:solidFill>
                <a:latin typeface="Monotype Corsiva" panose="03010101010201010101" pitchFamily="66" charset="0"/>
              </a:rPr>
              <a:t>What is (580625685 mod 701)  ?</a:t>
            </a:r>
          </a:p>
        </p:txBody>
      </p:sp>
    </p:spTree>
    <p:extLst>
      <p:ext uri="{BB962C8B-B14F-4D97-AF65-F5344CB8AC3E}">
        <p14:creationId xmlns:p14="http://schemas.microsoft.com/office/powerpoint/2010/main" val="3740399378"/>
      </p:ext>
    </p:extLst>
  </p:cSld>
  <p:clrMapOvr>
    <a:masterClrMapping/>
  </p:clrMapOvr>
  <p:transition>
    <p:randomBar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Inserting a New Record</a:t>
            </a:r>
          </a:p>
        </p:txBody>
      </p:sp>
      <p:sp>
        <p:nvSpPr>
          <p:cNvPr id="17411" name="Rectangle 2"/>
          <p:cNvSpPr>
            <a:spLocks noGrp="1" noChangeArrowheads="1"/>
          </p:cNvSpPr>
          <p:nvPr>
            <p:ph type="body" idx="1"/>
          </p:nvPr>
        </p:nvSpPr>
        <p:spPr>
          <a:xfrm>
            <a:off x="685800" y="1981200"/>
            <a:ext cx="4757738"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Typical way to create a hash value:</a:t>
            </a:r>
          </a:p>
        </p:txBody>
      </p:sp>
      <p:sp>
        <p:nvSpPr>
          <p:cNvPr id="17412" name="AutoShape 3"/>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7413" name="Line 4"/>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4" name="Line 5"/>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5" name="Line 6"/>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6" name="Line 7"/>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7" name="Line 8"/>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8" name="Line 9"/>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19" name="AutoShape 10"/>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17420" name="AutoShape 11"/>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17421" name="AutoShape 12"/>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17422" name="AutoShape 13"/>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17423" name="AutoShape 14"/>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17424" name="AutoShape 15"/>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17425" name="AutoShape 16"/>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7426" name="AutoShape 17"/>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17427" name="Group 18"/>
          <p:cNvGrpSpPr>
            <a:grpSpLocks/>
          </p:cNvGrpSpPr>
          <p:nvPr/>
        </p:nvGrpSpPr>
        <p:grpSpPr bwMode="auto">
          <a:xfrm>
            <a:off x="4598988" y="5475288"/>
            <a:ext cx="674687" cy="517525"/>
            <a:chOff x="2897" y="3449"/>
            <a:chExt cx="425" cy="326"/>
          </a:xfrm>
        </p:grpSpPr>
        <p:sp>
          <p:nvSpPr>
            <p:cNvPr id="17448" name="AutoShape 19"/>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17449"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28" name="Group 21"/>
          <p:cNvGrpSpPr>
            <a:grpSpLocks/>
          </p:cNvGrpSpPr>
          <p:nvPr/>
        </p:nvGrpSpPr>
        <p:grpSpPr bwMode="auto">
          <a:xfrm>
            <a:off x="2822575" y="5449888"/>
            <a:ext cx="674688" cy="568325"/>
            <a:chOff x="1778" y="3433"/>
            <a:chExt cx="425" cy="358"/>
          </a:xfrm>
        </p:grpSpPr>
        <p:sp>
          <p:nvSpPr>
            <p:cNvPr id="17446" name="AutoShape 22"/>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17447" name="Picture 2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29" name="Group 24"/>
          <p:cNvGrpSpPr>
            <a:grpSpLocks/>
          </p:cNvGrpSpPr>
          <p:nvPr/>
        </p:nvGrpSpPr>
        <p:grpSpPr bwMode="auto">
          <a:xfrm>
            <a:off x="1906588" y="5445125"/>
            <a:ext cx="620712" cy="576263"/>
            <a:chOff x="1201" y="3430"/>
            <a:chExt cx="391" cy="363"/>
          </a:xfrm>
        </p:grpSpPr>
        <p:sp>
          <p:nvSpPr>
            <p:cNvPr id="17444" name="AutoShape 25"/>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17445"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30" name="Group 27"/>
          <p:cNvGrpSpPr>
            <a:grpSpLocks/>
          </p:cNvGrpSpPr>
          <p:nvPr/>
        </p:nvGrpSpPr>
        <p:grpSpPr bwMode="auto">
          <a:xfrm>
            <a:off x="7764463" y="5480050"/>
            <a:ext cx="725487" cy="506413"/>
            <a:chOff x="4891" y="3452"/>
            <a:chExt cx="457" cy="319"/>
          </a:xfrm>
        </p:grpSpPr>
        <p:sp>
          <p:nvSpPr>
            <p:cNvPr id="17442" name="AutoShape 28"/>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17443"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31" name="Group 30"/>
          <p:cNvGrpSpPr>
            <a:grpSpLocks/>
          </p:cNvGrpSpPr>
          <p:nvPr/>
        </p:nvGrpSpPr>
        <p:grpSpPr bwMode="auto">
          <a:xfrm>
            <a:off x="6596063" y="4014788"/>
            <a:ext cx="1309687" cy="2830512"/>
            <a:chOff x="4155" y="2529"/>
            <a:chExt cx="825" cy="1783"/>
          </a:xfrm>
        </p:grpSpPr>
        <p:sp>
          <p:nvSpPr>
            <p:cNvPr id="17440" name="Freeform 31"/>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1" name="AutoShape 32"/>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sp>
        <p:nvSpPr>
          <p:cNvPr id="17432" name="AutoShape 33"/>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17433" name="Picture 34"/>
          <p:cNvPicPr>
            <a:picLocks noChangeAspect="1" noChangeArrowheads="1"/>
          </p:cNvPicPr>
          <p:nvPr/>
        </p:nvPicPr>
        <p:blipFill>
          <a:blip r:embed="rId7">
            <a:extLst>
              <a:ext uri="{28A0092B-C50C-407E-A947-70E740481C1C}">
                <a14:useLocalDpi xmlns:a14="http://schemas.microsoft.com/office/drawing/2010/main" val="0"/>
              </a:ext>
            </a:extLst>
          </a:blip>
          <a:srcRect l="50792" b="42131"/>
          <a:stretch>
            <a:fillRect/>
          </a:stretch>
        </p:blipFill>
        <p:spPr bwMode="auto">
          <a:xfrm>
            <a:off x="6342063" y="1416050"/>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4" name="Oval 35"/>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7435" name="AutoShape 36"/>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580625685</a:t>
            </a:r>
          </a:p>
        </p:txBody>
      </p:sp>
      <p:sp>
        <p:nvSpPr>
          <p:cNvPr id="17436" name="AutoShape 37"/>
          <p:cNvSpPr>
            <a:spLocks noChangeArrowheads="1"/>
          </p:cNvSpPr>
          <p:nvPr/>
        </p:nvSpPr>
        <p:spPr bwMode="auto">
          <a:xfrm>
            <a:off x="1190625" y="3005138"/>
            <a:ext cx="2751138" cy="433387"/>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bg1"/>
                </a:solidFill>
              </a:rPr>
              <a:t>(Number mod 701) </a:t>
            </a:r>
          </a:p>
        </p:txBody>
      </p:sp>
      <p:sp>
        <p:nvSpPr>
          <p:cNvPr id="17437" name="Text Box 38"/>
          <p:cNvSpPr txBox="1">
            <a:spLocks noChangeArrowheads="1"/>
          </p:cNvSpPr>
          <p:nvPr/>
        </p:nvSpPr>
        <p:spPr bwMode="auto">
          <a:xfrm>
            <a:off x="617538" y="3733800"/>
            <a:ext cx="64500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9000"/>
              </a:lnSpc>
              <a:spcBef>
                <a:spcPct val="0"/>
              </a:spcBef>
              <a:buClr>
                <a:srgbClr val="00FF00"/>
              </a:buClr>
              <a:buSzPct val="100000"/>
              <a:buFont typeface="Monotype Corsiva" panose="03010101010201010101" pitchFamily="66" charset="0"/>
              <a:buNone/>
            </a:pPr>
            <a:r>
              <a:rPr lang="en-GB" altLang="en-US" sz="2800">
                <a:solidFill>
                  <a:srgbClr val="00FF00"/>
                </a:solidFill>
                <a:latin typeface="Monotype Corsiva" panose="03010101010201010101" pitchFamily="66" charset="0"/>
              </a:rPr>
              <a:t>What is (580625685 mod 701) ?</a:t>
            </a:r>
          </a:p>
        </p:txBody>
      </p:sp>
      <p:sp>
        <p:nvSpPr>
          <p:cNvPr id="17438" name="Freeform 39"/>
          <p:cNvSpPr>
            <a:spLocks noChangeArrowheads="1"/>
          </p:cNvSpPr>
          <p:nvPr/>
        </p:nvSpPr>
        <p:spPr bwMode="auto">
          <a:xfrm>
            <a:off x="7662863" y="3089275"/>
            <a:ext cx="1257300" cy="1004888"/>
          </a:xfrm>
          <a:custGeom>
            <a:avLst/>
            <a:gdLst>
              <a:gd name="T0" fmla="*/ 0 w 3493"/>
              <a:gd name="T1" fmla="*/ 882560 h 2793"/>
              <a:gd name="T2" fmla="*/ 175655 w 3493"/>
              <a:gd name="T3" fmla="*/ 1004528 h 2793"/>
              <a:gd name="T4" fmla="*/ 1081285 w 3493"/>
              <a:gd name="T5" fmla="*/ 1004528 h 2793"/>
              <a:gd name="T6" fmla="*/ 1256940 w 3493"/>
              <a:gd name="T7" fmla="*/ 882560 h 2793"/>
              <a:gd name="T8" fmla="*/ 1256940 w 3493"/>
              <a:gd name="T9" fmla="*/ 253291 h 2793"/>
              <a:gd name="T10" fmla="*/ 1081285 w 3493"/>
              <a:gd name="T11" fmla="*/ 130963 h 2793"/>
              <a:gd name="T12" fmla="*/ 502488 w 3493"/>
              <a:gd name="T13" fmla="*/ 130963 h 2793"/>
              <a:gd name="T14" fmla="*/ 86028 w 3493"/>
              <a:gd name="T15" fmla="*/ 0 h 2793"/>
              <a:gd name="T16" fmla="*/ 198692 w 3493"/>
              <a:gd name="T17" fmla="*/ 130963 h 2793"/>
              <a:gd name="T18" fmla="*/ 175655 w 3493"/>
              <a:gd name="T19" fmla="*/ 130963 h 2793"/>
              <a:gd name="T20" fmla="*/ 0 w 3493"/>
              <a:gd name="T21" fmla="*/ 253291 h 2793"/>
              <a:gd name="T22" fmla="*/ 0 w 3493"/>
              <a:gd name="T23" fmla="*/ 882560 h 27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93"/>
              <a:gd name="T37" fmla="*/ 0 h 2793"/>
              <a:gd name="T38" fmla="*/ 3493 w 3493"/>
              <a:gd name="T39" fmla="*/ 2793 h 27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93" h="2793">
                <a:moveTo>
                  <a:pt x="0" y="2453"/>
                </a:moveTo>
                <a:cubicBezTo>
                  <a:pt x="0" y="2792"/>
                  <a:pt x="0" y="2792"/>
                  <a:pt x="488" y="2792"/>
                </a:cubicBezTo>
                <a:lnTo>
                  <a:pt x="3004" y="2792"/>
                </a:lnTo>
                <a:cubicBezTo>
                  <a:pt x="3492" y="2792"/>
                  <a:pt x="3492" y="2792"/>
                  <a:pt x="3492" y="2453"/>
                </a:cubicBezTo>
                <a:lnTo>
                  <a:pt x="3492" y="704"/>
                </a:lnTo>
                <a:cubicBezTo>
                  <a:pt x="3492" y="364"/>
                  <a:pt x="3492" y="364"/>
                  <a:pt x="3004" y="364"/>
                </a:cubicBezTo>
                <a:lnTo>
                  <a:pt x="1396" y="364"/>
                </a:lnTo>
                <a:lnTo>
                  <a:pt x="239" y="0"/>
                </a:lnTo>
                <a:lnTo>
                  <a:pt x="552" y="364"/>
                </a:lnTo>
                <a:lnTo>
                  <a:pt x="488" y="364"/>
                </a:lnTo>
                <a:cubicBezTo>
                  <a:pt x="0" y="364"/>
                  <a:pt x="0" y="364"/>
                  <a:pt x="0" y="704"/>
                </a:cubicBezTo>
                <a:lnTo>
                  <a:pt x="0" y="2453"/>
                </a:lnTo>
              </a:path>
            </a:pathLst>
          </a:custGeom>
          <a:solidFill>
            <a:srgbClr val="0000FF"/>
          </a:solidFill>
          <a:ln w="12600">
            <a:solidFill>
              <a:srgbClr val="E0E0E0"/>
            </a:solidFill>
            <a:round/>
            <a:headEnd/>
            <a:tailEnd/>
          </a:ln>
        </p:spPr>
        <p:txBody>
          <a:bodyPr wrap="none" anchor="ctr"/>
          <a:lstStyle/>
          <a:p>
            <a:endParaRPr lang="en-US"/>
          </a:p>
        </p:txBody>
      </p:sp>
      <p:sp>
        <p:nvSpPr>
          <p:cNvPr id="17439" name="AutoShape 40"/>
          <p:cNvSpPr>
            <a:spLocks noChangeArrowheads="1"/>
          </p:cNvSpPr>
          <p:nvPr/>
        </p:nvSpPr>
        <p:spPr bwMode="auto">
          <a:xfrm>
            <a:off x="8162925" y="3416300"/>
            <a:ext cx="409575" cy="579438"/>
          </a:xfrm>
          <a:prstGeom prst="roundRect">
            <a:avLst>
              <a:gd name="adj" fmla="val 38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b="1">
                <a:solidFill>
                  <a:schemeClr val="tx1"/>
                </a:solidFill>
              </a:rPr>
              <a:t>3</a:t>
            </a:r>
          </a:p>
        </p:txBody>
      </p:sp>
    </p:spTree>
    <p:extLst>
      <p:ext uri="{BB962C8B-B14F-4D97-AF65-F5344CB8AC3E}">
        <p14:creationId xmlns:p14="http://schemas.microsoft.com/office/powerpoint/2010/main" val="3758185582"/>
      </p:ext>
    </p:extLst>
  </p:cSld>
  <p:clrMapOvr>
    <a:masterClrMapping/>
  </p:clrMapOvr>
  <p:transition>
    <p:check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pointer</a:t>
            </a:r>
            <a:endParaRPr lang="en-US" dirty="0"/>
          </a:p>
        </p:txBody>
      </p:sp>
      <p:sp>
        <p:nvSpPr>
          <p:cNvPr id="3" name="Content Placeholder 2"/>
          <p:cNvSpPr>
            <a:spLocks noGrp="1"/>
          </p:cNvSpPr>
          <p:nvPr>
            <p:ph idx="1"/>
          </p:nvPr>
        </p:nvSpPr>
        <p:spPr/>
        <p:txBody>
          <a:bodyPr/>
          <a:lstStyle/>
          <a:p>
            <a:r>
              <a:rPr lang="en-US" dirty="0" smtClean="0"/>
              <a:t>Example “</a:t>
            </a:r>
            <a:r>
              <a:rPr lang="en-US" dirty="0" smtClean="0">
                <a:solidFill>
                  <a:srgbClr val="FF0000"/>
                </a:solidFill>
              </a:rPr>
              <a:t>function_pointer.cpp</a:t>
            </a:r>
            <a:r>
              <a:rPr lang="en-US" dirty="0" smtClean="0"/>
              <a:t>”</a:t>
            </a:r>
            <a:endParaRPr lang="en-US" dirty="0"/>
          </a:p>
        </p:txBody>
      </p:sp>
    </p:spTree>
    <p:extLst>
      <p:ext uri="{BB962C8B-B14F-4D97-AF65-F5344CB8AC3E}">
        <p14:creationId xmlns:p14="http://schemas.microsoft.com/office/powerpoint/2010/main" val="16755030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Inserting a New Record</a:t>
            </a:r>
          </a:p>
        </p:txBody>
      </p:sp>
      <p:sp>
        <p:nvSpPr>
          <p:cNvPr id="19459"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The hash value is used for the location of the new record.</a:t>
            </a:r>
          </a:p>
        </p:txBody>
      </p:sp>
      <p:sp>
        <p:nvSpPr>
          <p:cNvPr id="19460"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1" name="AutoShape 4"/>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19462" name="Picture 5"/>
          <p:cNvPicPr>
            <a:picLocks noChangeAspect="1" noChangeArrowheads="1"/>
          </p:cNvPicPr>
          <p:nvPr/>
        </p:nvPicPr>
        <p:blipFill>
          <a:blip r:embed="rId3">
            <a:extLst>
              <a:ext uri="{28A0092B-C50C-407E-A947-70E740481C1C}">
                <a14:useLocalDpi xmlns:a14="http://schemas.microsoft.com/office/drawing/2010/main" val="0"/>
              </a:ext>
            </a:extLst>
          </a:blip>
          <a:srcRect l="50792" b="42131"/>
          <a:stretch>
            <a:fillRect/>
          </a:stretch>
        </p:blipFill>
        <p:spPr bwMode="auto">
          <a:xfrm>
            <a:off x="6342063" y="1416050"/>
            <a:ext cx="2119312" cy="190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6"/>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9464" name="AutoShape 7"/>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580625685</a:t>
            </a:r>
          </a:p>
        </p:txBody>
      </p:sp>
      <p:sp>
        <p:nvSpPr>
          <p:cNvPr id="19465" name="AutoShape 8"/>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9466" name="Line 9"/>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7" name="Line 10"/>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8" name="Line 11"/>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9" name="Line 12"/>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0" name="Line 13"/>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1" name="Line 14"/>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72" name="AutoShape 15"/>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19473" name="AutoShape 16"/>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19474" name="AutoShape 17"/>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19475" name="AutoShape 18"/>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19476" name="AutoShape 19"/>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19477" name="AutoShape 20"/>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19478" name="AutoShape 21"/>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19479" name="AutoShape 22"/>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19480" name="Group 23"/>
          <p:cNvGrpSpPr>
            <a:grpSpLocks/>
          </p:cNvGrpSpPr>
          <p:nvPr/>
        </p:nvGrpSpPr>
        <p:grpSpPr bwMode="auto">
          <a:xfrm>
            <a:off x="4598988" y="5475288"/>
            <a:ext cx="674687" cy="517525"/>
            <a:chOff x="2897" y="3449"/>
            <a:chExt cx="425" cy="326"/>
          </a:xfrm>
        </p:grpSpPr>
        <p:sp>
          <p:nvSpPr>
            <p:cNvPr id="19498" name="AutoShape 24"/>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19499"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1" name="Group 26"/>
          <p:cNvGrpSpPr>
            <a:grpSpLocks/>
          </p:cNvGrpSpPr>
          <p:nvPr/>
        </p:nvGrpSpPr>
        <p:grpSpPr bwMode="auto">
          <a:xfrm>
            <a:off x="2822575" y="5449888"/>
            <a:ext cx="674688" cy="568325"/>
            <a:chOff x="1778" y="3433"/>
            <a:chExt cx="425" cy="358"/>
          </a:xfrm>
        </p:grpSpPr>
        <p:sp>
          <p:nvSpPr>
            <p:cNvPr id="19496" name="AutoShape 27"/>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19497"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2" name="Group 29"/>
          <p:cNvGrpSpPr>
            <a:grpSpLocks/>
          </p:cNvGrpSpPr>
          <p:nvPr/>
        </p:nvGrpSpPr>
        <p:grpSpPr bwMode="auto">
          <a:xfrm>
            <a:off x="1906588" y="5445125"/>
            <a:ext cx="620712" cy="576263"/>
            <a:chOff x="1201" y="3430"/>
            <a:chExt cx="391" cy="363"/>
          </a:xfrm>
        </p:grpSpPr>
        <p:sp>
          <p:nvSpPr>
            <p:cNvPr id="19494" name="AutoShape 30"/>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19495"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483" name="Group 32"/>
          <p:cNvGrpSpPr>
            <a:grpSpLocks/>
          </p:cNvGrpSpPr>
          <p:nvPr/>
        </p:nvGrpSpPr>
        <p:grpSpPr bwMode="auto">
          <a:xfrm>
            <a:off x="7764463" y="5480050"/>
            <a:ext cx="725487" cy="506413"/>
            <a:chOff x="4891" y="3452"/>
            <a:chExt cx="457" cy="319"/>
          </a:xfrm>
        </p:grpSpPr>
        <p:sp>
          <p:nvSpPr>
            <p:cNvPr id="19492" name="AutoShape 33"/>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19493" name="Picture 34"/>
            <p:cNvPicPr>
              <a:picLocks noChangeAspect="1" noChangeArrowheads="1"/>
            </p:cNvPicPr>
            <p:nvPr/>
          </p:nvPicPr>
          <p:blipFill>
            <a:blip r:embed="rId7"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84" name="Freeform 35"/>
          <p:cNvSpPr>
            <a:spLocks noChangeArrowheads="1"/>
          </p:cNvSpPr>
          <p:nvPr/>
        </p:nvSpPr>
        <p:spPr bwMode="auto">
          <a:xfrm>
            <a:off x="3586163" y="914400"/>
            <a:ext cx="2433637" cy="5227638"/>
          </a:xfrm>
          <a:custGeom>
            <a:avLst/>
            <a:gdLst>
              <a:gd name="T0" fmla="*/ 0 w 6761"/>
              <a:gd name="T1" fmla="*/ 4424217 h 14523"/>
              <a:gd name="T2" fmla="*/ 2433277 w 6761"/>
              <a:gd name="T3" fmla="*/ 0 h 14523"/>
              <a:gd name="T4" fmla="*/ 2433277 w 6761"/>
              <a:gd name="T5" fmla="*/ 2514291 h 14523"/>
              <a:gd name="T6" fmla="*/ 0 w 6761"/>
              <a:gd name="T7" fmla="*/ 5227278 h 14523"/>
              <a:gd name="T8" fmla="*/ 0 w 6761"/>
              <a:gd name="T9" fmla="*/ 4424217 h 14523"/>
              <a:gd name="T10" fmla="*/ 0 60000 65536"/>
              <a:gd name="T11" fmla="*/ 0 60000 65536"/>
              <a:gd name="T12" fmla="*/ 0 60000 65536"/>
              <a:gd name="T13" fmla="*/ 0 60000 65536"/>
              <a:gd name="T14" fmla="*/ 0 60000 65536"/>
              <a:gd name="T15" fmla="*/ 0 w 6761"/>
              <a:gd name="T16" fmla="*/ 0 h 14523"/>
              <a:gd name="T17" fmla="*/ 6761 w 6761"/>
              <a:gd name="T18" fmla="*/ 14523 h 14523"/>
            </a:gdLst>
            <a:ahLst/>
            <a:cxnLst>
              <a:cxn ang="T10">
                <a:pos x="T0" y="T1"/>
              </a:cxn>
              <a:cxn ang="T11">
                <a:pos x="T2" y="T3"/>
              </a:cxn>
              <a:cxn ang="T12">
                <a:pos x="T4" y="T5"/>
              </a:cxn>
              <a:cxn ang="T13">
                <a:pos x="T6" y="T7"/>
              </a:cxn>
              <a:cxn ang="T14">
                <a:pos x="T8" y="T9"/>
              </a:cxn>
            </a:cxnLst>
            <a:rect l="T15" t="T16" r="T17" b="T18"/>
            <a:pathLst>
              <a:path w="6761" h="14523">
                <a:moveTo>
                  <a:pt x="0" y="12291"/>
                </a:moveTo>
                <a:lnTo>
                  <a:pt x="6760" y="0"/>
                </a:lnTo>
                <a:lnTo>
                  <a:pt x="6760" y="6985"/>
                </a:lnTo>
                <a:lnTo>
                  <a:pt x="0" y="14522"/>
                </a:lnTo>
                <a:lnTo>
                  <a:pt x="0" y="12291"/>
                </a:lnTo>
              </a:path>
            </a:pathLst>
          </a:custGeom>
          <a:gradFill rotWithShape="0">
            <a:gsLst>
              <a:gs pos="0">
                <a:srgbClr val="8080FF"/>
              </a:gs>
              <a:gs pos="100000">
                <a:srgbClr val="26264B"/>
              </a:gs>
            </a:gsLst>
            <a:lin ang="5400000" scaled="1"/>
          </a:gradFill>
          <a:ln w="12600">
            <a:solidFill>
              <a:srgbClr val="E0E0E0"/>
            </a:solidFill>
            <a:round/>
            <a:headEnd/>
            <a:tailEnd/>
          </a:ln>
        </p:spPr>
        <p:txBody>
          <a:bodyPr wrap="none" anchor="ctr"/>
          <a:lstStyle/>
          <a:p>
            <a:endParaRPr lang="en-US"/>
          </a:p>
        </p:txBody>
      </p:sp>
      <p:grpSp>
        <p:nvGrpSpPr>
          <p:cNvPr id="19485" name="Group 36"/>
          <p:cNvGrpSpPr>
            <a:grpSpLocks/>
          </p:cNvGrpSpPr>
          <p:nvPr/>
        </p:nvGrpSpPr>
        <p:grpSpPr bwMode="auto">
          <a:xfrm>
            <a:off x="6596063" y="4014788"/>
            <a:ext cx="1309687" cy="2830512"/>
            <a:chOff x="4155" y="2529"/>
            <a:chExt cx="825" cy="1783"/>
          </a:xfrm>
        </p:grpSpPr>
        <p:sp>
          <p:nvSpPr>
            <p:cNvPr id="19490" name="Freeform 37"/>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91" name="AutoShape 38"/>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sp>
        <p:nvSpPr>
          <p:cNvPr id="19486" name="Freeform 39"/>
          <p:cNvSpPr>
            <a:spLocks noChangeArrowheads="1"/>
          </p:cNvSpPr>
          <p:nvPr/>
        </p:nvSpPr>
        <p:spPr bwMode="auto">
          <a:xfrm>
            <a:off x="3576638" y="3386138"/>
            <a:ext cx="5057775" cy="2744787"/>
          </a:xfrm>
          <a:custGeom>
            <a:avLst/>
            <a:gdLst>
              <a:gd name="T0" fmla="*/ 0 w 14051"/>
              <a:gd name="T1" fmla="*/ 2744427 h 7626"/>
              <a:gd name="T2" fmla="*/ 2454196 w 14051"/>
              <a:gd name="T3" fmla="*/ 0 h 7626"/>
              <a:gd name="T4" fmla="*/ 5057415 w 14051"/>
              <a:gd name="T5" fmla="*/ 0 h 7626"/>
              <a:gd name="T6" fmla="*/ 914294 w 14051"/>
              <a:gd name="T7" fmla="*/ 2744427 h 7626"/>
              <a:gd name="T8" fmla="*/ 0 w 14051"/>
              <a:gd name="T9" fmla="*/ 2744427 h 7626"/>
              <a:gd name="T10" fmla="*/ 0 60000 65536"/>
              <a:gd name="T11" fmla="*/ 0 60000 65536"/>
              <a:gd name="T12" fmla="*/ 0 60000 65536"/>
              <a:gd name="T13" fmla="*/ 0 60000 65536"/>
              <a:gd name="T14" fmla="*/ 0 60000 65536"/>
              <a:gd name="T15" fmla="*/ 0 w 14051"/>
              <a:gd name="T16" fmla="*/ 0 h 7626"/>
              <a:gd name="T17" fmla="*/ 14051 w 14051"/>
              <a:gd name="T18" fmla="*/ 7626 h 7626"/>
            </a:gdLst>
            <a:ahLst/>
            <a:cxnLst>
              <a:cxn ang="T10">
                <a:pos x="T0" y="T1"/>
              </a:cxn>
              <a:cxn ang="T11">
                <a:pos x="T2" y="T3"/>
              </a:cxn>
              <a:cxn ang="T12">
                <a:pos x="T4" y="T5"/>
              </a:cxn>
              <a:cxn ang="T13">
                <a:pos x="T6" y="T7"/>
              </a:cxn>
              <a:cxn ang="T14">
                <a:pos x="T8" y="T9"/>
              </a:cxn>
            </a:cxnLst>
            <a:rect l="T15" t="T16" r="T17" b="T18"/>
            <a:pathLst>
              <a:path w="14051" h="7626">
                <a:moveTo>
                  <a:pt x="0" y="7625"/>
                </a:moveTo>
                <a:lnTo>
                  <a:pt x="6818" y="0"/>
                </a:lnTo>
                <a:lnTo>
                  <a:pt x="14050" y="0"/>
                </a:lnTo>
                <a:lnTo>
                  <a:pt x="2540" y="7625"/>
                </a:lnTo>
                <a:lnTo>
                  <a:pt x="0" y="7625"/>
                </a:lnTo>
              </a:path>
            </a:pathLst>
          </a:custGeom>
          <a:gradFill rotWithShape="0">
            <a:gsLst>
              <a:gs pos="0">
                <a:srgbClr val="8080FF"/>
              </a:gs>
              <a:gs pos="100000">
                <a:srgbClr val="26264B"/>
              </a:gs>
            </a:gsLst>
            <a:lin ang="8100000" scaled="1"/>
          </a:gradFill>
          <a:ln w="12600">
            <a:solidFill>
              <a:srgbClr val="E0E0E0"/>
            </a:solidFill>
            <a:round/>
            <a:headEnd/>
            <a:tailEnd/>
          </a:ln>
        </p:spPr>
        <p:txBody>
          <a:bodyPr wrap="none" anchor="ctr"/>
          <a:lstStyle/>
          <a:p>
            <a:endParaRPr lang="en-US"/>
          </a:p>
        </p:txBody>
      </p:sp>
      <p:grpSp>
        <p:nvGrpSpPr>
          <p:cNvPr id="19487" name="Group 40"/>
          <p:cNvGrpSpPr>
            <a:grpSpLocks/>
          </p:cNvGrpSpPr>
          <p:nvPr/>
        </p:nvGrpSpPr>
        <p:grpSpPr bwMode="auto">
          <a:xfrm>
            <a:off x="7662863" y="3089275"/>
            <a:ext cx="1255712" cy="1003300"/>
            <a:chOff x="4827" y="1946"/>
            <a:chExt cx="791" cy="632"/>
          </a:xfrm>
        </p:grpSpPr>
        <p:sp>
          <p:nvSpPr>
            <p:cNvPr id="19488" name="Freeform 41"/>
            <p:cNvSpPr>
              <a:spLocks noChangeArrowheads="1"/>
            </p:cNvSpPr>
            <p:nvPr/>
          </p:nvSpPr>
          <p:spPr bwMode="auto">
            <a:xfrm>
              <a:off x="4827" y="1946"/>
              <a:ext cx="792" cy="633"/>
            </a:xfrm>
            <a:custGeom>
              <a:avLst/>
              <a:gdLst>
                <a:gd name="T0" fmla="*/ 0 w 3493"/>
                <a:gd name="T1" fmla="*/ 556 h 2793"/>
                <a:gd name="T2" fmla="*/ 111 w 3493"/>
                <a:gd name="T3" fmla="*/ 633 h 2793"/>
                <a:gd name="T4" fmla="*/ 681 w 3493"/>
                <a:gd name="T5" fmla="*/ 633 h 2793"/>
                <a:gd name="T6" fmla="*/ 792 w 3493"/>
                <a:gd name="T7" fmla="*/ 556 h 2793"/>
                <a:gd name="T8" fmla="*/ 792 w 3493"/>
                <a:gd name="T9" fmla="*/ 160 h 2793"/>
                <a:gd name="T10" fmla="*/ 681 w 3493"/>
                <a:gd name="T11" fmla="*/ 82 h 2793"/>
                <a:gd name="T12" fmla="*/ 317 w 3493"/>
                <a:gd name="T13" fmla="*/ 82 h 2793"/>
                <a:gd name="T14" fmla="*/ 54 w 3493"/>
                <a:gd name="T15" fmla="*/ 0 h 2793"/>
                <a:gd name="T16" fmla="*/ 125 w 3493"/>
                <a:gd name="T17" fmla="*/ 82 h 2793"/>
                <a:gd name="T18" fmla="*/ 111 w 3493"/>
                <a:gd name="T19" fmla="*/ 82 h 2793"/>
                <a:gd name="T20" fmla="*/ 0 w 3493"/>
                <a:gd name="T21" fmla="*/ 160 h 2793"/>
                <a:gd name="T22" fmla="*/ 0 w 3493"/>
                <a:gd name="T23" fmla="*/ 556 h 27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93"/>
                <a:gd name="T37" fmla="*/ 0 h 2793"/>
                <a:gd name="T38" fmla="*/ 3493 w 3493"/>
                <a:gd name="T39" fmla="*/ 2793 h 279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93" h="2793">
                  <a:moveTo>
                    <a:pt x="0" y="2453"/>
                  </a:moveTo>
                  <a:cubicBezTo>
                    <a:pt x="0" y="2792"/>
                    <a:pt x="0" y="2792"/>
                    <a:pt x="488" y="2792"/>
                  </a:cubicBezTo>
                  <a:lnTo>
                    <a:pt x="3004" y="2792"/>
                  </a:lnTo>
                  <a:cubicBezTo>
                    <a:pt x="3492" y="2792"/>
                    <a:pt x="3492" y="2792"/>
                    <a:pt x="3492" y="2453"/>
                  </a:cubicBezTo>
                  <a:lnTo>
                    <a:pt x="3492" y="704"/>
                  </a:lnTo>
                  <a:cubicBezTo>
                    <a:pt x="3492" y="364"/>
                    <a:pt x="3492" y="364"/>
                    <a:pt x="3004" y="364"/>
                  </a:cubicBezTo>
                  <a:lnTo>
                    <a:pt x="1396" y="364"/>
                  </a:lnTo>
                  <a:lnTo>
                    <a:pt x="239" y="0"/>
                  </a:lnTo>
                  <a:lnTo>
                    <a:pt x="552" y="364"/>
                  </a:lnTo>
                  <a:lnTo>
                    <a:pt x="488" y="364"/>
                  </a:lnTo>
                  <a:cubicBezTo>
                    <a:pt x="0" y="364"/>
                    <a:pt x="0" y="364"/>
                    <a:pt x="0" y="704"/>
                  </a:cubicBezTo>
                  <a:lnTo>
                    <a:pt x="0" y="2453"/>
                  </a:lnTo>
                </a:path>
              </a:pathLst>
            </a:custGeom>
            <a:solidFill>
              <a:srgbClr val="0000FF"/>
            </a:solidFill>
            <a:ln w="12600">
              <a:solidFill>
                <a:srgbClr val="E0E0E0"/>
              </a:solidFill>
              <a:round/>
              <a:headEnd/>
              <a:tailEnd/>
            </a:ln>
          </p:spPr>
          <p:txBody>
            <a:bodyPr wrap="none" anchor="ctr"/>
            <a:lstStyle/>
            <a:p>
              <a:endParaRPr lang="en-US"/>
            </a:p>
          </p:txBody>
        </p:sp>
        <p:sp>
          <p:nvSpPr>
            <p:cNvPr id="19489" name="AutoShape 42"/>
            <p:cNvSpPr>
              <a:spLocks noChangeArrowheads="1"/>
            </p:cNvSpPr>
            <p:nvPr/>
          </p:nvSpPr>
          <p:spPr bwMode="auto">
            <a:xfrm>
              <a:off x="5021" y="2152"/>
              <a:ext cx="429" cy="365"/>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b="1">
                  <a:solidFill>
                    <a:schemeClr val="tx1"/>
                  </a:solidFill>
                </a:rPr>
                <a:t>[3]</a:t>
              </a:r>
            </a:p>
          </p:txBody>
        </p:sp>
      </p:grpSp>
    </p:spTree>
    <p:extLst>
      <p:ext uri="{BB962C8B-B14F-4D97-AF65-F5344CB8AC3E}">
        <p14:creationId xmlns:p14="http://schemas.microsoft.com/office/powerpoint/2010/main" val="1437248440"/>
      </p:ext>
    </p:extLst>
  </p:cSld>
  <p:clrMapOvr>
    <a:masterClrMapping/>
  </p:clrMapOvr>
  <p:transition spd="slow">
    <p:strips dir="ld"/>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Inserting a New Record</a:t>
            </a:r>
          </a:p>
        </p:txBody>
      </p:sp>
      <p:sp>
        <p:nvSpPr>
          <p:cNvPr id="21507"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The hash value is used for the location of the new record.</a:t>
            </a:r>
          </a:p>
        </p:txBody>
      </p:sp>
      <p:sp>
        <p:nvSpPr>
          <p:cNvPr id="21508"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09"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1510"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1"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2"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5"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6"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21517"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21518"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21519"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21520"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21521"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21522"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1523"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21524" name="Group 19"/>
          <p:cNvGrpSpPr>
            <a:grpSpLocks/>
          </p:cNvGrpSpPr>
          <p:nvPr/>
        </p:nvGrpSpPr>
        <p:grpSpPr bwMode="auto">
          <a:xfrm>
            <a:off x="4598988" y="5475288"/>
            <a:ext cx="674687" cy="517525"/>
            <a:chOff x="2897" y="3449"/>
            <a:chExt cx="425" cy="326"/>
          </a:xfrm>
        </p:grpSpPr>
        <p:sp>
          <p:nvSpPr>
            <p:cNvPr id="21540"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21541"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5" name="Group 22"/>
          <p:cNvGrpSpPr>
            <a:grpSpLocks/>
          </p:cNvGrpSpPr>
          <p:nvPr/>
        </p:nvGrpSpPr>
        <p:grpSpPr bwMode="auto">
          <a:xfrm>
            <a:off x="2822575" y="5449888"/>
            <a:ext cx="674688" cy="568325"/>
            <a:chOff x="1778" y="3433"/>
            <a:chExt cx="425" cy="358"/>
          </a:xfrm>
        </p:grpSpPr>
        <p:sp>
          <p:nvSpPr>
            <p:cNvPr id="21538"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21539"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6" name="Group 25"/>
          <p:cNvGrpSpPr>
            <a:grpSpLocks/>
          </p:cNvGrpSpPr>
          <p:nvPr/>
        </p:nvGrpSpPr>
        <p:grpSpPr bwMode="auto">
          <a:xfrm>
            <a:off x="1906588" y="5445125"/>
            <a:ext cx="620712" cy="576263"/>
            <a:chOff x="1201" y="3430"/>
            <a:chExt cx="391" cy="363"/>
          </a:xfrm>
        </p:grpSpPr>
        <p:sp>
          <p:nvSpPr>
            <p:cNvPr id="21536"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21537"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7" name="Group 28"/>
          <p:cNvGrpSpPr>
            <a:grpSpLocks/>
          </p:cNvGrpSpPr>
          <p:nvPr/>
        </p:nvGrpSpPr>
        <p:grpSpPr bwMode="auto">
          <a:xfrm>
            <a:off x="7764463" y="5480050"/>
            <a:ext cx="725487" cy="506413"/>
            <a:chOff x="4891" y="3452"/>
            <a:chExt cx="457" cy="319"/>
          </a:xfrm>
        </p:grpSpPr>
        <p:sp>
          <p:nvSpPr>
            <p:cNvPr id="21534"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21535"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28" name="Group 31"/>
          <p:cNvGrpSpPr>
            <a:grpSpLocks/>
          </p:cNvGrpSpPr>
          <p:nvPr/>
        </p:nvGrpSpPr>
        <p:grpSpPr bwMode="auto">
          <a:xfrm>
            <a:off x="6596063" y="4014788"/>
            <a:ext cx="1309687" cy="2830512"/>
            <a:chOff x="4155" y="2529"/>
            <a:chExt cx="825" cy="1783"/>
          </a:xfrm>
        </p:grpSpPr>
        <p:sp>
          <p:nvSpPr>
            <p:cNvPr id="21532"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3"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21529" name="Group 34"/>
          <p:cNvGrpSpPr>
            <a:grpSpLocks/>
          </p:cNvGrpSpPr>
          <p:nvPr/>
        </p:nvGrpSpPr>
        <p:grpSpPr bwMode="auto">
          <a:xfrm>
            <a:off x="3713163" y="5465763"/>
            <a:ext cx="620712" cy="557212"/>
            <a:chOff x="2339" y="3443"/>
            <a:chExt cx="391" cy="351"/>
          </a:xfrm>
        </p:grpSpPr>
        <p:pic>
          <p:nvPicPr>
            <p:cNvPr id="21530"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1"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spTree>
    <p:extLst>
      <p:ext uri="{BB962C8B-B14F-4D97-AF65-F5344CB8AC3E}">
        <p14:creationId xmlns:p14="http://schemas.microsoft.com/office/powerpoint/2010/main" val="3692011203"/>
      </p:ext>
    </p:extLst>
  </p:cSld>
  <p:clrMapOvr>
    <a:masterClrMapping/>
  </p:clrMapOvr>
  <p:transition>
    <p:strips dir="ld"/>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Collisions</a:t>
            </a:r>
          </a:p>
        </p:txBody>
      </p:sp>
      <p:sp>
        <p:nvSpPr>
          <p:cNvPr id="23555"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Here is another new record to insert, with a hash value of 2.</a:t>
            </a:r>
          </a:p>
        </p:txBody>
      </p:sp>
      <p:sp>
        <p:nvSpPr>
          <p:cNvPr id="23556"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7"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3558"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59"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0"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1"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2"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3"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64"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23565"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23566"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23567"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23568"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23569"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23570"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3571"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23572" name="Group 19"/>
          <p:cNvGrpSpPr>
            <a:grpSpLocks/>
          </p:cNvGrpSpPr>
          <p:nvPr/>
        </p:nvGrpSpPr>
        <p:grpSpPr bwMode="auto">
          <a:xfrm>
            <a:off x="4598988" y="5475288"/>
            <a:ext cx="674687" cy="517525"/>
            <a:chOff x="2897" y="3449"/>
            <a:chExt cx="425" cy="326"/>
          </a:xfrm>
        </p:grpSpPr>
        <p:sp>
          <p:nvSpPr>
            <p:cNvPr id="23596"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2359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3" name="Group 22"/>
          <p:cNvGrpSpPr>
            <a:grpSpLocks/>
          </p:cNvGrpSpPr>
          <p:nvPr/>
        </p:nvGrpSpPr>
        <p:grpSpPr bwMode="auto">
          <a:xfrm>
            <a:off x="2822575" y="5449888"/>
            <a:ext cx="674688" cy="568325"/>
            <a:chOff x="1778" y="3433"/>
            <a:chExt cx="425" cy="358"/>
          </a:xfrm>
        </p:grpSpPr>
        <p:sp>
          <p:nvSpPr>
            <p:cNvPr id="23594"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23595"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4" name="Group 25"/>
          <p:cNvGrpSpPr>
            <a:grpSpLocks/>
          </p:cNvGrpSpPr>
          <p:nvPr/>
        </p:nvGrpSpPr>
        <p:grpSpPr bwMode="auto">
          <a:xfrm>
            <a:off x="1906588" y="5445125"/>
            <a:ext cx="620712" cy="576263"/>
            <a:chOff x="1201" y="3430"/>
            <a:chExt cx="391" cy="363"/>
          </a:xfrm>
        </p:grpSpPr>
        <p:sp>
          <p:nvSpPr>
            <p:cNvPr id="23592"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23593"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5" name="Group 28"/>
          <p:cNvGrpSpPr>
            <a:grpSpLocks/>
          </p:cNvGrpSpPr>
          <p:nvPr/>
        </p:nvGrpSpPr>
        <p:grpSpPr bwMode="auto">
          <a:xfrm>
            <a:off x="7764463" y="5480050"/>
            <a:ext cx="725487" cy="506413"/>
            <a:chOff x="4891" y="3452"/>
            <a:chExt cx="457" cy="319"/>
          </a:xfrm>
        </p:grpSpPr>
        <p:sp>
          <p:nvSpPr>
            <p:cNvPr id="23590"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23591"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576" name="Group 31"/>
          <p:cNvGrpSpPr>
            <a:grpSpLocks/>
          </p:cNvGrpSpPr>
          <p:nvPr/>
        </p:nvGrpSpPr>
        <p:grpSpPr bwMode="auto">
          <a:xfrm>
            <a:off x="6596063" y="4014788"/>
            <a:ext cx="1309687" cy="2830512"/>
            <a:chOff x="4155" y="2529"/>
            <a:chExt cx="825" cy="1783"/>
          </a:xfrm>
        </p:grpSpPr>
        <p:sp>
          <p:nvSpPr>
            <p:cNvPr id="23588"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9"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23577" name="Group 34"/>
          <p:cNvGrpSpPr>
            <a:grpSpLocks/>
          </p:cNvGrpSpPr>
          <p:nvPr/>
        </p:nvGrpSpPr>
        <p:grpSpPr bwMode="auto">
          <a:xfrm>
            <a:off x="3713163" y="5465763"/>
            <a:ext cx="620712" cy="557212"/>
            <a:chOff x="2339" y="3443"/>
            <a:chExt cx="391" cy="351"/>
          </a:xfrm>
        </p:grpSpPr>
        <p:pic>
          <p:nvPicPr>
            <p:cNvPr id="23586"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7"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sp>
        <p:nvSpPr>
          <p:cNvPr id="23578" name="AutoShape 37"/>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23579"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80" name="Oval 39"/>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3581" name="AutoShape 40"/>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sp>
        <p:nvSpPr>
          <p:cNvPr id="23582" name="Line 41"/>
          <p:cNvSpPr>
            <a:spLocks noChangeShapeType="1"/>
          </p:cNvSpPr>
          <p:nvPr/>
        </p:nvSpPr>
        <p:spPr bwMode="auto">
          <a:xfrm flipH="1">
            <a:off x="3300413" y="2376488"/>
            <a:ext cx="2724150" cy="2432050"/>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3583" name="Group 42"/>
          <p:cNvGrpSpPr>
            <a:grpSpLocks/>
          </p:cNvGrpSpPr>
          <p:nvPr/>
        </p:nvGrpSpPr>
        <p:grpSpPr bwMode="auto">
          <a:xfrm>
            <a:off x="7323138" y="3090863"/>
            <a:ext cx="1800225" cy="1290637"/>
            <a:chOff x="4613" y="1947"/>
            <a:chExt cx="1134" cy="813"/>
          </a:xfrm>
        </p:grpSpPr>
        <p:sp>
          <p:nvSpPr>
            <p:cNvPr id="23584" name="Freeform 43"/>
            <p:cNvSpPr>
              <a:spLocks noChangeArrowheads="1"/>
            </p:cNvSpPr>
            <p:nvPr/>
          </p:nvSpPr>
          <p:spPr bwMode="auto">
            <a:xfrm>
              <a:off x="4613" y="1947"/>
              <a:ext cx="1134" cy="814"/>
            </a:xfrm>
            <a:custGeom>
              <a:avLst/>
              <a:gdLst>
                <a:gd name="T0" fmla="*/ 0 w 5002"/>
                <a:gd name="T1" fmla="*/ 715 h 3590"/>
                <a:gd name="T2" fmla="*/ 158 w 5002"/>
                <a:gd name="T3" fmla="*/ 814 h 3590"/>
                <a:gd name="T4" fmla="*/ 975 w 5002"/>
                <a:gd name="T5" fmla="*/ 814 h 3590"/>
                <a:gd name="T6" fmla="*/ 1134 w 5002"/>
                <a:gd name="T7" fmla="*/ 715 h 3590"/>
                <a:gd name="T8" fmla="*/ 1134 w 5002"/>
                <a:gd name="T9" fmla="*/ 205 h 3590"/>
                <a:gd name="T10" fmla="*/ 975 w 5002"/>
                <a:gd name="T11" fmla="*/ 106 h 3590"/>
                <a:gd name="T12" fmla="*/ 453 w 5002"/>
                <a:gd name="T13" fmla="*/ 106 h 3590"/>
                <a:gd name="T14" fmla="*/ 78 w 5002"/>
                <a:gd name="T15" fmla="*/ 0 h 3590"/>
                <a:gd name="T16" fmla="*/ 179 w 5002"/>
                <a:gd name="T17" fmla="*/ 106 h 3590"/>
                <a:gd name="T18" fmla="*/ 158 w 5002"/>
                <a:gd name="T19" fmla="*/ 106 h 3590"/>
                <a:gd name="T20" fmla="*/ 0 w 5002"/>
                <a:gd name="T21" fmla="*/ 205 h 3590"/>
                <a:gd name="T22" fmla="*/ 0 w 5002"/>
                <a:gd name="T23" fmla="*/ 715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23585" name="AutoShape 44"/>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My hash</a:t>
              </a:r>
            </a:p>
            <a:p>
              <a:pPr algn="ctr">
                <a:spcBef>
                  <a:spcPct val="0"/>
                </a:spcBef>
                <a:buClr>
                  <a:srgbClr val="E0E0E0"/>
                </a:buClr>
                <a:buSzPct val="100000"/>
                <a:buFont typeface="Times New Roman" panose="02020603050405020304" pitchFamily="18" charset="0"/>
                <a:buNone/>
              </a:pPr>
              <a:r>
                <a:rPr lang="en-GB" altLang="en-US" sz="2400" b="1">
                  <a:solidFill>
                    <a:schemeClr val="tx1"/>
                  </a:solidFill>
                </a:rPr>
                <a:t>value is [2].</a:t>
              </a:r>
            </a:p>
          </p:txBody>
        </p:sp>
      </p:grpSp>
    </p:spTree>
    <p:extLst>
      <p:ext uri="{BB962C8B-B14F-4D97-AF65-F5344CB8AC3E}">
        <p14:creationId xmlns:p14="http://schemas.microsoft.com/office/powerpoint/2010/main" val="318587397"/>
      </p:ext>
    </p:extLst>
  </p:cSld>
  <p:clrMapOvr>
    <a:masterClrMapping/>
  </p:clrMapOvr>
  <p:transition>
    <p:strips dir="l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Collisions</a:t>
            </a:r>
          </a:p>
        </p:txBody>
      </p:sp>
      <p:sp>
        <p:nvSpPr>
          <p:cNvPr id="25603"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This is called a </a:t>
            </a:r>
            <a:r>
              <a:rPr lang="en-GB" altLang="en-US" b="1" u="sng" smtClean="0">
                <a:solidFill>
                  <a:srgbClr val="FF8000"/>
                </a:solidFill>
                <a:effectLst/>
              </a:rPr>
              <a:t>collision</a:t>
            </a:r>
            <a:r>
              <a:rPr lang="en-GB" altLang="en-US" smtClean="0">
                <a:effectLst/>
              </a:rPr>
              <a:t>, because there is already another valid record at [2].</a:t>
            </a:r>
          </a:p>
        </p:txBody>
      </p:sp>
      <p:sp>
        <p:nvSpPr>
          <p:cNvPr id="25604"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5"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5606"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7"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8"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09"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0"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1"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2"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25613"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25614"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25615"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25616"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25617"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25618"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5619"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25620" name="Group 19"/>
          <p:cNvGrpSpPr>
            <a:grpSpLocks/>
          </p:cNvGrpSpPr>
          <p:nvPr/>
        </p:nvGrpSpPr>
        <p:grpSpPr bwMode="auto">
          <a:xfrm>
            <a:off x="4598988" y="5475288"/>
            <a:ext cx="674687" cy="517525"/>
            <a:chOff x="2897" y="3449"/>
            <a:chExt cx="425" cy="326"/>
          </a:xfrm>
        </p:grpSpPr>
        <p:sp>
          <p:nvSpPr>
            <p:cNvPr id="25645"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25646"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1" name="Group 22"/>
          <p:cNvGrpSpPr>
            <a:grpSpLocks/>
          </p:cNvGrpSpPr>
          <p:nvPr/>
        </p:nvGrpSpPr>
        <p:grpSpPr bwMode="auto">
          <a:xfrm>
            <a:off x="2822575" y="5449888"/>
            <a:ext cx="674688" cy="568325"/>
            <a:chOff x="1778" y="3433"/>
            <a:chExt cx="425" cy="358"/>
          </a:xfrm>
        </p:grpSpPr>
        <p:sp>
          <p:nvSpPr>
            <p:cNvPr id="25643"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25644"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2" name="Group 25"/>
          <p:cNvGrpSpPr>
            <a:grpSpLocks/>
          </p:cNvGrpSpPr>
          <p:nvPr/>
        </p:nvGrpSpPr>
        <p:grpSpPr bwMode="auto">
          <a:xfrm>
            <a:off x="1906588" y="5445125"/>
            <a:ext cx="620712" cy="576263"/>
            <a:chOff x="1201" y="3430"/>
            <a:chExt cx="391" cy="363"/>
          </a:xfrm>
        </p:grpSpPr>
        <p:sp>
          <p:nvSpPr>
            <p:cNvPr id="25641"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25642"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3" name="Group 28"/>
          <p:cNvGrpSpPr>
            <a:grpSpLocks/>
          </p:cNvGrpSpPr>
          <p:nvPr/>
        </p:nvGrpSpPr>
        <p:grpSpPr bwMode="auto">
          <a:xfrm>
            <a:off x="7764463" y="5480050"/>
            <a:ext cx="725487" cy="506413"/>
            <a:chOff x="4891" y="3452"/>
            <a:chExt cx="457" cy="319"/>
          </a:xfrm>
        </p:grpSpPr>
        <p:sp>
          <p:nvSpPr>
            <p:cNvPr id="25639"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25640"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24" name="Group 31"/>
          <p:cNvGrpSpPr>
            <a:grpSpLocks/>
          </p:cNvGrpSpPr>
          <p:nvPr/>
        </p:nvGrpSpPr>
        <p:grpSpPr bwMode="auto">
          <a:xfrm>
            <a:off x="6596063" y="4014788"/>
            <a:ext cx="1309687" cy="2830512"/>
            <a:chOff x="4155" y="2529"/>
            <a:chExt cx="825" cy="1783"/>
          </a:xfrm>
        </p:grpSpPr>
        <p:sp>
          <p:nvSpPr>
            <p:cNvPr id="25637"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8"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25625" name="Group 34"/>
          <p:cNvGrpSpPr>
            <a:grpSpLocks/>
          </p:cNvGrpSpPr>
          <p:nvPr/>
        </p:nvGrpSpPr>
        <p:grpSpPr bwMode="auto">
          <a:xfrm>
            <a:off x="3713163" y="5465763"/>
            <a:ext cx="620712" cy="557212"/>
            <a:chOff x="2339" y="3443"/>
            <a:chExt cx="391" cy="351"/>
          </a:xfrm>
        </p:grpSpPr>
        <p:pic>
          <p:nvPicPr>
            <p:cNvPr id="25635"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36"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sp>
        <p:nvSpPr>
          <p:cNvPr id="25626" name="AutoShape 37"/>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25627"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8" name="Oval 39"/>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5629" name="AutoShape 40"/>
          <p:cNvSpPr>
            <a:spLocks noChangeArrowheads="1"/>
          </p:cNvSpPr>
          <p:nvPr/>
        </p:nvSpPr>
        <p:spPr bwMode="auto">
          <a:xfrm>
            <a:off x="6156325" y="1103313"/>
            <a:ext cx="2255838" cy="366712"/>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701466868</a:t>
            </a:r>
          </a:p>
        </p:txBody>
      </p:sp>
      <p:pic>
        <p:nvPicPr>
          <p:cNvPr id="25630" name="Picture 41"/>
          <p:cNvPicPr>
            <a:picLocks noChangeAspect="1" noChangeArrowheads="1"/>
          </p:cNvPicPr>
          <p:nvPr/>
        </p:nvPicPr>
        <p:blipFill>
          <a:blip r:embed="rId9" cstate="print">
            <a:extLst>
              <a:ext uri="{28A0092B-C50C-407E-A947-70E740481C1C}">
                <a14:useLocalDpi xmlns:a14="http://schemas.microsoft.com/office/drawing/2010/main" val="0"/>
              </a:ext>
            </a:extLst>
          </a:blip>
          <a:srcRect t="67757" r="46098"/>
          <a:stretch>
            <a:fillRect/>
          </a:stretch>
        </p:blipFill>
        <p:spPr bwMode="auto">
          <a:xfrm>
            <a:off x="3343275" y="5910263"/>
            <a:ext cx="1304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31" name="Group 42"/>
          <p:cNvGrpSpPr>
            <a:grpSpLocks/>
          </p:cNvGrpSpPr>
          <p:nvPr/>
        </p:nvGrpSpPr>
        <p:grpSpPr bwMode="auto">
          <a:xfrm>
            <a:off x="169863" y="3181350"/>
            <a:ext cx="3976687" cy="1709738"/>
            <a:chOff x="107" y="2004"/>
            <a:chExt cx="2505" cy="1077"/>
          </a:xfrm>
        </p:grpSpPr>
        <p:sp>
          <p:nvSpPr>
            <p:cNvPr id="14379" name="AutoShape 43"/>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dist="107933" dir="2700000" algn="ctr" rotWithShape="0">
                <a:srgbClr val="000000">
                  <a:alpha val="50000"/>
                </a:srgbClr>
              </a:outerShdw>
            </a:effectLst>
          </p:spPr>
          <p:txBody>
            <a:bodyPr wrap="none" anchor="ctr"/>
            <a:lstStyle/>
            <a:p>
              <a:pPr>
                <a:defRPr/>
              </a:pPr>
              <a:endParaRPr lang="en-US">
                <a:latin typeface="Times New Roman" pitchFamily="16" charset="0"/>
                <a:cs typeface="+mn-cs"/>
              </a:endParaRPr>
            </a:p>
          </p:txBody>
        </p:sp>
        <p:sp>
          <p:nvSpPr>
            <p:cNvPr id="25634" name="AutoShape 44"/>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nchorCtr="1"/>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800" b="1">
                  <a:solidFill>
                    <a:schemeClr val="tx1"/>
                  </a:solidFill>
                </a:rPr>
                <a:t>When a collision occurs,</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move forward until you</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find an empty spot.</a:t>
              </a:r>
            </a:p>
          </p:txBody>
        </p:sp>
      </p:grpSp>
      <p:sp>
        <p:nvSpPr>
          <p:cNvPr id="25632" name="Line 45"/>
          <p:cNvSpPr>
            <a:spLocks noChangeShapeType="1"/>
          </p:cNvSpPr>
          <p:nvPr/>
        </p:nvSpPr>
        <p:spPr bwMode="auto">
          <a:xfrm flipH="1">
            <a:off x="4189413" y="2376488"/>
            <a:ext cx="1835150" cy="2449512"/>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51634043"/>
      </p:ext>
    </p:extLst>
  </p:cSld>
  <p:clrMapOvr>
    <a:masterClrMapping/>
  </p:clrMapOvr>
  <p:transition>
    <p:strips dir="ld"/>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Collisions</a:t>
            </a:r>
          </a:p>
        </p:txBody>
      </p:sp>
      <p:sp>
        <p:nvSpPr>
          <p:cNvPr id="27651"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This is called a </a:t>
            </a:r>
            <a:r>
              <a:rPr lang="en-GB" altLang="en-US" b="1" u="sng" smtClean="0">
                <a:solidFill>
                  <a:srgbClr val="FF8000"/>
                </a:solidFill>
                <a:effectLst/>
              </a:rPr>
              <a:t>collision</a:t>
            </a:r>
            <a:r>
              <a:rPr lang="en-GB" altLang="en-US" smtClean="0">
                <a:effectLst/>
              </a:rPr>
              <a:t>, because there is already another valid record at [2].</a:t>
            </a:r>
          </a:p>
        </p:txBody>
      </p:sp>
      <p:sp>
        <p:nvSpPr>
          <p:cNvPr id="27652"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53"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7654"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5"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6"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7"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8"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59"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0"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27661"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27662"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27663"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27664"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27665"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27666"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7667"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27668" name="Group 19"/>
          <p:cNvGrpSpPr>
            <a:grpSpLocks/>
          </p:cNvGrpSpPr>
          <p:nvPr/>
        </p:nvGrpSpPr>
        <p:grpSpPr bwMode="auto">
          <a:xfrm>
            <a:off x="4598988" y="5475288"/>
            <a:ext cx="674687" cy="517525"/>
            <a:chOff x="2897" y="3449"/>
            <a:chExt cx="425" cy="326"/>
          </a:xfrm>
        </p:grpSpPr>
        <p:sp>
          <p:nvSpPr>
            <p:cNvPr id="27693"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27694"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9" name="Group 22"/>
          <p:cNvGrpSpPr>
            <a:grpSpLocks/>
          </p:cNvGrpSpPr>
          <p:nvPr/>
        </p:nvGrpSpPr>
        <p:grpSpPr bwMode="auto">
          <a:xfrm>
            <a:off x="2822575" y="5449888"/>
            <a:ext cx="674688" cy="568325"/>
            <a:chOff x="1778" y="3433"/>
            <a:chExt cx="425" cy="358"/>
          </a:xfrm>
        </p:grpSpPr>
        <p:sp>
          <p:nvSpPr>
            <p:cNvPr id="27691"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27692"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0" name="Group 25"/>
          <p:cNvGrpSpPr>
            <a:grpSpLocks/>
          </p:cNvGrpSpPr>
          <p:nvPr/>
        </p:nvGrpSpPr>
        <p:grpSpPr bwMode="auto">
          <a:xfrm>
            <a:off x="1906588" y="5445125"/>
            <a:ext cx="620712" cy="576263"/>
            <a:chOff x="1201" y="3430"/>
            <a:chExt cx="391" cy="363"/>
          </a:xfrm>
        </p:grpSpPr>
        <p:sp>
          <p:nvSpPr>
            <p:cNvPr id="27689"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27690"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1" name="Group 28"/>
          <p:cNvGrpSpPr>
            <a:grpSpLocks/>
          </p:cNvGrpSpPr>
          <p:nvPr/>
        </p:nvGrpSpPr>
        <p:grpSpPr bwMode="auto">
          <a:xfrm>
            <a:off x="7764463" y="5480050"/>
            <a:ext cx="725487" cy="506413"/>
            <a:chOff x="4891" y="3452"/>
            <a:chExt cx="457" cy="319"/>
          </a:xfrm>
        </p:grpSpPr>
        <p:sp>
          <p:nvSpPr>
            <p:cNvPr id="27687"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27688"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72" name="Group 31"/>
          <p:cNvGrpSpPr>
            <a:grpSpLocks/>
          </p:cNvGrpSpPr>
          <p:nvPr/>
        </p:nvGrpSpPr>
        <p:grpSpPr bwMode="auto">
          <a:xfrm>
            <a:off x="6596063" y="4014788"/>
            <a:ext cx="1309687" cy="2830512"/>
            <a:chOff x="4155" y="2529"/>
            <a:chExt cx="825" cy="1783"/>
          </a:xfrm>
        </p:grpSpPr>
        <p:sp>
          <p:nvSpPr>
            <p:cNvPr id="27685"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686"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27673" name="Group 34"/>
          <p:cNvGrpSpPr>
            <a:grpSpLocks/>
          </p:cNvGrpSpPr>
          <p:nvPr/>
        </p:nvGrpSpPr>
        <p:grpSpPr bwMode="auto">
          <a:xfrm>
            <a:off x="3713163" y="5465763"/>
            <a:ext cx="620712" cy="557212"/>
            <a:chOff x="2339" y="3443"/>
            <a:chExt cx="391" cy="351"/>
          </a:xfrm>
        </p:grpSpPr>
        <p:pic>
          <p:nvPicPr>
            <p:cNvPr id="27683"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4"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sp>
        <p:nvSpPr>
          <p:cNvPr id="27674" name="AutoShape 37"/>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27675"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6" name="Oval 39"/>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7677" name="AutoShape 40"/>
          <p:cNvSpPr>
            <a:spLocks noChangeArrowheads="1"/>
          </p:cNvSpPr>
          <p:nvPr/>
        </p:nvSpPr>
        <p:spPr bwMode="auto">
          <a:xfrm>
            <a:off x="6156325" y="1103313"/>
            <a:ext cx="2255838" cy="366712"/>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701466868</a:t>
            </a:r>
          </a:p>
        </p:txBody>
      </p:sp>
      <p:pic>
        <p:nvPicPr>
          <p:cNvPr id="27678" name="Picture 41"/>
          <p:cNvPicPr>
            <a:picLocks noChangeAspect="1" noChangeArrowheads="1"/>
          </p:cNvPicPr>
          <p:nvPr/>
        </p:nvPicPr>
        <p:blipFill>
          <a:blip r:embed="rId9" cstate="print">
            <a:extLst>
              <a:ext uri="{28A0092B-C50C-407E-A947-70E740481C1C}">
                <a14:useLocalDpi xmlns:a14="http://schemas.microsoft.com/office/drawing/2010/main" val="0"/>
              </a:ext>
            </a:extLst>
          </a:blip>
          <a:srcRect t="67757" r="46098"/>
          <a:stretch>
            <a:fillRect/>
          </a:stretch>
        </p:blipFill>
        <p:spPr bwMode="auto">
          <a:xfrm>
            <a:off x="4249738" y="5910263"/>
            <a:ext cx="13049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79" name="Group 42"/>
          <p:cNvGrpSpPr>
            <a:grpSpLocks/>
          </p:cNvGrpSpPr>
          <p:nvPr/>
        </p:nvGrpSpPr>
        <p:grpSpPr bwMode="auto">
          <a:xfrm>
            <a:off x="169863" y="3181350"/>
            <a:ext cx="3976687" cy="1709738"/>
            <a:chOff x="107" y="2004"/>
            <a:chExt cx="2505" cy="1077"/>
          </a:xfrm>
        </p:grpSpPr>
        <p:sp>
          <p:nvSpPr>
            <p:cNvPr id="15403" name="AutoShape 43"/>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dist="107933" dir="2700000" algn="ctr" rotWithShape="0">
                <a:srgbClr val="000000">
                  <a:alpha val="50000"/>
                </a:srgbClr>
              </a:outerShdw>
            </a:effectLst>
          </p:spPr>
          <p:txBody>
            <a:bodyPr wrap="none" anchor="ctr"/>
            <a:lstStyle/>
            <a:p>
              <a:pPr>
                <a:defRPr/>
              </a:pPr>
              <a:endParaRPr lang="en-US">
                <a:latin typeface="Times New Roman" pitchFamily="16" charset="0"/>
                <a:cs typeface="+mn-cs"/>
              </a:endParaRPr>
            </a:p>
          </p:txBody>
        </p:sp>
        <p:sp>
          <p:nvSpPr>
            <p:cNvPr id="27682" name="AutoShape 44"/>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nchorCtr="1"/>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800" b="1">
                  <a:solidFill>
                    <a:schemeClr val="tx1"/>
                  </a:solidFill>
                </a:rPr>
                <a:t>When a collision occurs,</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move forward until you</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find an empty spot.</a:t>
              </a:r>
            </a:p>
          </p:txBody>
        </p:sp>
      </p:grpSp>
      <p:sp>
        <p:nvSpPr>
          <p:cNvPr id="27680" name="Line 45"/>
          <p:cNvSpPr>
            <a:spLocks noChangeShapeType="1"/>
          </p:cNvSpPr>
          <p:nvPr/>
        </p:nvSpPr>
        <p:spPr bwMode="auto">
          <a:xfrm flipH="1">
            <a:off x="4878388" y="2376488"/>
            <a:ext cx="1146175" cy="2522537"/>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211663597"/>
      </p:ext>
    </p:extLst>
  </p:cSld>
  <p:clrMapOvr>
    <a:masterClrMapping/>
  </p:clrMapOvr>
  <p:transition>
    <p:strips dir="ld"/>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Collisions</a:t>
            </a:r>
          </a:p>
        </p:txBody>
      </p:sp>
      <p:sp>
        <p:nvSpPr>
          <p:cNvPr id="29699"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This is called a </a:t>
            </a:r>
            <a:r>
              <a:rPr lang="en-GB" altLang="en-US" b="1" u="sng" smtClean="0">
                <a:solidFill>
                  <a:srgbClr val="FF8000"/>
                </a:solidFill>
                <a:effectLst/>
              </a:rPr>
              <a:t>collision</a:t>
            </a:r>
            <a:r>
              <a:rPr lang="en-GB" altLang="en-US" smtClean="0">
                <a:effectLst/>
              </a:rPr>
              <a:t>, because there is already another valid record at [2].</a:t>
            </a:r>
          </a:p>
        </p:txBody>
      </p:sp>
      <p:sp>
        <p:nvSpPr>
          <p:cNvPr id="29700"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01"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9702"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3"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4"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5"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6"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7"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08"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29709"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29710"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29711"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29712"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29713"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29714"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9715"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29716" name="Group 19"/>
          <p:cNvGrpSpPr>
            <a:grpSpLocks/>
          </p:cNvGrpSpPr>
          <p:nvPr/>
        </p:nvGrpSpPr>
        <p:grpSpPr bwMode="auto">
          <a:xfrm>
            <a:off x="4598988" y="5475288"/>
            <a:ext cx="674687" cy="517525"/>
            <a:chOff x="2897" y="3449"/>
            <a:chExt cx="425" cy="326"/>
          </a:xfrm>
        </p:grpSpPr>
        <p:sp>
          <p:nvSpPr>
            <p:cNvPr id="29740"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29741"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17" name="Group 22"/>
          <p:cNvGrpSpPr>
            <a:grpSpLocks/>
          </p:cNvGrpSpPr>
          <p:nvPr/>
        </p:nvGrpSpPr>
        <p:grpSpPr bwMode="auto">
          <a:xfrm>
            <a:off x="2822575" y="5449888"/>
            <a:ext cx="674688" cy="568325"/>
            <a:chOff x="1778" y="3433"/>
            <a:chExt cx="425" cy="358"/>
          </a:xfrm>
        </p:grpSpPr>
        <p:sp>
          <p:nvSpPr>
            <p:cNvPr id="29738"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29739"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18" name="Group 25"/>
          <p:cNvGrpSpPr>
            <a:grpSpLocks/>
          </p:cNvGrpSpPr>
          <p:nvPr/>
        </p:nvGrpSpPr>
        <p:grpSpPr bwMode="auto">
          <a:xfrm>
            <a:off x="1906588" y="5445125"/>
            <a:ext cx="620712" cy="576263"/>
            <a:chOff x="1201" y="3430"/>
            <a:chExt cx="391" cy="363"/>
          </a:xfrm>
        </p:grpSpPr>
        <p:sp>
          <p:nvSpPr>
            <p:cNvPr id="29736"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29737"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19" name="Group 28"/>
          <p:cNvGrpSpPr>
            <a:grpSpLocks/>
          </p:cNvGrpSpPr>
          <p:nvPr/>
        </p:nvGrpSpPr>
        <p:grpSpPr bwMode="auto">
          <a:xfrm>
            <a:off x="7764463" y="5480050"/>
            <a:ext cx="725487" cy="506413"/>
            <a:chOff x="4891" y="3452"/>
            <a:chExt cx="457" cy="319"/>
          </a:xfrm>
        </p:grpSpPr>
        <p:sp>
          <p:nvSpPr>
            <p:cNvPr id="29734"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29735"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20" name="Group 31"/>
          <p:cNvGrpSpPr>
            <a:grpSpLocks/>
          </p:cNvGrpSpPr>
          <p:nvPr/>
        </p:nvGrpSpPr>
        <p:grpSpPr bwMode="auto">
          <a:xfrm>
            <a:off x="6596063" y="4014788"/>
            <a:ext cx="1309687" cy="2830512"/>
            <a:chOff x="4155" y="2529"/>
            <a:chExt cx="825" cy="1783"/>
          </a:xfrm>
        </p:grpSpPr>
        <p:sp>
          <p:nvSpPr>
            <p:cNvPr id="29732"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33"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29721" name="Group 34"/>
          <p:cNvGrpSpPr>
            <a:grpSpLocks/>
          </p:cNvGrpSpPr>
          <p:nvPr/>
        </p:nvGrpSpPr>
        <p:grpSpPr bwMode="auto">
          <a:xfrm>
            <a:off x="3713163" y="5465763"/>
            <a:ext cx="620712" cy="557212"/>
            <a:chOff x="2339" y="3443"/>
            <a:chExt cx="391" cy="351"/>
          </a:xfrm>
        </p:grpSpPr>
        <p:pic>
          <p:nvPicPr>
            <p:cNvPr id="29730"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31"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sp>
        <p:nvSpPr>
          <p:cNvPr id="29722" name="AutoShape 37"/>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pic>
        <p:nvPicPr>
          <p:cNvPr id="29723"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4" name="Oval 39"/>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29725" name="AutoShape 40"/>
          <p:cNvSpPr>
            <a:spLocks noChangeArrowheads="1"/>
          </p:cNvSpPr>
          <p:nvPr/>
        </p:nvSpPr>
        <p:spPr bwMode="auto">
          <a:xfrm>
            <a:off x="6156325" y="1103313"/>
            <a:ext cx="2255838" cy="366712"/>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701466868</a:t>
            </a:r>
          </a:p>
        </p:txBody>
      </p:sp>
      <p:grpSp>
        <p:nvGrpSpPr>
          <p:cNvPr id="29726" name="Group 41"/>
          <p:cNvGrpSpPr>
            <a:grpSpLocks/>
          </p:cNvGrpSpPr>
          <p:nvPr/>
        </p:nvGrpSpPr>
        <p:grpSpPr bwMode="auto">
          <a:xfrm>
            <a:off x="169863" y="3181350"/>
            <a:ext cx="3976687" cy="1709738"/>
            <a:chOff x="107" y="2004"/>
            <a:chExt cx="2505" cy="1077"/>
          </a:xfrm>
        </p:grpSpPr>
        <p:sp>
          <p:nvSpPr>
            <p:cNvPr id="16426" name="AutoShape 42"/>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dist="107933" dir="2700000" algn="ctr" rotWithShape="0">
                <a:srgbClr val="000000">
                  <a:alpha val="50000"/>
                </a:srgbClr>
              </a:outerShdw>
            </a:effectLst>
          </p:spPr>
          <p:txBody>
            <a:bodyPr wrap="none" anchor="ctr"/>
            <a:lstStyle/>
            <a:p>
              <a:pPr>
                <a:defRPr/>
              </a:pPr>
              <a:endParaRPr lang="en-US">
                <a:latin typeface="Times New Roman" pitchFamily="16" charset="0"/>
                <a:cs typeface="+mn-cs"/>
              </a:endParaRPr>
            </a:p>
          </p:txBody>
        </p:sp>
        <p:sp>
          <p:nvSpPr>
            <p:cNvPr id="29729" name="AutoShape 43"/>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nchorCtr="1"/>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800" b="1">
                  <a:solidFill>
                    <a:schemeClr val="tx1"/>
                  </a:solidFill>
                </a:rPr>
                <a:t>When a collision occurs,</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move forward until you</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find an empty spot.</a:t>
              </a:r>
            </a:p>
          </p:txBody>
        </p:sp>
      </p:grpSp>
      <p:sp>
        <p:nvSpPr>
          <p:cNvPr id="29727" name="Line 44"/>
          <p:cNvSpPr>
            <a:spLocks noChangeShapeType="1"/>
          </p:cNvSpPr>
          <p:nvPr/>
        </p:nvSpPr>
        <p:spPr bwMode="auto">
          <a:xfrm flipH="1">
            <a:off x="5749925" y="2376488"/>
            <a:ext cx="274638" cy="2449512"/>
          </a:xfrm>
          <a:prstGeom prst="line">
            <a:avLst/>
          </a:prstGeom>
          <a:noFill/>
          <a:ln w="50760">
            <a:solidFill>
              <a:srgbClr val="FF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51363923"/>
      </p:ext>
    </p:extLst>
  </p:cSld>
  <p:clrMapOvr>
    <a:masterClrMapping/>
  </p:clrMapOvr>
  <p:transition>
    <p:strips dir="ld"/>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Collisions</a:t>
            </a:r>
          </a:p>
        </p:txBody>
      </p:sp>
      <p:sp>
        <p:nvSpPr>
          <p:cNvPr id="31747"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This is called a </a:t>
            </a:r>
            <a:r>
              <a:rPr lang="en-GB" altLang="en-US" b="1" u="sng" smtClean="0">
                <a:solidFill>
                  <a:srgbClr val="FF8000"/>
                </a:solidFill>
                <a:effectLst/>
              </a:rPr>
              <a:t>collision</a:t>
            </a:r>
            <a:r>
              <a:rPr lang="en-GB" altLang="en-US" smtClean="0">
                <a:effectLst/>
              </a:rPr>
              <a:t>, because there is already another valid record at [2].</a:t>
            </a:r>
          </a:p>
        </p:txBody>
      </p:sp>
      <p:sp>
        <p:nvSpPr>
          <p:cNvPr id="31748"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49"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1750"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1"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2"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3"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4"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5"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56"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31757"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31758"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31759"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31760"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31761"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31762"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1763"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31764" name="Group 19"/>
          <p:cNvGrpSpPr>
            <a:grpSpLocks/>
          </p:cNvGrpSpPr>
          <p:nvPr/>
        </p:nvGrpSpPr>
        <p:grpSpPr bwMode="auto">
          <a:xfrm>
            <a:off x="4598988" y="5475288"/>
            <a:ext cx="674687" cy="517525"/>
            <a:chOff x="2897" y="3449"/>
            <a:chExt cx="425" cy="326"/>
          </a:xfrm>
        </p:grpSpPr>
        <p:sp>
          <p:nvSpPr>
            <p:cNvPr id="31786"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3178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5" name="Group 22"/>
          <p:cNvGrpSpPr>
            <a:grpSpLocks/>
          </p:cNvGrpSpPr>
          <p:nvPr/>
        </p:nvGrpSpPr>
        <p:grpSpPr bwMode="auto">
          <a:xfrm>
            <a:off x="2822575" y="5449888"/>
            <a:ext cx="674688" cy="568325"/>
            <a:chOff x="1778" y="3433"/>
            <a:chExt cx="425" cy="358"/>
          </a:xfrm>
        </p:grpSpPr>
        <p:sp>
          <p:nvSpPr>
            <p:cNvPr id="31784"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31785"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6" name="Group 25"/>
          <p:cNvGrpSpPr>
            <a:grpSpLocks/>
          </p:cNvGrpSpPr>
          <p:nvPr/>
        </p:nvGrpSpPr>
        <p:grpSpPr bwMode="auto">
          <a:xfrm>
            <a:off x="1906588" y="5445125"/>
            <a:ext cx="620712" cy="576263"/>
            <a:chOff x="1201" y="3430"/>
            <a:chExt cx="391" cy="363"/>
          </a:xfrm>
        </p:grpSpPr>
        <p:sp>
          <p:nvSpPr>
            <p:cNvPr id="31782"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31783"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7" name="Group 28"/>
          <p:cNvGrpSpPr>
            <a:grpSpLocks/>
          </p:cNvGrpSpPr>
          <p:nvPr/>
        </p:nvGrpSpPr>
        <p:grpSpPr bwMode="auto">
          <a:xfrm>
            <a:off x="7764463" y="5480050"/>
            <a:ext cx="725487" cy="506413"/>
            <a:chOff x="4891" y="3452"/>
            <a:chExt cx="457" cy="319"/>
          </a:xfrm>
        </p:grpSpPr>
        <p:sp>
          <p:nvSpPr>
            <p:cNvPr id="31780"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31781"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68" name="Group 31"/>
          <p:cNvGrpSpPr>
            <a:grpSpLocks/>
          </p:cNvGrpSpPr>
          <p:nvPr/>
        </p:nvGrpSpPr>
        <p:grpSpPr bwMode="auto">
          <a:xfrm>
            <a:off x="6596063" y="4014788"/>
            <a:ext cx="1309687" cy="2830512"/>
            <a:chOff x="4155" y="2529"/>
            <a:chExt cx="825" cy="1783"/>
          </a:xfrm>
        </p:grpSpPr>
        <p:sp>
          <p:nvSpPr>
            <p:cNvPr id="31778"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779"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31769" name="Group 34"/>
          <p:cNvGrpSpPr>
            <a:grpSpLocks/>
          </p:cNvGrpSpPr>
          <p:nvPr/>
        </p:nvGrpSpPr>
        <p:grpSpPr bwMode="auto">
          <a:xfrm>
            <a:off x="3713163" y="5465763"/>
            <a:ext cx="620712" cy="557212"/>
            <a:chOff x="2339" y="3443"/>
            <a:chExt cx="391" cy="351"/>
          </a:xfrm>
        </p:grpSpPr>
        <p:pic>
          <p:nvPicPr>
            <p:cNvPr id="31776"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31770" name="Group 37"/>
          <p:cNvGrpSpPr>
            <a:grpSpLocks/>
          </p:cNvGrpSpPr>
          <p:nvPr/>
        </p:nvGrpSpPr>
        <p:grpSpPr bwMode="auto">
          <a:xfrm>
            <a:off x="5548313" y="5454650"/>
            <a:ext cx="620712" cy="549275"/>
            <a:chOff x="3495" y="3436"/>
            <a:chExt cx="391" cy="346"/>
          </a:xfrm>
        </p:grpSpPr>
        <p:pic>
          <p:nvPicPr>
            <p:cNvPr id="31774"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5"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grpSp>
        <p:nvGrpSpPr>
          <p:cNvPr id="31771" name="Group 40"/>
          <p:cNvGrpSpPr>
            <a:grpSpLocks/>
          </p:cNvGrpSpPr>
          <p:nvPr/>
        </p:nvGrpSpPr>
        <p:grpSpPr bwMode="auto">
          <a:xfrm>
            <a:off x="169863" y="3181350"/>
            <a:ext cx="3976687" cy="1709738"/>
            <a:chOff x="107" y="2004"/>
            <a:chExt cx="2505" cy="1077"/>
          </a:xfrm>
        </p:grpSpPr>
        <p:sp>
          <p:nvSpPr>
            <p:cNvPr id="17449" name="AutoShape 41"/>
            <p:cNvSpPr>
              <a:spLocks noChangeArrowheads="1"/>
            </p:cNvSpPr>
            <p:nvPr/>
          </p:nvSpPr>
          <p:spPr bwMode="auto">
            <a:xfrm>
              <a:off x="107" y="2004"/>
              <a:ext cx="2506" cy="1078"/>
            </a:xfrm>
            <a:prstGeom prst="roundRect">
              <a:avLst>
                <a:gd name="adj" fmla="val 12523"/>
              </a:avLst>
            </a:prstGeom>
            <a:solidFill>
              <a:srgbClr val="8080FF"/>
            </a:solidFill>
            <a:ln w="12600">
              <a:solidFill>
                <a:srgbClr val="000000"/>
              </a:solidFill>
              <a:round/>
              <a:headEnd/>
              <a:tailEnd/>
            </a:ln>
            <a:effectLst>
              <a:outerShdw dist="107933" dir="2700000" algn="ctr" rotWithShape="0">
                <a:srgbClr val="000000">
                  <a:alpha val="50000"/>
                </a:srgbClr>
              </a:outerShdw>
            </a:effectLst>
          </p:spPr>
          <p:txBody>
            <a:bodyPr wrap="none" anchor="ctr"/>
            <a:lstStyle/>
            <a:p>
              <a:pPr>
                <a:defRPr/>
              </a:pPr>
              <a:endParaRPr lang="en-US">
                <a:latin typeface="Times New Roman" pitchFamily="16" charset="0"/>
                <a:cs typeface="+mn-cs"/>
              </a:endParaRPr>
            </a:p>
          </p:txBody>
        </p:sp>
        <p:sp>
          <p:nvSpPr>
            <p:cNvPr id="31773" name="AutoShape 42"/>
            <p:cNvSpPr>
              <a:spLocks noChangeArrowheads="1"/>
            </p:cNvSpPr>
            <p:nvPr/>
          </p:nvSpPr>
          <p:spPr bwMode="auto">
            <a:xfrm>
              <a:off x="152" y="2049"/>
              <a:ext cx="2416" cy="988"/>
            </a:xfrm>
            <a:prstGeom prst="roundRect">
              <a:avLst>
                <a:gd name="adj" fmla="val 9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800" b="1">
                  <a:solidFill>
                    <a:schemeClr val="tx1"/>
                  </a:solidFill>
                </a:rPr>
                <a:t>The new record goes</a:t>
              </a:r>
            </a:p>
            <a:p>
              <a:pPr algn="ctr">
                <a:spcBef>
                  <a:spcPct val="0"/>
                </a:spcBef>
                <a:buClr>
                  <a:srgbClr val="E0E0E0"/>
                </a:buClr>
                <a:buSzPct val="100000"/>
                <a:buFont typeface="Times New Roman" panose="02020603050405020304" pitchFamily="18" charset="0"/>
                <a:buNone/>
              </a:pPr>
              <a:r>
                <a:rPr lang="en-GB" altLang="en-US" sz="2800" b="1">
                  <a:solidFill>
                    <a:schemeClr val="tx1"/>
                  </a:solidFill>
                </a:rPr>
                <a:t>in the empty spot.</a:t>
              </a:r>
            </a:p>
          </p:txBody>
        </p:sp>
      </p:grpSp>
    </p:spTree>
    <p:extLst>
      <p:ext uri="{BB962C8B-B14F-4D97-AF65-F5344CB8AC3E}">
        <p14:creationId xmlns:p14="http://schemas.microsoft.com/office/powerpoint/2010/main" val="2349734691"/>
      </p:ext>
    </p:extLst>
  </p:cSld>
  <p:clrMapOvr>
    <a:masterClrMapping/>
  </p:clrMapOvr>
  <p:transition>
    <p:strips dir="ld"/>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Searching for a Key</a:t>
            </a:r>
          </a:p>
        </p:txBody>
      </p:sp>
      <p:sp>
        <p:nvSpPr>
          <p:cNvPr id="35843" name="Rectangle 2"/>
          <p:cNvSpPr>
            <a:spLocks noGrp="1" noChangeArrowheads="1"/>
          </p:cNvSpPr>
          <p:nvPr>
            <p:ph type="body" idx="1"/>
          </p:nvPr>
        </p:nvSpPr>
        <p:spPr>
          <a:xfrm>
            <a:off x="685800" y="1774825"/>
            <a:ext cx="4525963"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The data that's attached to a key can be found fairly quickly.</a:t>
            </a:r>
          </a:p>
        </p:txBody>
      </p:sp>
      <p:sp>
        <p:nvSpPr>
          <p:cNvPr id="35844"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45"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5846"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7"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8"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9"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0"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1"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2"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35853"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35854"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35855"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35856"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35857"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35858"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5859"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35860" name="Group 19"/>
          <p:cNvGrpSpPr>
            <a:grpSpLocks/>
          </p:cNvGrpSpPr>
          <p:nvPr/>
        </p:nvGrpSpPr>
        <p:grpSpPr bwMode="auto">
          <a:xfrm>
            <a:off x="4598988" y="5475288"/>
            <a:ext cx="674687" cy="517525"/>
            <a:chOff x="2897" y="3449"/>
            <a:chExt cx="425" cy="326"/>
          </a:xfrm>
        </p:grpSpPr>
        <p:sp>
          <p:nvSpPr>
            <p:cNvPr id="35882"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35883"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61" name="Group 22"/>
          <p:cNvGrpSpPr>
            <a:grpSpLocks/>
          </p:cNvGrpSpPr>
          <p:nvPr/>
        </p:nvGrpSpPr>
        <p:grpSpPr bwMode="auto">
          <a:xfrm>
            <a:off x="2822575" y="5449888"/>
            <a:ext cx="674688" cy="568325"/>
            <a:chOff x="1778" y="3433"/>
            <a:chExt cx="425" cy="358"/>
          </a:xfrm>
        </p:grpSpPr>
        <p:sp>
          <p:nvSpPr>
            <p:cNvPr id="35880"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35881"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62" name="Group 25"/>
          <p:cNvGrpSpPr>
            <a:grpSpLocks/>
          </p:cNvGrpSpPr>
          <p:nvPr/>
        </p:nvGrpSpPr>
        <p:grpSpPr bwMode="auto">
          <a:xfrm>
            <a:off x="1906588" y="5445125"/>
            <a:ext cx="620712" cy="576263"/>
            <a:chOff x="1201" y="3430"/>
            <a:chExt cx="391" cy="363"/>
          </a:xfrm>
        </p:grpSpPr>
        <p:sp>
          <p:nvSpPr>
            <p:cNvPr id="35878"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35879"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63" name="Group 28"/>
          <p:cNvGrpSpPr>
            <a:grpSpLocks/>
          </p:cNvGrpSpPr>
          <p:nvPr/>
        </p:nvGrpSpPr>
        <p:grpSpPr bwMode="auto">
          <a:xfrm>
            <a:off x="7764463" y="5480050"/>
            <a:ext cx="725487" cy="506413"/>
            <a:chOff x="4891" y="3452"/>
            <a:chExt cx="457" cy="319"/>
          </a:xfrm>
        </p:grpSpPr>
        <p:sp>
          <p:nvSpPr>
            <p:cNvPr id="35876"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35877"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64" name="Group 31"/>
          <p:cNvGrpSpPr>
            <a:grpSpLocks/>
          </p:cNvGrpSpPr>
          <p:nvPr/>
        </p:nvGrpSpPr>
        <p:grpSpPr bwMode="auto">
          <a:xfrm>
            <a:off x="6596063" y="4014788"/>
            <a:ext cx="1309687" cy="2830512"/>
            <a:chOff x="4155" y="2529"/>
            <a:chExt cx="825" cy="1783"/>
          </a:xfrm>
        </p:grpSpPr>
        <p:sp>
          <p:nvSpPr>
            <p:cNvPr id="35874"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75"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35865" name="Group 34"/>
          <p:cNvGrpSpPr>
            <a:grpSpLocks/>
          </p:cNvGrpSpPr>
          <p:nvPr/>
        </p:nvGrpSpPr>
        <p:grpSpPr bwMode="auto">
          <a:xfrm>
            <a:off x="3713163" y="5465763"/>
            <a:ext cx="620712" cy="557212"/>
            <a:chOff x="2339" y="3443"/>
            <a:chExt cx="391" cy="351"/>
          </a:xfrm>
        </p:grpSpPr>
        <p:pic>
          <p:nvPicPr>
            <p:cNvPr id="35872"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3"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35866" name="Group 37"/>
          <p:cNvGrpSpPr>
            <a:grpSpLocks/>
          </p:cNvGrpSpPr>
          <p:nvPr/>
        </p:nvGrpSpPr>
        <p:grpSpPr bwMode="auto">
          <a:xfrm>
            <a:off x="5548313" y="5454650"/>
            <a:ext cx="620712" cy="549275"/>
            <a:chOff x="3495" y="3436"/>
            <a:chExt cx="391" cy="346"/>
          </a:xfrm>
        </p:grpSpPr>
        <p:pic>
          <p:nvPicPr>
            <p:cNvPr id="35870"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1"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sp>
        <p:nvSpPr>
          <p:cNvPr id="35867" name="AutoShape 4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5868" name="Oval 41"/>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5869" name="AutoShape 42"/>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spTree>
    <p:extLst>
      <p:ext uri="{BB962C8B-B14F-4D97-AF65-F5344CB8AC3E}">
        <p14:creationId xmlns:p14="http://schemas.microsoft.com/office/powerpoint/2010/main" val="3755429893"/>
      </p:ext>
    </p:extLst>
  </p:cSld>
  <p:clrMapOvr>
    <a:masterClrMapping/>
  </p:clrMapOvr>
  <p:transition>
    <p:pull dir="lu"/>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Searching for a Key</a:t>
            </a:r>
          </a:p>
        </p:txBody>
      </p:sp>
      <p:sp>
        <p:nvSpPr>
          <p:cNvPr id="37891" name="Rectangle 2"/>
          <p:cNvSpPr>
            <a:spLocks noGrp="1" noChangeArrowheads="1"/>
          </p:cNvSpPr>
          <p:nvPr>
            <p:ph type="body" idx="1"/>
          </p:nvPr>
        </p:nvSpPr>
        <p:spPr>
          <a:xfrm>
            <a:off x="685800" y="1774825"/>
            <a:ext cx="5102225"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Calculate the hash value.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Check that location of the array for the key.</a:t>
            </a:r>
          </a:p>
        </p:txBody>
      </p:sp>
      <p:sp>
        <p:nvSpPr>
          <p:cNvPr id="37892"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93"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7894"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5"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6"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7"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8"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9"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0"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37901"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37902"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37903"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37904"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37905"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37906"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7907"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37908" name="Group 19"/>
          <p:cNvGrpSpPr>
            <a:grpSpLocks/>
          </p:cNvGrpSpPr>
          <p:nvPr/>
        </p:nvGrpSpPr>
        <p:grpSpPr bwMode="auto">
          <a:xfrm>
            <a:off x="4598988" y="5475288"/>
            <a:ext cx="674687" cy="517525"/>
            <a:chOff x="2897" y="3449"/>
            <a:chExt cx="425" cy="326"/>
          </a:xfrm>
        </p:grpSpPr>
        <p:sp>
          <p:nvSpPr>
            <p:cNvPr id="37936"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37937"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909" name="Group 22"/>
          <p:cNvGrpSpPr>
            <a:grpSpLocks/>
          </p:cNvGrpSpPr>
          <p:nvPr/>
        </p:nvGrpSpPr>
        <p:grpSpPr bwMode="auto">
          <a:xfrm>
            <a:off x="2822575" y="5449888"/>
            <a:ext cx="674688" cy="568325"/>
            <a:chOff x="1778" y="3433"/>
            <a:chExt cx="425" cy="358"/>
          </a:xfrm>
        </p:grpSpPr>
        <p:sp>
          <p:nvSpPr>
            <p:cNvPr id="37934"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37935"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910" name="Group 25"/>
          <p:cNvGrpSpPr>
            <a:grpSpLocks/>
          </p:cNvGrpSpPr>
          <p:nvPr/>
        </p:nvGrpSpPr>
        <p:grpSpPr bwMode="auto">
          <a:xfrm>
            <a:off x="1906588" y="5445125"/>
            <a:ext cx="620712" cy="576263"/>
            <a:chOff x="1201" y="3430"/>
            <a:chExt cx="391" cy="363"/>
          </a:xfrm>
        </p:grpSpPr>
        <p:sp>
          <p:nvSpPr>
            <p:cNvPr id="37932"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37933"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911" name="Group 28"/>
          <p:cNvGrpSpPr>
            <a:grpSpLocks/>
          </p:cNvGrpSpPr>
          <p:nvPr/>
        </p:nvGrpSpPr>
        <p:grpSpPr bwMode="auto">
          <a:xfrm>
            <a:off x="7764463" y="5480050"/>
            <a:ext cx="725487" cy="506413"/>
            <a:chOff x="4891" y="3452"/>
            <a:chExt cx="457" cy="319"/>
          </a:xfrm>
        </p:grpSpPr>
        <p:sp>
          <p:nvSpPr>
            <p:cNvPr id="37930"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37931"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912" name="Group 31"/>
          <p:cNvGrpSpPr>
            <a:grpSpLocks/>
          </p:cNvGrpSpPr>
          <p:nvPr/>
        </p:nvGrpSpPr>
        <p:grpSpPr bwMode="auto">
          <a:xfrm>
            <a:off x="6596063" y="4014788"/>
            <a:ext cx="1309687" cy="2830512"/>
            <a:chOff x="4155" y="2529"/>
            <a:chExt cx="825" cy="1783"/>
          </a:xfrm>
        </p:grpSpPr>
        <p:sp>
          <p:nvSpPr>
            <p:cNvPr id="37928"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929"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37913" name="Group 34"/>
          <p:cNvGrpSpPr>
            <a:grpSpLocks/>
          </p:cNvGrpSpPr>
          <p:nvPr/>
        </p:nvGrpSpPr>
        <p:grpSpPr bwMode="auto">
          <a:xfrm>
            <a:off x="3713163" y="5465763"/>
            <a:ext cx="620712" cy="557212"/>
            <a:chOff x="2339" y="3443"/>
            <a:chExt cx="391" cy="351"/>
          </a:xfrm>
        </p:grpSpPr>
        <p:pic>
          <p:nvPicPr>
            <p:cNvPr id="37926"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7"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37914" name="Group 37"/>
          <p:cNvGrpSpPr>
            <a:grpSpLocks/>
          </p:cNvGrpSpPr>
          <p:nvPr/>
        </p:nvGrpSpPr>
        <p:grpSpPr bwMode="auto">
          <a:xfrm>
            <a:off x="5548313" y="5454650"/>
            <a:ext cx="620712" cy="549275"/>
            <a:chOff x="3495" y="3436"/>
            <a:chExt cx="391" cy="346"/>
          </a:xfrm>
        </p:grpSpPr>
        <p:pic>
          <p:nvPicPr>
            <p:cNvPr id="37924"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25"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sp>
        <p:nvSpPr>
          <p:cNvPr id="37915" name="AutoShape 4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7916" name="Oval 41"/>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7917" name="AutoShape 42"/>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grpSp>
        <p:nvGrpSpPr>
          <p:cNvPr id="37918" name="Group 43"/>
          <p:cNvGrpSpPr>
            <a:grpSpLocks/>
          </p:cNvGrpSpPr>
          <p:nvPr/>
        </p:nvGrpSpPr>
        <p:grpSpPr bwMode="auto">
          <a:xfrm>
            <a:off x="7323138" y="3090863"/>
            <a:ext cx="1800225" cy="1290637"/>
            <a:chOff x="4613" y="1947"/>
            <a:chExt cx="1134" cy="813"/>
          </a:xfrm>
        </p:grpSpPr>
        <p:sp>
          <p:nvSpPr>
            <p:cNvPr id="37922" name="Freeform 44"/>
            <p:cNvSpPr>
              <a:spLocks noChangeArrowheads="1"/>
            </p:cNvSpPr>
            <p:nvPr/>
          </p:nvSpPr>
          <p:spPr bwMode="auto">
            <a:xfrm>
              <a:off x="4613" y="1947"/>
              <a:ext cx="1134" cy="814"/>
            </a:xfrm>
            <a:custGeom>
              <a:avLst/>
              <a:gdLst>
                <a:gd name="T0" fmla="*/ 0 w 5002"/>
                <a:gd name="T1" fmla="*/ 715 h 3590"/>
                <a:gd name="T2" fmla="*/ 158 w 5002"/>
                <a:gd name="T3" fmla="*/ 814 h 3590"/>
                <a:gd name="T4" fmla="*/ 975 w 5002"/>
                <a:gd name="T5" fmla="*/ 814 h 3590"/>
                <a:gd name="T6" fmla="*/ 1134 w 5002"/>
                <a:gd name="T7" fmla="*/ 715 h 3590"/>
                <a:gd name="T8" fmla="*/ 1134 w 5002"/>
                <a:gd name="T9" fmla="*/ 205 h 3590"/>
                <a:gd name="T10" fmla="*/ 975 w 5002"/>
                <a:gd name="T11" fmla="*/ 106 h 3590"/>
                <a:gd name="T12" fmla="*/ 453 w 5002"/>
                <a:gd name="T13" fmla="*/ 106 h 3590"/>
                <a:gd name="T14" fmla="*/ 78 w 5002"/>
                <a:gd name="T15" fmla="*/ 0 h 3590"/>
                <a:gd name="T16" fmla="*/ 179 w 5002"/>
                <a:gd name="T17" fmla="*/ 106 h 3590"/>
                <a:gd name="T18" fmla="*/ 158 w 5002"/>
                <a:gd name="T19" fmla="*/ 106 h 3590"/>
                <a:gd name="T20" fmla="*/ 0 w 5002"/>
                <a:gd name="T21" fmla="*/ 205 h 3590"/>
                <a:gd name="T22" fmla="*/ 0 w 5002"/>
                <a:gd name="T23" fmla="*/ 715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37923"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My hash</a:t>
              </a:r>
            </a:p>
            <a:p>
              <a:pPr algn="ctr">
                <a:spcBef>
                  <a:spcPct val="0"/>
                </a:spcBef>
                <a:buClr>
                  <a:srgbClr val="E0E0E0"/>
                </a:buClr>
                <a:buSzPct val="100000"/>
                <a:buFont typeface="Times New Roman" panose="02020603050405020304" pitchFamily="18" charset="0"/>
                <a:buNone/>
              </a:pPr>
              <a:r>
                <a:rPr lang="en-GB" altLang="en-US" sz="2400" b="1">
                  <a:solidFill>
                    <a:schemeClr val="tx1"/>
                  </a:solidFill>
                </a:rPr>
                <a:t>value is [2].</a:t>
              </a:r>
            </a:p>
          </p:txBody>
        </p:sp>
      </p:grpSp>
      <p:grpSp>
        <p:nvGrpSpPr>
          <p:cNvPr id="37919" name="Group 46"/>
          <p:cNvGrpSpPr>
            <a:grpSpLocks/>
          </p:cNvGrpSpPr>
          <p:nvPr/>
        </p:nvGrpSpPr>
        <p:grpSpPr bwMode="auto">
          <a:xfrm>
            <a:off x="3036888" y="4070350"/>
            <a:ext cx="1363662" cy="771525"/>
            <a:chOff x="1913" y="2564"/>
            <a:chExt cx="859" cy="486"/>
          </a:xfrm>
        </p:grpSpPr>
        <p:sp>
          <p:nvSpPr>
            <p:cNvPr id="37920" name="Freeform 47"/>
            <p:cNvSpPr>
              <a:spLocks noChangeArrowheads="1"/>
            </p:cNvSpPr>
            <p:nvPr/>
          </p:nvSpPr>
          <p:spPr bwMode="auto">
            <a:xfrm>
              <a:off x="1913" y="2564"/>
              <a:ext cx="860" cy="487"/>
            </a:xfrm>
            <a:custGeom>
              <a:avLst/>
              <a:gdLst>
                <a:gd name="T0" fmla="*/ 0 w 3793"/>
                <a:gd name="T1" fmla="*/ 59 h 2148"/>
                <a:gd name="T2" fmla="*/ 120 w 3793"/>
                <a:gd name="T3" fmla="*/ 0 h 2148"/>
                <a:gd name="T4" fmla="*/ 740 w 3793"/>
                <a:gd name="T5" fmla="*/ 0 h 2148"/>
                <a:gd name="T6" fmla="*/ 860 w 3793"/>
                <a:gd name="T7" fmla="*/ 59 h 2148"/>
                <a:gd name="T8" fmla="*/ 860 w 3793"/>
                <a:gd name="T9" fmla="*/ 364 h 2148"/>
                <a:gd name="T10" fmla="*/ 740 w 3793"/>
                <a:gd name="T11" fmla="*/ 423 h 2148"/>
                <a:gd name="T12" fmla="*/ 344 w 3793"/>
                <a:gd name="T13" fmla="*/ 423 h 2148"/>
                <a:gd name="T14" fmla="*/ 59 w 3793"/>
                <a:gd name="T15" fmla="*/ 487 h 2148"/>
                <a:gd name="T16" fmla="*/ 136 w 3793"/>
                <a:gd name="T17" fmla="*/ 423 h 2148"/>
                <a:gd name="T18" fmla="*/ 120 w 3793"/>
                <a:gd name="T19" fmla="*/ 423 h 2148"/>
                <a:gd name="T20" fmla="*/ 0 w 3793"/>
                <a:gd name="T21" fmla="*/ 364 h 2148"/>
                <a:gd name="T22" fmla="*/ 0 w 3793"/>
                <a:gd name="T23" fmla="*/ 59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3"/>
                <a:gd name="T37" fmla="*/ 0 h 2148"/>
                <a:gd name="T38" fmla="*/ 3793 w 3793"/>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3" h="2148">
                  <a:moveTo>
                    <a:pt x="0" y="261"/>
                  </a:moveTo>
                  <a:cubicBezTo>
                    <a:pt x="0" y="0"/>
                    <a:pt x="0" y="0"/>
                    <a:pt x="530" y="0"/>
                  </a:cubicBezTo>
                  <a:lnTo>
                    <a:pt x="3262" y="0"/>
                  </a:lnTo>
                  <a:cubicBezTo>
                    <a:pt x="3792" y="0"/>
                    <a:pt x="3792" y="0"/>
                    <a:pt x="3792" y="261"/>
                  </a:cubicBezTo>
                  <a:lnTo>
                    <a:pt x="3792" y="1606"/>
                  </a:lnTo>
                  <a:cubicBezTo>
                    <a:pt x="3792" y="1867"/>
                    <a:pt x="3792" y="1867"/>
                    <a:pt x="3262" y="1867"/>
                  </a:cubicBezTo>
                  <a:lnTo>
                    <a:pt x="1515" y="1867"/>
                  </a:lnTo>
                  <a:lnTo>
                    <a:pt x="259"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p>
          </p:txBody>
        </p:sp>
        <p:sp>
          <p:nvSpPr>
            <p:cNvPr id="37921" name="AutoShape 48"/>
            <p:cNvSpPr>
              <a:spLocks noChangeArrowheads="1"/>
            </p:cNvSpPr>
            <p:nvPr/>
          </p:nvSpPr>
          <p:spPr bwMode="auto">
            <a:xfrm>
              <a:off x="1913"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Not me.</a:t>
              </a:r>
            </a:p>
          </p:txBody>
        </p:sp>
      </p:grpSp>
    </p:spTree>
    <p:extLst>
      <p:ext uri="{BB962C8B-B14F-4D97-AF65-F5344CB8AC3E}">
        <p14:creationId xmlns:p14="http://schemas.microsoft.com/office/powerpoint/2010/main" val="3753751333"/>
      </p:ext>
    </p:extLst>
  </p:cSld>
  <p:clrMapOvr>
    <a:masterClrMapping/>
  </p:clrMapOvr>
  <p:transition>
    <p:randomBar dir="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Searching for a Key</a:t>
            </a:r>
          </a:p>
        </p:txBody>
      </p:sp>
      <p:sp>
        <p:nvSpPr>
          <p:cNvPr id="39939" name="Rectangle 2"/>
          <p:cNvSpPr>
            <a:spLocks noGrp="1" noChangeArrowheads="1"/>
          </p:cNvSpPr>
          <p:nvPr>
            <p:ph type="body" idx="1"/>
          </p:nvPr>
        </p:nvSpPr>
        <p:spPr>
          <a:xfrm>
            <a:off x="685800" y="1774825"/>
            <a:ext cx="5102225"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Keep moving forward until you find the key, or you reach an empty spot.</a:t>
            </a:r>
          </a:p>
        </p:txBody>
      </p:sp>
      <p:sp>
        <p:nvSpPr>
          <p:cNvPr id="39940"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41"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9942"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3"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4"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5"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6"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7"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948"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39949"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39950"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39951"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39952"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39953"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39954"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9955"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39956" name="Group 19"/>
          <p:cNvGrpSpPr>
            <a:grpSpLocks/>
          </p:cNvGrpSpPr>
          <p:nvPr/>
        </p:nvGrpSpPr>
        <p:grpSpPr bwMode="auto">
          <a:xfrm>
            <a:off x="4598988" y="5475288"/>
            <a:ext cx="674687" cy="517525"/>
            <a:chOff x="2897" y="3449"/>
            <a:chExt cx="425" cy="326"/>
          </a:xfrm>
        </p:grpSpPr>
        <p:sp>
          <p:nvSpPr>
            <p:cNvPr id="39984"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39985"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7" name="Group 22"/>
          <p:cNvGrpSpPr>
            <a:grpSpLocks/>
          </p:cNvGrpSpPr>
          <p:nvPr/>
        </p:nvGrpSpPr>
        <p:grpSpPr bwMode="auto">
          <a:xfrm>
            <a:off x="2822575" y="5449888"/>
            <a:ext cx="674688" cy="568325"/>
            <a:chOff x="1778" y="3433"/>
            <a:chExt cx="425" cy="358"/>
          </a:xfrm>
        </p:grpSpPr>
        <p:sp>
          <p:nvSpPr>
            <p:cNvPr id="39982"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39983"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8" name="Group 25"/>
          <p:cNvGrpSpPr>
            <a:grpSpLocks/>
          </p:cNvGrpSpPr>
          <p:nvPr/>
        </p:nvGrpSpPr>
        <p:grpSpPr bwMode="auto">
          <a:xfrm>
            <a:off x="1906588" y="5445125"/>
            <a:ext cx="620712" cy="576263"/>
            <a:chOff x="1201" y="3430"/>
            <a:chExt cx="391" cy="363"/>
          </a:xfrm>
        </p:grpSpPr>
        <p:sp>
          <p:nvSpPr>
            <p:cNvPr id="39980"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39981"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9" name="Group 28"/>
          <p:cNvGrpSpPr>
            <a:grpSpLocks/>
          </p:cNvGrpSpPr>
          <p:nvPr/>
        </p:nvGrpSpPr>
        <p:grpSpPr bwMode="auto">
          <a:xfrm>
            <a:off x="7764463" y="5480050"/>
            <a:ext cx="725487" cy="506413"/>
            <a:chOff x="4891" y="3452"/>
            <a:chExt cx="457" cy="319"/>
          </a:xfrm>
        </p:grpSpPr>
        <p:sp>
          <p:nvSpPr>
            <p:cNvPr id="39978"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39979"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60" name="Group 31"/>
          <p:cNvGrpSpPr>
            <a:grpSpLocks/>
          </p:cNvGrpSpPr>
          <p:nvPr/>
        </p:nvGrpSpPr>
        <p:grpSpPr bwMode="auto">
          <a:xfrm>
            <a:off x="6596063" y="4014788"/>
            <a:ext cx="1309687" cy="2830512"/>
            <a:chOff x="4155" y="2529"/>
            <a:chExt cx="825" cy="1783"/>
          </a:xfrm>
        </p:grpSpPr>
        <p:sp>
          <p:nvSpPr>
            <p:cNvPr id="39976"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977"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39961" name="Group 34"/>
          <p:cNvGrpSpPr>
            <a:grpSpLocks/>
          </p:cNvGrpSpPr>
          <p:nvPr/>
        </p:nvGrpSpPr>
        <p:grpSpPr bwMode="auto">
          <a:xfrm>
            <a:off x="3713163" y="5465763"/>
            <a:ext cx="620712" cy="557212"/>
            <a:chOff x="2339" y="3443"/>
            <a:chExt cx="391" cy="351"/>
          </a:xfrm>
        </p:grpSpPr>
        <p:pic>
          <p:nvPicPr>
            <p:cNvPr id="39974"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5"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39962" name="Group 37"/>
          <p:cNvGrpSpPr>
            <a:grpSpLocks/>
          </p:cNvGrpSpPr>
          <p:nvPr/>
        </p:nvGrpSpPr>
        <p:grpSpPr bwMode="auto">
          <a:xfrm>
            <a:off x="5548313" y="5454650"/>
            <a:ext cx="620712" cy="549275"/>
            <a:chOff x="3495" y="3436"/>
            <a:chExt cx="391" cy="346"/>
          </a:xfrm>
        </p:grpSpPr>
        <p:pic>
          <p:nvPicPr>
            <p:cNvPr id="39972"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sp>
        <p:nvSpPr>
          <p:cNvPr id="39963" name="AutoShape 4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9964" name="Oval 41"/>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39965" name="AutoShape 42"/>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grpSp>
        <p:nvGrpSpPr>
          <p:cNvPr id="39966" name="Group 43"/>
          <p:cNvGrpSpPr>
            <a:grpSpLocks/>
          </p:cNvGrpSpPr>
          <p:nvPr/>
        </p:nvGrpSpPr>
        <p:grpSpPr bwMode="auto">
          <a:xfrm>
            <a:off x="7323138" y="3090863"/>
            <a:ext cx="1800225" cy="1290637"/>
            <a:chOff x="4613" y="1947"/>
            <a:chExt cx="1134" cy="813"/>
          </a:xfrm>
        </p:grpSpPr>
        <p:sp>
          <p:nvSpPr>
            <p:cNvPr id="39970" name="Freeform 44"/>
            <p:cNvSpPr>
              <a:spLocks noChangeArrowheads="1"/>
            </p:cNvSpPr>
            <p:nvPr/>
          </p:nvSpPr>
          <p:spPr bwMode="auto">
            <a:xfrm>
              <a:off x="4613" y="1947"/>
              <a:ext cx="1134" cy="814"/>
            </a:xfrm>
            <a:custGeom>
              <a:avLst/>
              <a:gdLst>
                <a:gd name="T0" fmla="*/ 0 w 5002"/>
                <a:gd name="T1" fmla="*/ 715 h 3590"/>
                <a:gd name="T2" fmla="*/ 158 w 5002"/>
                <a:gd name="T3" fmla="*/ 814 h 3590"/>
                <a:gd name="T4" fmla="*/ 975 w 5002"/>
                <a:gd name="T5" fmla="*/ 814 h 3590"/>
                <a:gd name="T6" fmla="*/ 1134 w 5002"/>
                <a:gd name="T7" fmla="*/ 715 h 3590"/>
                <a:gd name="T8" fmla="*/ 1134 w 5002"/>
                <a:gd name="T9" fmla="*/ 205 h 3590"/>
                <a:gd name="T10" fmla="*/ 975 w 5002"/>
                <a:gd name="T11" fmla="*/ 106 h 3590"/>
                <a:gd name="T12" fmla="*/ 453 w 5002"/>
                <a:gd name="T13" fmla="*/ 106 h 3590"/>
                <a:gd name="T14" fmla="*/ 78 w 5002"/>
                <a:gd name="T15" fmla="*/ 0 h 3590"/>
                <a:gd name="T16" fmla="*/ 179 w 5002"/>
                <a:gd name="T17" fmla="*/ 106 h 3590"/>
                <a:gd name="T18" fmla="*/ 158 w 5002"/>
                <a:gd name="T19" fmla="*/ 106 h 3590"/>
                <a:gd name="T20" fmla="*/ 0 w 5002"/>
                <a:gd name="T21" fmla="*/ 205 h 3590"/>
                <a:gd name="T22" fmla="*/ 0 w 5002"/>
                <a:gd name="T23" fmla="*/ 715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39971"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My hash</a:t>
              </a:r>
            </a:p>
            <a:p>
              <a:pPr algn="ctr">
                <a:spcBef>
                  <a:spcPct val="0"/>
                </a:spcBef>
                <a:buClr>
                  <a:srgbClr val="E0E0E0"/>
                </a:buClr>
                <a:buSzPct val="100000"/>
                <a:buFont typeface="Times New Roman" panose="02020603050405020304" pitchFamily="18" charset="0"/>
                <a:buNone/>
              </a:pPr>
              <a:r>
                <a:rPr lang="en-GB" altLang="en-US" sz="2400" b="1">
                  <a:solidFill>
                    <a:schemeClr val="tx1"/>
                  </a:solidFill>
                </a:rPr>
                <a:t>value is [2].</a:t>
              </a:r>
            </a:p>
          </p:txBody>
        </p:sp>
      </p:grpSp>
      <p:grpSp>
        <p:nvGrpSpPr>
          <p:cNvPr id="39967" name="Group 46"/>
          <p:cNvGrpSpPr>
            <a:grpSpLocks/>
          </p:cNvGrpSpPr>
          <p:nvPr/>
        </p:nvGrpSpPr>
        <p:grpSpPr bwMode="auto">
          <a:xfrm>
            <a:off x="3910013" y="4070350"/>
            <a:ext cx="1363662" cy="771525"/>
            <a:chOff x="2463" y="2564"/>
            <a:chExt cx="859" cy="486"/>
          </a:xfrm>
        </p:grpSpPr>
        <p:sp>
          <p:nvSpPr>
            <p:cNvPr id="39968" name="Freeform 47"/>
            <p:cNvSpPr>
              <a:spLocks noChangeArrowheads="1"/>
            </p:cNvSpPr>
            <p:nvPr/>
          </p:nvSpPr>
          <p:spPr bwMode="auto">
            <a:xfrm>
              <a:off x="2463" y="2564"/>
              <a:ext cx="860" cy="487"/>
            </a:xfrm>
            <a:custGeom>
              <a:avLst/>
              <a:gdLst>
                <a:gd name="T0" fmla="*/ 0 w 3794"/>
                <a:gd name="T1" fmla="*/ 59 h 2148"/>
                <a:gd name="T2" fmla="*/ 120 w 3794"/>
                <a:gd name="T3" fmla="*/ 0 h 2148"/>
                <a:gd name="T4" fmla="*/ 740 w 3794"/>
                <a:gd name="T5" fmla="*/ 0 h 2148"/>
                <a:gd name="T6" fmla="*/ 860 w 3794"/>
                <a:gd name="T7" fmla="*/ 59 h 2148"/>
                <a:gd name="T8" fmla="*/ 860 w 3794"/>
                <a:gd name="T9" fmla="*/ 364 h 2148"/>
                <a:gd name="T10" fmla="*/ 740 w 3794"/>
                <a:gd name="T11" fmla="*/ 423 h 2148"/>
                <a:gd name="T12" fmla="*/ 344 w 3794"/>
                <a:gd name="T13" fmla="*/ 423 h 2148"/>
                <a:gd name="T14" fmla="*/ 59 w 3794"/>
                <a:gd name="T15" fmla="*/ 487 h 2148"/>
                <a:gd name="T16" fmla="*/ 136 w 3794"/>
                <a:gd name="T17" fmla="*/ 423 h 2148"/>
                <a:gd name="T18" fmla="*/ 120 w 3794"/>
                <a:gd name="T19" fmla="*/ 423 h 2148"/>
                <a:gd name="T20" fmla="*/ 0 w 3794"/>
                <a:gd name="T21" fmla="*/ 364 h 2148"/>
                <a:gd name="T22" fmla="*/ 0 w 3794"/>
                <a:gd name="T23" fmla="*/ 59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4"/>
                <a:gd name="T37" fmla="*/ 0 h 2148"/>
                <a:gd name="T38" fmla="*/ 3794 w 3794"/>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4" h="2148">
                  <a:moveTo>
                    <a:pt x="0" y="261"/>
                  </a:moveTo>
                  <a:cubicBezTo>
                    <a:pt x="0" y="0"/>
                    <a:pt x="0" y="0"/>
                    <a:pt x="530" y="0"/>
                  </a:cubicBezTo>
                  <a:lnTo>
                    <a:pt x="3263" y="0"/>
                  </a:lnTo>
                  <a:cubicBezTo>
                    <a:pt x="3793" y="0"/>
                    <a:pt x="3793" y="0"/>
                    <a:pt x="3793" y="261"/>
                  </a:cubicBezTo>
                  <a:lnTo>
                    <a:pt x="3793" y="1606"/>
                  </a:lnTo>
                  <a:cubicBezTo>
                    <a:pt x="3793" y="1867"/>
                    <a:pt x="3793" y="1867"/>
                    <a:pt x="3263" y="1867"/>
                  </a:cubicBezTo>
                  <a:lnTo>
                    <a:pt x="1516" y="1867"/>
                  </a:lnTo>
                  <a:lnTo>
                    <a:pt x="260"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p>
          </p:txBody>
        </p:sp>
        <p:sp>
          <p:nvSpPr>
            <p:cNvPr id="39969" name="AutoShape 48"/>
            <p:cNvSpPr>
              <a:spLocks noChangeArrowheads="1"/>
            </p:cNvSpPr>
            <p:nvPr/>
          </p:nvSpPr>
          <p:spPr bwMode="auto">
            <a:xfrm>
              <a:off x="2463"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Not me.</a:t>
              </a:r>
            </a:p>
          </p:txBody>
        </p:sp>
      </p:grpSp>
    </p:spTree>
    <p:extLst>
      <p:ext uri="{BB962C8B-B14F-4D97-AF65-F5344CB8AC3E}">
        <p14:creationId xmlns:p14="http://schemas.microsoft.com/office/powerpoint/2010/main" val="3487878546"/>
      </p:ext>
    </p:extLst>
  </p:cSld>
  <p:clrMapOvr>
    <a:masterClrMapping/>
  </p:clrMapOvr>
  <p:transition>
    <p:check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Friend function</a:t>
            </a:r>
            <a:endParaRPr lang="en-US" dirty="0"/>
          </a:p>
        </p:txBody>
      </p:sp>
      <p:sp>
        <p:nvSpPr>
          <p:cNvPr id="3" name="Content Placeholder 2"/>
          <p:cNvSpPr>
            <a:spLocks noGrp="1"/>
          </p:cNvSpPr>
          <p:nvPr>
            <p:ph idx="1"/>
          </p:nvPr>
        </p:nvSpPr>
        <p:spPr/>
        <p:txBody>
          <a:bodyPr/>
          <a:lstStyle/>
          <a:p>
            <a:r>
              <a:rPr lang="en-US" dirty="0" smtClean="0"/>
              <a:t>Member function of the class can be the friend of another class.</a:t>
            </a:r>
          </a:p>
          <a:p>
            <a:r>
              <a:rPr lang="en-US" dirty="0" smtClean="0"/>
              <a:t>Example “</a:t>
            </a:r>
            <a:r>
              <a:rPr lang="en-US" dirty="0" smtClean="0">
                <a:solidFill>
                  <a:srgbClr val="FF0000"/>
                </a:solidFill>
              </a:rPr>
              <a:t>friend_function1.cpp</a:t>
            </a:r>
            <a:r>
              <a:rPr lang="en-US" dirty="0" smtClean="0"/>
              <a:t>”</a:t>
            </a:r>
            <a:endParaRPr lang="en-US" dirty="0"/>
          </a:p>
        </p:txBody>
      </p:sp>
    </p:spTree>
    <p:extLst>
      <p:ext uri="{BB962C8B-B14F-4D97-AF65-F5344CB8AC3E}">
        <p14:creationId xmlns:p14="http://schemas.microsoft.com/office/powerpoint/2010/main" val="8033734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Searching for a Key</a:t>
            </a:r>
          </a:p>
        </p:txBody>
      </p:sp>
      <p:sp>
        <p:nvSpPr>
          <p:cNvPr id="41987" name="Rectangle 2"/>
          <p:cNvSpPr>
            <a:spLocks noGrp="1" noChangeArrowheads="1"/>
          </p:cNvSpPr>
          <p:nvPr>
            <p:ph type="body" idx="1"/>
          </p:nvPr>
        </p:nvSpPr>
        <p:spPr>
          <a:xfrm>
            <a:off x="685800" y="1774825"/>
            <a:ext cx="5102225"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Keep moving forward until you find the key, or you reach an empty spot.</a:t>
            </a:r>
          </a:p>
        </p:txBody>
      </p:sp>
      <p:sp>
        <p:nvSpPr>
          <p:cNvPr id="41988"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89"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1990"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1"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2"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3"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4"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5"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6"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41997"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41998"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41999"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42000"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42001"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42002"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2003"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42004" name="Group 19"/>
          <p:cNvGrpSpPr>
            <a:grpSpLocks/>
          </p:cNvGrpSpPr>
          <p:nvPr/>
        </p:nvGrpSpPr>
        <p:grpSpPr bwMode="auto">
          <a:xfrm>
            <a:off x="4598988" y="5475288"/>
            <a:ext cx="674687" cy="517525"/>
            <a:chOff x="2897" y="3449"/>
            <a:chExt cx="425" cy="326"/>
          </a:xfrm>
        </p:grpSpPr>
        <p:sp>
          <p:nvSpPr>
            <p:cNvPr id="42032"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42033"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05" name="Group 22"/>
          <p:cNvGrpSpPr>
            <a:grpSpLocks/>
          </p:cNvGrpSpPr>
          <p:nvPr/>
        </p:nvGrpSpPr>
        <p:grpSpPr bwMode="auto">
          <a:xfrm>
            <a:off x="2822575" y="5449888"/>
            <a:ext cx="674688" cy="568325"/>
            <a:chOff x="1778" y="3433"/>
            <a:chExt cx="425" cy="358"/>
          </a:xfrm>
        </p:grpSpPr>
        <p:sp>
          <p:nvSpPr>
            <p:cNvPr id="42030"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42031"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06" name="Group 25"/>
          <p:cNvGrpSpPr>
            <a:grpSpLocks/>
          </p:cNvGrpSpPr>
          <p:nvPr/>
        </p:nvGrpSpPr>
        <p:grpSpPr bwMode="auto">
          <a:xfrm>
            <a:off x="1906588" y="5445125"/>
            <a:ext cx="620712" cy="576263"/>
            <a:chOff x="1201" y="3430"/>
            <a:chExt cx="391" cy="363"/>
          </a:xfrm>
        </p:grpSpPr>
        <p:sp>
          <p:nvSpPr>
            <p:cNvPr id="42028"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42029"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07" name="Group 28"/>
          <p:cNvGrpSpPr>
            <a:grpSpLocks/>
          </p:cNvGrpSpPr>
          <p:nvPr/>
        </p:nvGrpSpPr>
        <p:grpSpPr bwMode="auto">
          <a:xfrm>
            <a:off x="7764463" y="5480050"/>
            <a:ext cx="725487" cy="506413"/>
            <a:chOff x="4891" y="3452"/>
            <a:chExt cx="457" cy="319"/>
          </a:xfrm>
        </p:grpSpPr>
        <p:sp>
          <p:nvSpPr>
            <p:cNvPr id="42026"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42027"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008" name="Group 31"/>
          <p:cNvGrpSpPr>
            <a:grpSpLocks/>
          </p:cNvGrpSpPr>
          <p:nvPr/>
        </p:nvGrpSpPr>
        <p:grpSpPr bwMode="auto">
          <a:xfrm>
            <a:off x="6596063" y="4014788"/>
            <a:ext cx="1309687" cy="2830512"/>
            <a:chOff x="4155" y="2529"/>
            <a:chExt cx="825" cy="1783"/>
          </a:xfrm>
        </p:grpSpPr>
        <p:sp>
          <p:nvSpPr>
            <p:cNvPr id="42024"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25"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42009" name="Group 34"/>
          <p:cNvGrpSpPr>
            <a:grpSpLocks/>
          </p:cNvGrpSpPr>
          <p:nvPr/>
        </p:nvGrpSpPr>
        <p:grpSpPr bwMode="auto">
          <a:xfrm>
            <a:off x="3713163" y="5465763"/>
            <a:ext cx="620712" cy="557212"/>
            <a:chOff x="2339" y="3443"/>
            <a:chExt cx="391" cy="351"/>
          </a:xfrm>
        </p:grpSpPr>
        <p:pic>
          <p:nvPicPr>
            <p:cNvPr id="42022"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3"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42010" name="Group 37"/>
          <p:cNvGrpSpPr>
            <a:grpSpLocks/>
          </p:cNvGrpSpPr>
          <p:nvPr/>
        </p:nvGrpSpPr>
        <p:grpSpPr bwMode="auto">
          <a:xfrm>
            <a:off x="5548313" y="5454650"/>
            <a:ext cx="620712" cy="549275"/>
            <a:chOff x="3495" y="3436"/>
            <a:chExt cx="391" cy="346"/>
          </a:xfrm>
        </p:grpSpPr>
        <p:pic>
          <p:nvPicPr>
            <p:cNvPr id="42020"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1"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sp>
        <p:nvSpPr>
          <p:cNvPr id="42011" name="AutoShape 4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2012" name="Oval 41"/>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2013" name="AutoShape 42"/>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grpSp>
        <p:nvGrpSpPr>
          <p:cNvPr id="42014" name="Group 43"/>
          <p:cNvGrpSpPr>
            <a:grpSpLocks/>
          </p:cNvGrpSpPr>
          <p:nvPr/>
        </p:nvGrpSpPr>
        <p:grpSpPr bwMode="auto">
          <a:xfrm>
            <a:off x="7323138" y="3090863"/>
            <a:ext cx="1800225" cy="1290637"/>
            <a:chOff x="4613" y="1947"/>
            <a:chExt cx="1134" cy="813"/>
          </a:xfrm>
        </p:grpSpPr>
        <p:sp>
          <p:nvSpPr>
            <p:cNvPr id="42018" name="Freeform 44"/>
            <p:cNvSpPr>
              <a:spLocks noChangeArrowheads="1"/>
            </p:cNvSpPr>
            <p:nvPr/>
          </p:nvSpPr>
          <p:spPr bwMode="auto">
            <a:xfrm>
              <a:off x="4613" y="1947"/>
              <a:ext cx="1134" cy="814"/>
            </a:xfrm>
            <a:custGeom>
              <a:avLst/>
              <a:gdLst>
                <a:gd name="T0" fmla="*/ 0 w 5002"/>
                <a:gd name="T1" fmla="*/ 715 h 3590"/>
                <a:gd name="T2" fmla="*/ 158 w 5002"/>
                <a:gd name="T3" fmla="*/ 814 h 3590"/>
                <a:gd name="T4" fmla="*/ 975 w 5002"/>
                <a:gd name="T5" fmla="*/ 814 h 3590"/>
                <a:gd name="T6" fmla="*/ 1134 w 5002"/>
                <a:gd name="T7" fmla="*/ 715 h 3590"/>
                <a:gd name="T8" fmla="*/ 1134 w 5002"/>
                <a:gd name="T9" fmla="*/ 205 h 3590"/>
                <a:gd name="T10" fmla="*/ 975 w 5002"/>
                <a:gd name="T11" fmla="*/ 106 h 3590"/>
                <a:gd name="T12" fmla="*/ 453 w 5002"/>
                <a:gd name="T13" fmla="*/ 106 h 3590"/>
                <a:gd name="T14" fmla="*/ 78 w 5002"/>
                <a:gd name="T15" fmla="*/ 0 h 3590"/>
                <a:gd name="T16" fmla="*/ 179 w 5002"/>
                <a:gd name="T17" fmla="*/ 106 h 3590"/>
                <a:gd name="T18" fmla="*/ 158 w 5002"/>
                <a:gd name="T19" fmla="*/ 106 h 3590"/>
                <a:gd name="T20" fmla="*/ 0 w 5002"/>
                <a:gd name="T21" fmla="*/ 205 h 3590"/>
                <a:gd name="T22" fmla="*/ 0 w 5002"/>
                <a:gd name="T23" fmla="*/ 715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42019"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My hash</a:t>
              </a:r>
            </a:p>
            <a:p>
              <a:pPr algn="ctr">
                <a:spcBef>
                  <a:spcPct val="0"/>
                </a:spcBef>
                <a:buClr>
                  <a:srgbClr val="E0E0E0"/>
                </a:buClr>
                <a:buSzPct val="100000"/>
                <a:buFont typeface="Times New Roman" panose="02020603050405020304" pitchFamily="18" charset="0"/>
                <a:buNone/>
              </a:pPr>
              <a:r>
                <a:rPr lang="en-GB" altLang="en-US" sz="2400" b="1">
                  <a:solidFill>
                    <a:schemeClr val="tx1"/>
                  </a:solidFill>
                </a:rPr>
                <a:t>value is [2].</a:t>
              </a:r>
            </a:p>
          </p:txBody>
        </p:sp>
      </p:grpSp>
      <p:grpSp>
        <p:nvGrpSpPr>
          <p:cNvPr id="42015" name="Group 46"/>
          <p:cNvGrpSpPr>
            <a:grpSpLocks/>
          </p:cNvGrpSpPr>
          <p:nvPr/>
        </p:nvGrpSpPr>
        <p:grpSpPr bwMode="auto">
          <a:xfrm>
            <a:off x="4765675" y="4070350"/>
            <a:ext cx="1363663" cy="771525"/>
            <a:chOff x="3002" y="2564"/>
            <a:chExt cx="859" cy="486"/>
          </a:xfrm>
        </p:grpSpPr>
        <p:sp>
          <p:nvSpPr>
            <p:cNvPr id="42016" name="Freeform 47"/>
            <p:cNvSpPr>
              <a:spLocks noChangeArrowheads="1"/>
            </p:cNvSpPr>
            <p:nvPr/>
          </p:nvSpPr>
          <p:spPr bwMode="auto">
            <a:xfrm>
              <a:off x="3002" y="2564"/>
              <a:ext cx="860" cy="487"/>
            </a:xfrm>
            <a:custGeom>
              <a:avLst/>
              <a:gdLst>
                <a:gd name="T0" fmla="*/ 0 w 3793"/>
                <a:gd name="T1" fmla="*/ 59 h 2148"/>
                <a:gd name="T2" fmla="*/ 120 w 3793"/>
                <a:gd name="T3" fmla="*/ 0 h 2148"/>
                <a:gd name="T4" fmla="*/ 740 w 3793"/>
                <a:gd name="T5" fmla="*/ 0 h 2148"/>
                <a:gd name="T6" fmla="*/ 860 w 3793"/>
                <a:gd name="T7" fmla="*/ 59 h 2148"/>
                <a:gd name="T8" fmla="*/ 860 w 3793"/>
                <a:gd name="T9" fmla="*/ 364 h 2148"/>
                <a:gd name="T10" fmla="*/ 740 w 3793"/>
                <a:gd name="T11" fmla="*/ 423 h 2148"/>
                <a:gd name="T12" fmla="*/ 344 w 3793"/>
                <a:gd name="T13" fmla="*/ 423 h 2148"/>
                <a:gd name="T14" fmla="*/ 59 w 3793"/>
                <a:gd name="T15" fmla="*/ 487 h 2148"/>
                <a:gd name="T16" fmla="*/ 136 w 3793"/>
                <a:gd name="T17" fmla="*/ 423 h 2148"/>
                <a:gd name="T18" fmla="*/ 120 w 3793"/>
                <a:gd name="T19" fmla="*/ 423 h 2148"/>
                <a:gd name="T20" fmla="*/ 0 w 3793"/>
                <a:gd name="T21" fmla="*/ 364 h 2148"/>
                <a:gd name="T22" fmla="*/ 0 w 3793"/>
                <a:gd name="T23" fmla="*/ 59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3"/>
                <a:gd name="T37" fmla="*/ 0 h 2148"/>
                <a:gd name="T38" fmla="*/ 3793 w 3793"/>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3" h="2148">
                  <a:moveTo>
                    <a:pt x="0" y="261"/>
                  </a:moveTo>
                  <a:cubicBezTo>
                    <a:pt x="0" y="0"/>
                    <a:pt x="0" y="0"/>
                    <a:pt x="530" y="0"/>
                  </a:cubicBezTo>
                  <a:lnTo>
                    <a:pt x="3262" y="0"/>
                  </a:lnTo>
                  <a:cubicBezTo>
                    <a:pt x="3792" y="0"/>
                    <a:pt x="3792" y="0"/>
                    <a:pt x="3792" y="261"/>
                  </a:cubicBezTo>
                  <a:lnTo>
                    <a:pt x="3792" y="1606"/>
                  </a:lnTo>
                  <a:cubicBezTo>
                    <a:pt x="3792" y="1867"/>
                    <a:pt x="3792" y="1867"/>
                    <a:pt x="3262" y="1867"/>
                  </a:cubicBezTo>
                  <a:lnTo>
                    <a:pt x="1515" y="1867"/>
                  </a:lnTo>
                  <a:lnTo>
                    <a:pt x="259"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p>
          </p:txBody>
        </p:sp>
        <p:sp>
          <p:nvSpPr>
            <p:cNvPr id="42017" name="AutoShape 48"/>
            <p:cNvSpPr>
              <a:spLocks noChangeArrowheads="1"/>
            </p:cNvSpPr>
            <p:nvPr/>
          </p:nvSpPr>
          <p:spPr bwMode="auto">
            <a:xfrm>
              <a:off x="3002"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Not me.</a:t>
              </a:r>
            </a:p>
          </p:txBody>
        </p:sp>
      </p:grpSp>
    </p:spTree>
    <p:extLst>
      <p:ext uri="{BB962C8B-B14F-4D97-AF65-F5344CB8AC3E}">
        <p14:creationId xmlns:p14="http://schemas.microsoft.com/office/powerpoint/2010/main" val="2091812425"/>
      </p:ext>
    </p:extLst>
  </p:cSld>
  <p:clrMapOvr>
    <a:masterClrMapping/>
  </p:clrMapOvr>
  <p:transition>
    <p:checke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Searching for a Key</a:t>
            </a:r>
          </a:p>
        </p:txBody>
      </p:sp>
      <p:sp>
        <p:nvSpPr>
          <p:cNvPr id="44035" name="Rectangle 2"/>
          <p:cNvSpPr>
            <a:spLocks noGrp="1" noChangeArrowheads="1"/>
          </p:cNvSpPr>
          <p:nvPr>
            <p:ph type="body" idx="1"/>
          </p:nvPr>
        </p:nvSpPr>
        <p:spPr>
          <a:xfrm>
            <a:off x="685800" y="1774825"/>
            <a:ext cx="5102225"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Keep moving forward until you find the key, or you reach an empty spot.</a:t>
            </a:r>
          </a:p>
        </p:txBody>
      </p:sp>
      <p:sp>
        <p:nvSpPr>
          <p:cNvPr id="44036"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37"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4038"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39"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0"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1"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2"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3"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4"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44045"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44046"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44047"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44048"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44049"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44050"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4051"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44052" name="Group 19"/>
          <p:cNvGrpSpPr>
            <a:grpSpLocks/>
          </p:cNvGrpSpPr>
          <p:nvPr/>
        </p:nvGrpSpPr>
        <p:grpSpPr bwMode="auto">
          <a:xfrm>
            <a:off x="4598988" y="5475288"/>
            <a:ext cx="674687" cy="517525"/>
            <a:chOff x="2897" y="3449"/>
            <a:chExt cx="425" cy="326"/>
          </a:xfrm>
        </p:grpSpPr>
        <p:sp>
          <p:nvSpPr>
            <p:cNvPr id="44080"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44081"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53" name="Group 22"/>
          <p:cNvGrpSpPr>
            <a:grpSpLocks/>
          </p:cNvGrpSpPr>
          <p:nvPr/>
        </p:nvGrpSpPr>
        <p:grpSpPr bwMode="auto">
          <a:xfrm>
            <a:off x="2822575" y="5449888"/>
            <a:ext cx="674688" cy="568325"/>
            <a:chOff x="1778" y="3433"/>
            <a:chExt cx="425" cy="358"/>
          </a:xfrm>
        </p:grpSpPr>
        <p:sp>
          <p:nvSpPr>
            <p:cNvPr id="44078"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44079"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54" name="Group 25"/>
          <p:cNvGrpSpPr>
            <a:grpSpLocks/>
          </p:cNvGrpSpPr>
          <p:nvPr/>
        </p:nvGrpSpPr>
        <p:grpSpPr bwMode="auto">
          <a:xfrm>
            <a:off x="1906588" y="5445125"/>
            <a:ext cx="620712" cy="576263"/>
            <a:chOff x="1201" y="3430"/>
            <a:chExt cx="391" cy="363"/>
          </a:xfrm>
        </p:grpSpPr>
        <p:sp>
          <p:nvSpPr>
            <p:cNvPr id="44076"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44077"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55" name="Group 28"/>
          <p:cNvGrpSpPr>
            <a:grpSpLocks/>
          </p:cNvGrpSpPr>
          <p:nvPr/>
        </p:nvGrpSpPr>
        <p:grpSpPr bwMode="auto">
          <a:xfrm>
            <a:off x="7764463" y="5480050"/>
            <a:ext cx="725487" cy="506413"/>
            <a:chOff x="4891" y="3452"/>
            <a:chExt cx="457" cy="319"/>
          </a:xfrm>
        </p:grpSpPr>
        <p:sp>
          <p:nvSpPr>
            <p:cNvPr id="44074"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44075"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56" name="Group 31"/>
          <p:cNvGrpSpPr>
            <a:grpSpLocks/>
          </p:cNvGrpSpPr>
          <p:nvPr/>
        </p:nvGrpSpPr>
        <p:grpSpPr bwMode="auto">
          <a:xfrm>
            <a:off x="6596063" y="4014788"/>
            <a:ext cx="1309687" cy="2830512"/>
            <a:chOff x="4155" y="2529"/>
            <a:chExt cx="825" cy="1783"/>
          </a:xfrm>
        </p:grpSpPr>
        <p:sp>
          <p:nvSpPr>
            <p:cNvPr id="44072"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73"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44057" name="Group 34"/>
          <p:cNvGrpSpPr>
            <a:grpSpLocks/>
          </p:cNvGrpSpPr>
          <p:nvPr/>
        </p:nvGrpSpPr>
        <p:grpSpPr bwMode="auto">
          <a:xfrm>
            <a:off x="3713163" y="5465763"/>
            <a:ext cx="620712" cy="557212"/>
            <a:chOff x="2339" y="3443"/>
            <a:chExt cx="391" cy="351"/>
          </a:xfrm>
        </p:grpSpPr>
        <p:pic>
          <p:nvPicPr>
            <p:cNvPr id="44070"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71"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44058" name="Group 37"/>
          <p:cNvGrpSpPr>
            <a:grpSpLocks/>
          </p:cNvGrpSpPr>
          <p:nvPr/>
        </p:nvGrpSpPr>
        <p:grpSpPr bwMode="auto">
          <a:xfrm>
            <a:off x="5548313" y="5454650"/>
            <a:ext cx="620712" cy="549275"/>
            <a:chOff x="3495" y="3436"/>
            <a:chExt cx="391" cy="346"/>
          </a:xfrm>
        </p:grpSpPr>
        <p:pic>
          <p:nvPicPr>
            <p:cNvPr id="44068"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69"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sp>
        <p:nvSpPr>
          <p:cNvPr id="44059" name="AutoShape 4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4060" name="Oval 41"/>
          <p:cNvSpPr>
            <a:spLocks noChangeArrowheads="1"/>
          </p:cNvSpPr>
          <p:nvPr/>
        </p:nvSpPr>
        <p:spPr bwMode="auto">
          <a:xfrm>
            <a:off x="6864350" y="895350"/>
            <a:ext cx="1874838" cy="858838"/>
          </a:xfrm>
          <a:prstGeom prst="ellipse">
            <a:avLst/>
          </a:prstGeom>
          <a:solidFill>
            <a:srgbClr val="000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4061" name="AutoShape 42"/>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grpSp>
        <p:nvGrpSpPr>
          <p:cNvPr id="44062" name="Group 43"/>
          <p:cNvGrpSpPr>
            <a:grpSpLocks/>
          </p:cNvGrpSpPr>
          <p:nvPr/>
        </p:nvGrpSpPr>
        <p:grpSpPr bwMode="auto">
          <a:xfrm>
            <a:off x="7323138" y="3090863"/>
            <a:ext cx="1800225" cy="1290637"/>
            <a:chOff x="4613" y="1947"/>
            <a:chExt cx="1134" cy="813"/>
          </a:xfrm>
        </p:grpSpPr>
        <p:sp>
          <p:nvSpPr>
            <p:cNvPr id="44066" name="Freeform 44"/>
            <p:cNvSpPr>
              <a:spLocks noChangeArrowheads="1"/>
            </p:cNvSpPr>
            <p:nvPr/>
          </p:nvSpPr>
          <p:spPr bwMode="auto">
            <a:xfrm>
              <a:off x="4613" y="1947"/>
              <a:ext cx="1134" cy="814"/>
            </a:xfrm>
            <a:custGeom>
              <a:avLst/>
              <a:gdLst>
                <a:gd name="T0" fmla="*/ 0 w 5002"/>
                <a:gd name="T1" fmla="*/ 715 h 3590"/>
                <a:gd name="T2" fmla="*/ 158 w 5002"/>
                <a:gd name="T3" fmla="*/ 814 h 3590"/>
                <a:gd name="T4" fmla="*/ 975 w 5002"/>
                <a:gd name="T5" fmla="*/ 814 h 3590"/>
                <a:gd name="T6" fmla="*/ 1134 w 5002"/>
                <a:gd name="T7" fmla="*/ 715 h 3590"/>
                <a:gd name="T8" fmla="*/ 1134 w 5002"/>
                <a:gd name="T9" fmla="*/ 205 h 3590"/>
                <a:gd name="T10" fmla="*/ 975 w 5002"/>
                <a:gd name="T11" fmla="*/ 106 h 3590"/>
                <a:gd name="T12" fmla="*/ 453 w 5002"/>
                <a:gd name="T13" fmla="*/ 106 h 3590"/>
                <a:gd name="T14" fmla="*/ 78 w 5002"/>
                <a:gd name="T15" fmla="*/ 0 h 3590"/>
                <a:gd name="T16" fmla="*/ 179 w 5002"/>
                <a:gd name="T17" fmla="*/ 106 h 3590"/>
                <a:gd name="T18" fmla="*/ 158 w 5002"/>
                <a:gd name="T19" fmla="*/ 106 h 3590"/>
                <a:gd name="T20" fmla="*/ 0 w 5002"/>
                <a:gd name="T21" fmla="*/ 205 h 3590"/>
                <a:gd name="T22" fmla="*/ 0 w 5002"/>
                <a:gd name="T23" fmla="*/ 715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44067" name="AutoShape 45"/>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My hash</a:t>
              </a:r>
            </a:p>
            <a:p>
              <a:pPr algn="ctr">
                <a:spcBef>
                  <a:spcPct val="0"/>
                </a:spcBef>
                <a:buClr>
                  <a:srgbClr val="E0E0E0"/>
                </a:buClr>
                <a:buSzPct val="100000"/>
                <a:buFont typeface="Times New Roman" panose="02020603050405020304" pitchFamily="18" charset="0"/>
                <a:buNone/>
              </a:pPr>
              <a:r>
                <a:rPr lang="en-GB" altLang="en-US" sz="2400" b="1">
                  <a:solidFill>
                    <a:schemeClr val="tx1"/>
                  </a:solidFill>
                </a:rPr>
                <a:t>value is [2].</a:t>
              </a:r>
            </a:p>
          </p:txBody>
        </p:sp>
      </p:grpSp>
      <p:grpSp>
        <p:nvGrpSpPr>
          <p:cNvPr id="44063" name="Group 46"/>
          <p:cNvGrpSpPr>
            <a:grpSpLocks/>
          </p:cNvGrpSpPr>
          <p:nvPr/>
        </p:nvGrpSpPr>
        <p:grpSpPr bwMode="auto">
          <a:xfrm>
            <a:off x="5673725" y="4070350"/>
            <a:ext cx="1363663" cy="771525"/>
            <a:chOff x="3574" y="2564"/>
            <a:chExt cx="859" cy="486"/>
          </a:xfrm>
        </p:grpSpPr>
        <p:sp>
          <p:nvSpPr>
            <p:cNvPr id="44064" name="Freeform 47"/>
            <p:cNvSpPr>
              <a:spLocks noChangeArrowheads="1"/>
            </p:cNvSpPr>
            <p:nvPr/>
          </p:nvSpPr>
          <p:spPr bwMode="auto">
            <a:xfrm>
              <a:off x="3574" y="2564"/>
              <a:ext cx="860" cy="487"/>
            </a:xfrm>
            <a:custGeom>
              <a:avLst/>
              <a:gdLst>
                <a:gd name="T0" fmla="*/ 0 w 3794"/>
                <a:gd name="T1" fmla="*/ 59 h 2148"/>
                <a:gd name="T2" fmla="*/ 120 w 3794"/>
                <a:gd name="T3" fmla="*/ 0 h 2148"/>
                <a:gd name="T4" fmla="*/ 740 w 3794"/>
                <a:gd name="T5" fmla="*/ 0 h 2148"/>
                <a:gd name="T6" fmla="*/ 860 w 3794"/>
                <a:gd name="T7" fmla="*/ 59 h 2148"/>
                <a:gd name="T8" fmla="*/ 860 w 3794"/>
                <a:gd name="T9" fmla="*/ 364 h 2148"/>
                <a:gd name="T10" fmla="*/ 740 w 3794"/>
                <a:gd name="T11" fmla="*/ 423 h 2148"/>
                <a:gd name="T12" fmla="*/ 344 w 3794"/>
                <a:gd name="T13" fmla="*/ 423 h 2148"/>
                <a:gd name="T14" fmla="*/ 59 w 3794"/>
                <a:gd name="T15" fmla="*/ 487 h 2148"/>
                <a:gd name="T16" fmla="*/ 136 w 3794"/>
                <a:gd name="T17" fmla="*/ 423 h 2148"/>
                <a:gd name="T18" fmla="*/ 120 w 3794"/>
                <a:gd name="T19" fmla="*/ 423 h 2148"/>
                <a:gd name="T20" fmla="*/ 0 w 3794"/>
                <a:gd name="T21" fmla="*/ 364 h 2148"/>
                <a:gd name="T22" fmla="*/ 0 w 3794"/>
                <a:gd name="T23" fmla="*/ 59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4"/>
                <a:gd name="T37" fmla="*/ 0 h 2148"/>
                <a:gd name="T38" fmla="*/ 3794 w 3794"/>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4" h="2148">
                  <a:moveTo>
                    <a:pt x="0" y="261"/>
                  </a:moveTo>
                  <a:cubicBezTo>
                    <a:pt x="0" y="0"/>
                    <a:pt x="0" y="0"/>
                    <a:pt x="530" y="0"/>
                  </a:cubicBezTo>
                  <a:lnTo>
                    <a:pt x="3263" y="0"/>
                  </a:lnTo>
                  <a:cubicBezTo>
                    <a:pt x="3793" y="0"/>
                    <a:pt x="3793" y="0"/>
                    <a:pt x="3793" y="261"/>
                  </a:cubicBezTo>
                  <a:lnTo>
                    <a:pt x="3793" y="1606"/>
                  </a:lnTo>
                  <a:cubicBezTo>
                    <a:pt x="3793" y="1867"/>
                    <a:pt x="3793" y="1867"/>
                    <a:pt x="3263" y="1867"/>
                  </a:cubicBezTo>
                  <a:lnTo>
                    <a:pt x="1516" y="1867"/>
                  </a:lnTo>
                  <a:lnTo>
                    <a:pt x="260"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p>
          </p:txBody>
        </p:sp>
        <p:sp>
          <p:nvSpPr>
            <p:cNvPr id="44065" name="AutoShape 48"/>
            <p:cNvSpPr>
              <a:spLocks noChangeArrowheads="1"/>
            </p:cNvSpPr>
            <p:nvPr/>
          </p:nvSpPr>
          <p:spPr bwMode="auto">
            <a:xfrm>
              <a:off x="3574"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Yes!</a:t>
              </a:r>
            </a:p>
          </p:txBody>
        </p:sp>
      </p:grpSp>
    </p:spTree>
    <p:extLst>
      <p:ext uri="{BB962C8B-B14F-4D97-AF65-F5344CB8AC3E}">
        <p14:creationId xmlns:p14="http://schemas.microsoft.com/office/powerpoint/2010/main" val="2951274252"/>
      </p:ext>
    </p:extLst>
  </p:cSld>
  <p:clrMapOvr>
    <a:masterClrMapping/>
  </p:clrMapOvr>
  <p:transition>
    <p:checke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Grp="1" noChangeArrowheads="1"/>
          </p:cNvSpPr>
          <p:nvPr>
            <p:ph type="title"/>
          </p:nvPr>
        </p:nvSpPr>
        <p:spPr>
          <a:xfrm>
            <a:off x="304800" y="342900"/>
            <a:ext cx="7772400" cy="1143000"/>
          </a:xfrm>
        </p:spPr>
        <p:txBody>
          <a:bodyP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mtClean="0"/>
              <a:t>Searching for a Key</a:t>
            </a:r>
          </a:p>
        </p:txBody>
      </p:sp>
      <p:sp>
        <p:nvSpPr>
          <p:cNvPr id="46083" name="Rectangle 2"/>
          <p:cNvSpPr>
            <a:spLocks noGrp="1" noChangeArrowheads="1"/>
          </p:cNvSpPr>
          <p:nvPr>
            <p:ph type="body" idx="1"/>
          </p:nvPr>
        </p:nvSpPr>
        <p:spPr>
          <a:xfrm>
            <a:off x="685800" y="1774825"/>
            <a:ext cx="5102225" cy="4114800"/>
          </a:xfrm>
        </p:spPr>
        <p:txBody>
          <a:bodyPr/>
          <a:lstStyle/>
          <a:p>
            <a:pPr>
              <a:lnSpc>
                <a:spcPct val="95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mtClean="0">
                <a:effectLst/>
              </a:rPr>
              <a:t>When the item is found, the information can be copied to the necessary location.</a:t>
            </a:r>
          </a:p>
        </p:txBody>
      </p:sp>
      <p:sp>
        <p:nvSpPr>
          <p:cNvPr id="46084" name="Freeform 3"/>
          <p:cNvSpPr>
            <a:spLocks noChangeArrowheads="1"/>
          </p:cNvSpPr>
          <p:nvPr/>
        </p:nvSpPr>
        <p:spPr bwMode="auto">
          <a:xfrm>
            <a:off x="6818313" y="3355975"/>
            <a:ext cx="1309687" cy="2830513"/>
          </a:xfrm>
          <a:custGeom>
            <a:avLst/>
            <a:gdLst>
              <a:gd name="T0" fmla="*/ 530137 w 3639"/>
              <a:gd name="T1" fmla="*/ 0 h 7864"/>
              <a:gd name="T2" fmla="*/ 0 w 3639"/>
              <a:gd name="T3" fmla="*/ 1515678 h 7864"/>
              <a:gd name="T4" fmla="*/ 160157 w 3639"/>
              <a:gd name="T5" fmla="*/ 1769790 h 7864"/>
              <a:gd name="T6" fmla="*/ 68022 w 3639"/>
              <a:gd name="T7" fmla="*/ 1947597 h 7864"/>
              <a:gd name="T8" fmla="*/ 384016 w 3639"/>
              <a:gd name="T9" fmla="*/ 2830153 h 7864"/>
              <a:gd name="T10" fmla="*/ 1309327 w 3639"/>
              <a:gd name="T11" fmla="*/ 1852215 h 7864"/>
              <a:gd name="T12" fmla="*/ 530137 w 3639"/>
              <a:gd name="T13" fmla="*/ 0 h 7864"/>
              <a:gd name="T14" fmla="*/ 0 60000 65536"/>
              <a:gd name="T15" fmla="*/ 0 60000 65536"/>
              <a:gd name="T16" fmla="*/ 0 60000 65536"/>
              <a:gd name="T17" fmla="*/ 0 60000 65536"/>
              <a:gd name="T18" fmla="*/ 0 60000 65536"/>
              <a:gd name="T19" fmla="*/ 0 60000 65536"/>
              <a:gd name="T20" fmla="*/ 0 60000 65536"/>
              <a:gd name="T21" fmla="*/ 0 w 3639"/>
              <a:gd name="T22" fmla="*/ 0 h 7864"/>
              <a:gd name="T23" fmla="*/ 3639 w 3639"/>
              <a:gd name="T24" fmla="*/ 7864 h 78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39" h="7864">
                <a:moveTo>
                  <a:pt x="1473" y="0"/>
                </a:moveTo>
                <a:lnTo>
                  <a:pt x="0" y="4211"/>
                </a:lnTo>
                <a:lnTo>
                  <a:pt x="445" y="4917"/>
                </a:lnTo>
                <a:lnTo>
                  <a:pt x="189" y="5411"/>
                </a:lnTo>
                <a:lnTo>
                  <a:pt x="1067" y="7863"/>
                </a:lnTo>
                <a:lnTo>
                  <a:pt x="3638" y="5146"/>
                </a:lnTo>
                <a:lnTo>
                  <a:pt x="14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85" name="AutoShape 4"/>
          <p:cNvSpPr>
            <a:spLocks noChangeArrowheads="1"/>
          </p:cNvSpPr>
          <p:nvPr/>
        </p:nvSpPr>
        <p:spPr bwMode="auto">
          <a:xfrm>
            <a:off x="839788" y="5341938"/>
            <a:ext cx="6046787"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6086" name="Line 5"/>
          <p:cNvSpPr>
            <a:spLocks noChangeShapeType="1"/>
          </p:cNvSpPr>
          <p:nvPr/>
        </p:nvSpPr>
        <p:spPr bwMode="auto">
          <a:xfrm>
            <a:off x="17526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7" name="Line 6"/>
          <p:cNvSpPr>
            <a:spLocks noChangeShapeType="1"/>
          </p:cNvSpPr>
          <p:nvPr/>
        </p:nvSpPr>
        <p:spPr bwMode="auto">
          <a:xfrm>
            <a:off x="2667000" y="5338763"/>
            <a:ext cx="1588"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8" name="Line 7"/>
          <p:cNvSpPr>
            <a:spLocks noChangeShapeType="1"/>
          </p:cNvSpPr>
          <p:nvPr/>
        </p:nvSpPr>
        <p:spPr bwMode="auto">
          <a:xfrm>
            <a:off x="3579813" y="5338763"/>
            <a:ext cx="1587" cy="792162"/>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9" name="Line 8"/>
          <p:cNvSpPr>
            <a:spLocks noChangeShapeType="1"/>
          </p:cNvSpPr>
          <p:nvPr/>
        </p:nvSpPr>
        <p:spPr bwMode="auto">
          <a:xfrm>
            <a:off x="44958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0" name="Line 9"/>
          <p:cNvSpPr>
            <a:spLocks noChangeShapeType="1"/>
          </p:cNvSpPr>
          <p:nvPr/>
        </p:nvSpPr>
        <p:spPr bwMode="auto">
          <a:xfrm>
            <a:off x="5410200" y="5341938"/>
            <a:ext cx="1588" cy="784225"/>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1" name="Line 10"/>
          <p:cNvSpPr>
            <a:spLocks noChangeShapeType="1"/>
          </p:cNvSpPr>
          <p:nvPr/>
        </p:nvSpPr>
        <p:spPr bwMode="auto">
          <a:xfrm>
            <a:off x="6324600" y="5337175"/>
            <a:ext cx="1588" cy="793750"/>
          </a:xfrm>
          <a:prstGeom prst="line">
            <a:avLst/>
          </a:prstGeom>
          <a:noFill/>
          <a:ln w="12600">
            <a:solidFill>
              <a:srgbClr val="E0E0E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2" name="AutoShape 11"/>
          <p:cNvSpPr>
            <a:spLocks noChangeArrowheads="1"/>
          </p:cNvSpPr>
          <p:nvPr/>
        </p:nvSpPr>
        <p:spPr bwMode="auto">
          <a:xfrm>
            <a:off x="960438"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[ 0 ]</a:t>
            </a:r>
          </a:p>
        </p:txBody>
      </p:sp>
      <p:sp>
        <p:nvSpPr>
          <p:cNvPr id="46093" name="AutoShape 12"/>
          <p:cNvSpPr>
            <a:spLocks noChangeArrowheads="1"/>
          </p:cNvSpPr>
          <p:nvPr/>
        </p:nvSpPr>
        <p:spPr bwMode="auto">
          <a:xfrm>
            <a:off x="18208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[ 1 ]</a:t>
            </a:r>
          </a:p>
        </p:txBody>
      </p:sp>
      <p:sp>
        <p:nvSpPr>
          <p:cNvPr id="46094" name="AutoShape 13"/>
          <p:cNvSpPr>
            <a:spLocks noChangeArrowheads="1"/>
          </p:cNvSpPr>
          <p:nvPr/>
        </p:nvSpPr>
        <p:spPr bwMode="auto">
          <a:xfrm>
            <a:off x="2735263" y="4876800"/>
            <a:ext cx="725487"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[ 2 ]</a:t>
            </a:r>
          </a:p>
        </p:txBody>
      </p:sp>
      <p:sp>
        <p:nvSpPr>
          <p:cNvPr id="46095" name="AutoShape 14"/>
          <p:cNvSpPr>
            <a:spLocks noChangeArrowheads="1"/>
          </p:cNvSpPr>
          <p:nvPr/>
        </p:nvSpPr>
        <p:spPr bwMode="auto">
          <a:xfrm>
            <a:off x="36163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[ 3 ]</a:t>
            </a:r>
          </a:p>
        </p:txBody>
      </p:sp>
      <p:sp>
        <p:nvSpPr>
          <p:cNvPr id="46096" name="AutoShape 15"/>
          <p:cNvSpPr>
            <a:spLocks noChangeArrowheads="1"/>
          </p:cNvSpPr>
          <p:nvPr/>
        </p:nvSpPr>
        <p:spPr bwMode="auto">
          <a:xfrm>
            <a:off x="453072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[ 4 ]</a:t>
            </a:r>
          </a:p>
        </p:txBody>
      </p:sp>
      <p:sp>
        <p:nvSpPr>
          <p:cNvPr id="46097" name="AutoShape 16"/>
          <p:cNvSpPr>
            <a:spLocks noChangeArrowheads="1"/>
          </p:cNvSpPr>
          <p:nvPr/>
        </p:nvSpPr>
        <p:spPr bwMode="auto">
          <a:xfrm>
            <a:off x="5502275" y="4876800"/>
            <a:ext cx="725488"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[ 5 ]</a:t>
            </a:r>
          </a:p>
        </p:txBody>
      </p:sp>
      <p:sp>
        <p:nvSpPr>
          <p:cNvPr id="46098" name="AutoShape 17"/>
          <p:cNvSpPr>
            <a:spLocks noChangeArrowheads="1"/>
          </p:cNvSpPr>
          <p:nvPr/>
        </p:nvSpPr>
        <p:spPr bwMode="auto">
          <a:xfrm>
            <a:off x="7669213" y="5341938"/>
            <a:ext cx="901700" cy="785812"/>
          </a:xfrm>
          <a:prstGeom prst="roundRect">
            <a:avLst>
              <a:gd name="adj" fmla="val 199"/>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6099" name="AutoShape 18"/>
          <p:cNvSpPr>
            <a:spLocks noChangeArrowheads="1"/>
          </p:cNvSpPr>
          <p:nvPr/>
        </p:nvSpPr>
        <p:spPr bwMode="auto">
          <a:xfrm>
            <a:off x="7824788" y="4879975"/>
            <a:ext cx="981075" cy="457200"/>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[ 700]</a:t>
            </a:r>
          </a:p>
        </p:txBody>
      </p:sp>
      <p:grpSp>
        <p:nvGrpSpPr>
          <p:cNvPr id="46100" name="Group 19"/>
          <p:cNvGrpSpPr>
            <a:grpSpLocks/>
          </p:cNvGrpSpPr>
          <p:nvPr/>
        </p:nvGrpSpPr>
        <p:grpSpPr bwMode="auto">
          <a:xfrm>
            <a:off x="4598988" y="5475288"/>
            <a:ext cx="674687" cy="517525"/>
            <a:chOff x="2897" y="3449"/>
            <a:chExt cx="425" cy="326"/>
          </a:xfrm>
        </p:grpSpPr>
        <p:sp>
          <p:nvSpPr>
            <p:cNvPr id="46134" name="AutoShape 20"/>
            <p:cNvSpPr>
              <a:spLocks noChangeArrowheads="1"/>
            </p:cNvSpPr>
            <p:nvPr/>
          </p:nvSpPr>
          <p:spPr bwMode="auto">
            <a:xfrm>
              <a:off x="2897" y="3449"/>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506643548</a:t>
              </a:r>
            </a:p>
          </p:txBody>
        </p:sp>
        <p:pic>
          <p:nvPicPr>
            <p:cNvPr id="46135"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r="35909" b="42468"/>
            <a:stretch>
              <a:fillRect/>
            </a:stretch>
          </p:blipFill>
          <p:spPr bwMode="auto">
            <a:xfrm>
              <a:off x="2945" y="3524"/>
              <a:ext cx="25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01" name="Group 22"/>
          <p:cNvGrpSpPr>
            <a:grpSpLocks/>
          </p:cNvGrpSpPr>
          <p:nvPr/>
        </p:nvGrpSpPr>
        <p:grpSpPr bwMode="auto">
          <a:xfrm>
            <a:off x="2822575" y="5449888"/>
            <a:ext cx="674688" cy="568325"/>
            <a:chOff x="1778" y="3433"/>
            <a:chExt cx="425" cy="358"/>
          </a:xfrm>
        </p:grpSpPr>
        <p:sp>
          <p:nvSpPr>
            <p:cNvPr id="46132" name="AutoShape 23"/>
            <p:cNvSpPr>
              <a:spLocks noChangeArrowheads="1"/>
            </p:cNvSpPr>
            <p:nvPr/>
          </p:nvSpPr>
          <p:spPr bwMode="auto">
            <a:xfrm>
              <a:off x="1778" y="3433"/>
              <a:ext cx="426"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233667136</a:t>
              </a:r>
            </a:p>
          </p:txBody>
        </p:sp>
        <p:pic>
          <p:nvPicPr>
            <p:cNvPr id="46133"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6" y="3488"/>
              <a:ext cx="327"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02" name="Group 25"/>
          <p:cNvGrpSpPr>
            <a:grpSpLocks/>
          </p:cNvGrpSpPr>
          <p:nvPr/>
        </p:nvGrpSpPr>
        <p:grpSpPr bwMode="auto">
          <a:xfrm>
            <a:off x="1906588" y="5445125"/>
            <a:ext cx="620712" cy="576263"/>
            <a:chOff x="1201" y="3430"/>
            <a:chExt cx="391" cy="363"/>
          </a:xfrm>
        </p:grpSpPr>
        <p:sp>
          <p:nvSpPr>
            <p:cNvPr id="46130" name="AutoShape 26"/>
            <p:cNvSpPr>
              <a:spLocks noChangeArrowheads="1"/>
            </p:cNvSpPr>
            <p:nvPr/>
          </p:nvSpPr>
          <p:spPr bwMode="auto">
            <a:xfrm>
              <a:off x="1201" y="3430"/>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281942902</a:t>
              </a:r>
            </a:p>
          </p:txBody>
        </p:sp>
        <p:pic>
          <p:nvPicPr>
            <p:cNvPr id="46131" name="Picture 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 y="3493"/>
              <a:ext cx="33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03" name="Group 28"/>
          <p:cNvGrpSpPr>
            <a:grpSpLocks/>
          </p:cNvGrpSpPr>
          <p:nvPr/>
        </p:nvGrpSpPr>
        <p:grpSpPr bwMode="auto">
          <a:xfrm>
            <a:off x="7764463" y="5480050"/>
            <a:ext cx="725487" cy="506413"/>
            <a:chOff x="4891" y="3452"/>
            <a:chExt cx="457" cy="319"/>
          </a:xfrm>
        </p:grpSpPr>
        <p:sp>
          <p:nvSpPr>
            <p:cNvPr id="46128" name="AutoShape 29"/>
            <p:cNvSpPr>
              <a:spLocks noChangeArrowheads="1"/>
            </p:cNvSpPr>
            <p:nvPr/>
          </p:nvSpPr>
          <p:spPr bwMode="auto">
            <a:xfrm>
              <a:off x="4928" y="3452"/>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155778322</a:t>
              </a:r>
            </a:p>
          </p:txBody>
        </p:sp>
        <p:pic>
          <p:nvPicPr>
            <p:cNvPr id="46129" name="Picture 30"/>
            <p:cNvPicPr>
              <a:picLocks noChangeAspect="1" noChangeArrowheads="1"/>
            </p:cNvPicPr>
            <p:nvPr/>
          </p:nvPicPr>
          <p:blipFill>
            <a:blip r:embed="rId6" cstate="print">
              <a:extLst>
                <a:ext uri="{28A0092B-C50C-407E-A947-70E740481C1C}">
                  <a14:useLocalDpi xmlns:a14="http://schemas.microsoft.com/office/drawing/2010/main" val="0"/>
                </a:ext>
              </a:extLst>
            </a:blip>
            <a:srcRect b="53267"/>
            <a:stretch>
              <a:fillRect/>
            </a:stretch>
          </p:blipFill>
          <p:spPr bwMode="auto">
            <a:xfrm>
              <a:off x="4891" y="3500"/>
              <a:ext cx="458"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04" name="Group 31"/>
          <p:cNvGrpSpPr>
            <a:grpSpLocks/>
          </p:cNvGrpSpPr>
          <p:nvPr/>
        </p:nvGrpSpPr>
        <p:grpSpPr bwMode="auto">
          <a:xfrm>
            <a:off x="6596063" y="4014788"/>
            <a:ext cx="1309687" cy="2830512"/>
            <a:chOff x="4155" y="2529"/>
            <a:chExt cx="825" cy="1783"/>
          </a:xfrm>
        </p:grpSpPr>
        <p:sp>
          <p:nvSpPr>
            <p:cNvPr id="46126" name="Freeform 32"/>
            <p:cNvSpPr>
              <a:spLocks noChangeArrowheads="1"/>
            </p:cNvSpPr>
            <p:nvPr/>
          </p:nvSpPr>
          <p:spPr bwMode="auto">
            <a:xfrm>
              <a:off x="4155" y="2529"/>
              <a:ext cx="826" cy="1784"/>
            </a:xfrm>
            <a:custGeom>
              <a:avLst/>
              <a:gdLst>
                <a:gd name="T0" fmla="*/ 334 w 3644"/>
                <a:gd name="T1" fmla="*/ 0 h 7868"/>
                <a:gd name="T2" fmla="*/ 0 w 3644"/>
                <a:gd name="T3" fmla="*/ 955 h 7868"/>
                <a:gd name="T4" fmla="*/ 101 w 3644"/>
                <a:gd name="T5" fmla="*/ 1116 h 7868"/>
                <a:gd name="T6" fmla="*/ 43 w 3644"/>
                <a:gd name="T7" fmla="*/ 1228 h 7868"/>
                <a:gd name="T8" fmla="*/ 242 w 3644"/>
                <a:gd name="T9" fmla="*/ 1784 h 7868"/>
                <a:gd name="T10" fmla="*/ 826 w 3644"/>
                <a:gd name="T11" fmla="*/ 1167 h 7868"/>
                <a:gd name="T12" fmla="*/ 334 w 3644"/>
                <a:gd name="T13" fmla="*/ 0 h 7868"/>
                <a:gd name="T14" fmla="*/ 0 60000 65536"/>
                <a:gd name="T15" fmla="*/ 0 60000 65536"/>
                <a:gd name="T16" fmla="*/ 0 60000 65536"/>
                <a:gd name="T17" fmla="*/ 0 60000 65536"/>
                <a:gd name="T18" fmla="*/ 0 60000 65536"/>
                <a:gd name="T19" fmla="*/ 0 60000 65536"/>
                <a:gd name="T20" fmla="*/ 0 60000 65536"/>
                <a:gd name="T21" fmla="*/ 0 w 3644"/>
                <a:gd name="T22" fmla="*/ 0 h 7868"/>
                <a:gd name="T23" fmla="*/ 3644 w 3644"/>
                <a:gd name="T24" fmla="*/ 7868 h 78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44" h="7868">
                  <a:moveTo>
                    <a:pt x="1475" y="0"/>
                  </a:moveTo>
                  <a:lnTo>
                    <a:pt x="0" y="4213"/>
                  </a:lnTo>
                  <a:lnTo>
                    <a:pt x="445" y="4920"/>
                  </a:lnTo>
                  <a:lnTo>
                    <a:pt x="189" y="5414"/>
                  </a:lnTo>
                  <a:lnTo>
                    <a:pt x="1068" y="7867"/>
                  </a:lnTo>
                  <a:lnTo>
                    <a:pt x="3643" y="5149"/>
                  </a:lnTo>
                  <a:lnTo>
                    <a:pt x="14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27" name="AutoShape 33"/>
            <p:cNvSpPr>
              <a:spLocks noChangeArrowheads="1"/>
            </p:cNvSpPr>
            <p:nvPr/>
          </p:nvSpPr>
          <p:spPr bwMode="auto">
            <a:xfrm>
              <a:off x="4353" y="3461"/>
              <a:ext cx="383" cy="288"/>
            </a:xfrm>
            <a:prstGeom prst="roundRect">
              <a:avLst>
                <a:gd name="adj" fmla="val 34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 . .</a:t>
              </a:r>
            </a:p>
          </p:txBody>
        </p:sp>
      </p:grpSp>
      <p:grpSp>
        <p:nvGrpSpPr>
          <p:cNvPr id="46105" name="Group 34"/>
          <p:cNvGrpSpPr>
            <a:grpSpLocks/>
          </p:cNvGrpSpPr>
          <p:nvPr/>
        </p:nvGrpSpPr>
        <p:grpSpPr bwMode="auto">
          <a:xfrm>
            <a:off x="3713163" y="5465763"/>
            <a:ext cx="620712" cy="557212"/>
            <a:chOff x="2339" y="3443"/>
            <a:chExt cx="391" cy="351"/>
          </a:xfrm>
        </p:grpSpPr>
        <p:pic>
          <p:nvPicPr>
            <p:cNvPr id="46124"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l="51314" b="42641"/>
            <a:stretch>
              <a:fillRect/>
            </a:stretch>
          </p:blipFill>
          <p:spPr bwMode="auto">
            <a:xfrm>
              <a:off x="2369" y="3495"/>
              <a:ext cx="334"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25" name="AutoShape 36"/>
            <p:cNvSpPr>
              <a:spLocks noChangeArrowheads="1"/>
            </p:cNvSpPr>
            <p:nvPr/>
          </p:nvSpPr>
          <p:spPr bwMode="auto">
            <a:xfrm>
              <a:off x="2339" y="3443"/>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580625685</a:t>
              </a:r>
            </a:p>
          </p:txBody>
        </p:sp>
      </p:grpSp>
      <p:grpSp>
        <p:nvGrpSpPr>
          <p:cNvPr id="46106" name="Group 37"/>
          <p:cNvGrpSpPr>
            <a:grpSpLocks/>
          </p:cNvGrpSpPr>
          <p:nvPr/>
        </p:nvGrpSpPr>
        <p:grpSpPr bwMode="auto">
          <a:xfrm>
            <a:off x="5548313" y="5454650"/>
            <a:ext cx="620712" cy="549275"/>
            <a:chOff x="3495" y="3436"/>
            <a:chExt cx="391" cy="346"/>
          </a:xfrm>
        </p:grpSpPr>
        <p:pic>
          <p:nvPicPr>
            <p:cNvPr id="46122" name="Picture 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30" y="3511"/>
              <a:ext cx="29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23" name="AutoShape 39"/>
            <p:cNvSpPr>
              <a:spLocks noChangeArrowheads="1"/>
            </p:cNvSpPr>
            <p:nvPr/>
          </p:nvSpPr>
          <p:spPr bwMode="auto">
            <a:xfrm>
              <a:off x="3495" y="3436"/>
              <a:ext cx="392" cy="62"/>
            </a:xfrm>
            <a:prstGeom prst="roundRect">
              <a:avLst>
                <a:gd name="adj" fmla="val 161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23760" tIns="11160" rIns="23760" bIns="1116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500" b="1">
                  <a:solidFill>
                    <a:schemeClr val="tx1"/>
                  </a:solidFill>
                </a:rPr>
                <a:t>Number 701466868</a:t>
              </a:r>
            </a:p>
          </p:txBody>
        </p:sp>
      </p:grpSp>
      <p:sp>
        <p:nvSpPr>
          <p:cNvPr id="46107" name="AutoShape 40"/>
          <p:cNvSpPr>
            <a:spLocks noChangeArrowheads="1"/>
          </p:cNvSpPr>
          <p:nvPr/>
        </p:nvSpPr>
        <p:spPr bwMode="auto">
          <a:xfrm>
            <a:off x="6029325" y="912813"/>
            <a:ext cx="2589213" cy="2474912"/>
          </a:xfrm>
          <a:prstGeom prst="roundRect">
            <a:avLst>
              <a:gd name="adj" fmla="val 60"/>
            </a:avLst>
          </a:prstGeom>
          <a:solidFill>
            <a:srgbClr val="8080FF"/>
          </a:solidFill>
          <a:ln w="12600">
            <a:solidFill>
              <a:srgbClr val="E0E0E0"/>
            </a:solidFill>
            <a:round/>
            <a:headEnd/>
            <a:tailEnd/>
          </a:ln>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6108" name="AutoShape 41"/>
          <p:cNvSpPr>
            <a:spLocks noChangeArrowheads="1"/>
          </p:cNvSpPr>
          <p:nvPr/>
        </p:nvSpPr>
        <p:spPr bwMode="auto">
          <a:xfrm>
            <a:off x="6156325" y="1103313"/>
            <a:ext cx="2271713" cy="433387"/>
          </a:xfrm>
          <a:prstGeom prst="roundRect">
            <a:avLst>
              <a:gd name="adj" fmla="val 4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360" tIns="44280" rIns="90360" bIns="44280">
            <a:spAutoFit/>
          </a:bodyP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nSpc>
                <a:spcPct val="93000"/>
              </a:lnSpc>
              <a:spcBef>
                <a:spcPct val="0"/>
              </a:spcBef>
              <a:buClr>
                <a:srgbClr val="E0E0E0"/>
              </a:buClr>
              <a:buSzPct val="100000"/>
              <a:buFont typeface="Arial" panose="020B0604020202020204" pitchFamily="34" charset="0"/>
              <a:buNone/>
            </a:pPr>
            <a:r>
              <a:rPr lang="en-GB" altLang="en-US" sz="2400" b="1">
                <a:solidFill>
                  <a:schemeClr val="tx1"/>
                </a:solidFill>
              </a:rPr>
              <a:t>Number </a:t>
            </a:r>
            <a:r>
              <a:rPr lang="en-GB" altLang="en-US" sz="1600" b="1">
                <a:solidFill>
                  <a:schemeClr val="tx1"/>
                </a:solidFill>
              </a:rPr>
              <a:t>701466868</a:t>
            </a:r>
          </a:p>
        </p:txBody>
      </p:sp>
      <p:grpSp>
        <p:nvGrpSpPr>
          <p:cNvPr id="46109" name="Group 42"/>
          <p:cNvGrpSpPr>
            <a:grpSpLocks/>
          </p:cNvGrpSpPr>
          <p:nvPr/>
        </p:nvGrpSpPr>
        <p:grpSpPr bwMode="auto">
          <a:xfrm>
            <a:off x="7323138" y="3090863"/>
            <a:ext cx="1800225" cy="1290637"/>
            <a:chOff x="4613" y="1947"/>
            <a:chExt cx="1134" cy="813"/>
          </a:xfrm>
        </p:grpSpPr>
        <p:sp>
          <p:nvSpPr>
            <p:cNvPr id="46120" name="Freeform 43"/>
            <p:cNvSpPr>
              <a:spLocks noChangeArrowheads="1"/>
            </p:cNvSpPr>
            <p:nvPr/>
          </p:nvSpPr>
          <p:spPr bwMode="auto">
            <a:xfrm>
              <a:off x="4613" y="1947"/>
              <a:ext cx="1134" cy="814"/>
            </a:xfrm>
            <a:custGeom>
              <a:avLst/>
              <a:gdLst>
                <a:gd name="T0" fmla="*/ 0 w 5002"/>
                <a:gd name="T1" fmla="*/ 715 h 3590"/>
                <a:gd name="T2" fmla="*/ 158 w 5002"/>
                <a:gd name="T3" fmla="*/ 814 h 3590"/>
                <a:gd name="T4" fmla="*/ 975 w 5002"/>
                <a:gd name="T5" fmla="*/ 814 h 3590"/>
                <a:gd name="T6" fmla="*/ 1134 w 5002"/>
                <a:gd name="T7" fmla="*/ 715 h 3590"/>
                <a:gd name="T8" fmla="*/ 1134 w 5002"/>
                <a:gd name="T9" fmla="*/ 205 h 3590"/>
                <a:gd name="T10" fmla="*/ 975 w 5002"/>
                <a:gd name="T11" fmla="*/ 106 h 3590"/>
                <a:gd name="T12" fmla="*/ 453 w 5002"/>
                <a:gd name="T13" fmla="*/ 106 h 3590"/>
                <a:gd name="T14" fmla="*/ 78 w 5002"/>
                <a:gd name="T15" fmla="*/ 0 h 3590"/>
                <a:gd name="T16" fmla="*/ 179 w 5002"/>
                <a:gd name="T17" fmla="*/ 106 h 3590"/>
                <a:gd name="T18" fmla="*/ 158 w 5002"/>
                <a:gd name="T19" fmla="*/ 106 h 3590"/>
                <a:gd name="T20" fmla="*/ 0 w 5002"/>
                <a:gd name="T21" fmla="*/ 205 h 3590"/>
                <a:gd name="T22" fmla="*/ 0 w 5002"/>
                <a:gd name="T23" fmla="*/ 715 h 35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002"/>
                <a:gd name="T37" fmla="*/ 0 h 3590"/>
                <a:gd name="T38" fmla="*/ 5002 w 5002"/>
                <a:gd name="T39" fmla="*/ 3590 h 35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002" h="3590">
                  <a:moveTo>
                    <a:pt x="0" y="3153"/>
                  </a:moveTo>
                  <a:cubicBezTo>
                    <a:pt x="0" y="3589"/>
                    <a:pt x="0" y="3589"/>
                    <a:pt x="699" y="3589"/>
                  </a:cubicBezTo>
                  <a:lnTo>
                    <a:pt x="4302" y="3589"/>
                  </a:lnTo>
                  <a:cubicBezTo>
                    <a:pt x="5001" y="3589"/>
                    <a:pt x="5001" y="3589"/>
                    <a:pt x="5001" y="3153"/>
                  </a:cubicBezTo>
                  <a:lnTo>
                    <a:pt x="5001" y="904"/>
                  </a:lnTo>
                  <a:cubicBezTo>
                    <a:pt x="5001" y="468"/>
                    <a:pt x="5001" y="468"/>
                    <a:pt x="4302" y="468"/>
                  </a:cubicBezTo>
                  <a:lnTo>
                    <a:pt x="1999" y="468"/>
                  </a:lnTo>
                  <a:lnTo>
                    <a:pt x="342" y="0"/>
                  </a:lnTo>
                  <a:lnTo>
                    <a:pt x="791" y="468"/>
                  </a:lnTo>
                  <a:lnTo>
                    <a:pt x="699" y="468"/>
                  </a:lnTo>
                  <a:cubicBezTo>
                    <a:pt x="0" y="468"/>
                    <a:pt x="0" y="468"/>
                    <a:pt x="0" y="904"/>
                  </a:cubicBezTo>
                  <a:lnTo>
                    <a:pt x="0" y="3153"/>
                  </a:lnTo>
                </a:path>
              </a:pathLst>
            </a:custGeom>
            <a:solidFill>
              <a:srgbClr val="0000FF"/>
            </a:solidFill>
            <a:ln w="12600">
              <a:solidFill>
                <a:srgbClr val="E0E0E0"/>
              </a:solidFill>
              <a:round/>
              <a:headEnd/>
              <a:tailEnd/>
            </a:ln>
          </p:spPr>
          <p:txBody>
            <a:bodyPr wrap="none" anchor="ctr"/>
            <a:lstStyle/>
            <a:p>
              <a:endParaRPr lang="en-US"/>
            </a:p>
          </p:txBody>
        </p:sp>
        <p:sp>
          <p:nvSpPr>
            <p:cNvPr id="46121" name="AutoShape 44"/>
            <p:cNvSpPr>
              <a:spLocks noChangeArrowheads="1"/>
            </p:cNvSpPr>
            <p:nvPr/>
          </p:nvSpPr>
          <p:spPr bwMode="auto">
            <a:xfrm>
              <a:off x="4614" y="1947"/>
              <a:ext cx="1134" cy="814"/>
            </a:xfrm>
            <a:prstGeom prst="roundRect">
              <a:avLst>
                <a:gd name="adj" fmla="val 12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My hash</a:t>
              </a:r>
            </a:p>
            <a:p>
              <a:pPr algn="ctr">
                <a:spcBef>
                  <a:spcPct val="0"/>
                </a:spcBef>
                <a:buClr>
                  <a:srgbClr val="E0E0E0"/>
                </a:buClr>
                <a:buSzPct val="100000"/>
                <a:buFont typeface="Times New Roman" panose="02020603050405020304" pitchFamily="18" charset="0"/>
                <a:buNone/>
              </a:pPr>
              <a:r>
                <a:rPr lang="en-GB" altLang="en-US" sz="2400" b="1">
                  <a:solidFill>
                    <a:schemeClr val="tx1"/>
                  </a:solidFill>
                </a:rPr>
                <a:t>value is [2].</a:t>
              </a:r>
            </a:p>
          </p:txBody>
        </p:sp>
      </p:grpSp>
      <p:grpSp>
        <p:nvGrpSpPr>
          <p:cNvPr id="46110" name="Group 45"/>
          <p:cNvGrpSpPr>
            <a:grpSpLocks/>
          </p:cNvGrpSpPr>
          <p:nvPr/>
        </p:nvGrpSpPr>
        <p:grpSpPr bwMode="auto">
          <a:xfrm>
            <a:off x="5673725" y="4070350"/>
            <a:ext cx="1363663" cy="771525"/>
            <a:chOff x="3574" y="2564"/>
            <a:chExt cx="859" cy="486"/>
          </a:xfrm>
        </p:grpSpPr>
        <p:sp>
          <p:nvSpPr>
            <p:cNvPr id="46118" name="Freeform 46"/>
            <p:cNvSpPr>
              <a:spLocks noChangeArrowheads="1"/>
            </p:cNvSpPr>
            <p:nvPr/>
          </p:nvSpPr>
          <p:spPr bwMode="auto">
            <a:xfrm>
              <a:off x="3574" y="2564"/>
              <a:ext cx="860" cy="487"/>
            </a:xfrm>
            <a:custGeom>
              <a:avLst/>
              <a:gdLst>
                <a:gd name="T0" fmla="*/ 0 w 3794"/>
                <a:gd name="T1" fmla="*/ 59 h 2148"/>
                <a:gd name="T2" fmla="*/ 120 w 3794"/>
                <a:gd name="T3" fmla="*/ 0 h 2148"/>
                <a:gd name="T4" fmla="*/ 740 w 3794"/>
                <a:gd name="T5" fmla="*/ 0 h 2148"/>
                <a:gd name="T6" fmla="*/ 860 w 3794"/>
                <a:gd name="T7" fmla="*/ 59 h 2148"/>
                <a:gd name="T8" fmla="*/ 860 w 3794"/>
                <a:gd name="T9" fmla="*/ 364 h 2148"/>
                <a:gd name="T10" fmla="*/ 740 w 3794"/>
                <a:gd name="T11" fmla="*/ 423 h 2148"/>
                <a:gd name="T12" fmla="*/ 344 w 3794"/>
                <a:gd name="T13" fmla="*/ 423 h 2148"/>
                <a:gd name="T14" fmla="*/ 59 w 3794"/>
                <a:gd name="T15" fmla="*/ 487 h 2148"/>
                <a:gd name="T16" fmla="*/ 136 w 3794"/>
                <a:gd name="T17" fmla="*/ 423 h 2148"/>
                <a:gd name="T18" fmla="*/ 120 w 3794"/>
                <a:gd name="T19" fmla="*/ 423 h 2148"/>
                <a:gd name="T20" fmla="*/ 0 w 3794"/>
                <a:gd name="T21" fmla="*/ 364 h 2148"/>
                <a:gd name="T22" fmla="*/ 0 w 3794"/>
                <a:gd name="T23" fmla="*/ 59 h 21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94"/>
                <a:gd name="T37" fmla="*/ 0 h 2148"/>
                <a:gd name="T38" fmla="*/ 3794 w 3794"/>
                <a:gd name="T39" fmla="*/ 2148 h 21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94" h="2148">
                  <a:moveTo>
                    <a:pt x="0" y="261"/>
                  </a:moveTo>
                  <a:cubicBezTo>
                    <a:pt x="0" y="0"/>
                    <a:pt x="0" y="0"/>
                    <a:pt x="530" y="0"/>
                  </a:cubicBezTo>
                  <a:lnTo>
                    <a:pt x="3263" y="0"/>
                  </a:lnTo>
                  <a:cubicBezTo>
                    <a:pt x="3793" y="0"/>
                    <a:pt x="3793" y="0"/>
                    <a:pt x="3793" y="261"/>
                  </a:cubicBezTo>
                  <a:lnTo>
                    <a:pt x="3793" y="1606"/>
                  </a:lnTo>
                  <a:cubicBezTo>
                    <a:pt x="3793" y="1867"/>
                    <a:pt x="3793" y="1867"/>
                    <a:pt x="3263" y="1867"/>
                  </a:cubicBezTo>
                  <a:lnTo>
                    <a:pt x="1516" y="1867"/>
                  </a:lnTo>
                  <a:lnTo>
                    <a:pt x="260" y="2147"/>
                  </a:lnTo>
                  <a:lnTo>
                    <a:pt x="600" y="1867"/>
                  </a:lnTo>
                  <a:lnTo>
                    <a:pt x="530" y="1867"/>
                  </a:lnTo>
                  <a:cubicBezTo>
                    <a:pt x="0" y="1867"/>
                    <a:pt x="0" y="1867"/>
                    <a:pt x="0" y="1606"/>
                  </a:cubicBezTo>
                  <a:lnTo>
                    <a:pt x="0" y="261"/>
                  </a:lnTo>
                </a:path>
              </a:pathLst>
            </a:custGeom>
            <a:solidFill>
              <a:srgbClr val="0000FF"/>
            </a:solidFill>
            <a:ln w="12600">
              <a:solidFill>
                <a:srgbClr val="E0E0E0"/>
              </a:solidFill>
              <a:round/>
              <a:headEnd/>
              <a:tailEnd/>
            </a:ln>
          </p:spPr>
          <p:txBody>
            <a:bodyPr wrap="none" anchor="ctr"/>
            <a:lstStyle/>
            <a:p>
              <a:endParaRPr lang="en-US"/>
            </a:p>
          </p:txBody>
        </p:sp>
        <p:sp>
          <p:nvSpPr>
            <p:cNvPr id="46119" name="AutoShape 47"/>
            <p:cNvSpPr>
              <a:spLocks noChangeArrowheads="1"/>
            </p:cNvSpPr>
            <p:nvPr/>
          </p:nvSpPr>
          <p:spPr bwMode="auto">
            <a:xfrm>
              <a:off x="3574" y="2564"/>
              <a:ext cx="860" cy="487"/>
            </a:xfrm>
            <a:prstGeom prst="roundRect">
              <a:avLst>
                <a:gd name="adj" fmla="val 20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nchor="ctr"/>
            <a:lstStyle>
              <a:lvl1pPr>
                <a:spcBef>
                  <a:spcPts val="8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E0E0E0"/>
                  </a:solidFill>
                  <a:latin typeface="Times New Roman" panose="02020603050405020304" pitchFamily="18" charset="0"/>
                  <a:cs typeface="Arial Unicode MS" charset="0"/>
                </a:defRPr>
              </a:lvl9pPr>
            </a:lstStyle>
            <a:p>
              <a:pPr algn="ctr">
                <a:lnSpc>
                  <a:spcPct val="95000"/>
                </a:lnSpc>
                <a:spcBef>
                  <a:spcPct val="0"/>
                </a:spcBef>
                <a:buClr>
                  <a:srgbClr val="E0E0E0"/>
                </a:buClr>
                <a:buSzPct val="100000"/>
                <a:buFont typeface="Times New Roman" panose="02020603050405020304" pitchFamily="18" charset="0"/>
                <a:buNone/>
              </a:pPr>
              <a:r>
                <a:rPr lang="en-GB" altLang="en-US" sz="2400" b="1">
                  <a:solidFill>
                    <a:schemeClr val="tx1"/>
                  </a:solidFill>
                </a:rPr>
                <a:t>Yes!</a:t>
              </a:r>
            </a:p>
          </p:txBody>
        </p:sp>
      </p:grpSp>
      <p:grpSp>
        <p:nvGrpSpPr>
          <p:cNvPr id="46111" name="Group 48"/>
          <p:cNvGrpSpPr>
            <a:grpSpLocks/>
          </p:cNvGrpSpPr>
          <p:nvPr/>
        </p:nvGrpSpPr>
        <p:grpSpPr bwMode="auto">
          <a:xfrm>
            <a:off x="4862513" y="4027488"/>
            <a:ext cx="796925" cy="1377950"/>
            <a:chOff x="3063" y="2537"/>
            <a:chExt cx="502" cy="868"/>
          </a:xfrm>
        </p:grpSpPr>
        <p:sp>
          <p:nvSpPr>
            <p:cNvPr id="46116" name="AutoShape 49"/>
            <p:cNvSpPr>
              <a:spLocks noChangeArrowheads="1"/>
            </p:cNvSpPr>
            <p:nvPr/>
          </p:nvSpPr>
          <p:spPr bwMode="auto">
            <a:xfrm>
              <a:off x="3063" y="2537"/>
              <a:ext cx="503" cy="869"/>
            </a:xfrm>
            <a:prstGeom prst="roundRect">
              <a:avLst>
                <a:gd name="adj" fmla="val 19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760">
                  <a:solidFill>
                    <a:srgbClr val="000000"/>
                  </a:solidFill>
                  <a:round/>
                  <a:headEnd/>
                  <a:tailEnd/>
                </a14:hiddenLine>
              </a:ext>
            </a:extLst>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6117" name="Freeform 50"/>
            <p:cNvSpPr>
              <a:spLocks noChangeArrowheads="1"/>
            </p:cNvSpPr>
            <p:nvPr/>
          </p:nvSpPr>
          <p:spPr bwMode="auto">
            <a:xfrm>
              <a:off x="3063" y="2537"/>
              <a:ext cx="503" cy="869"/>
            </a:xfrm>
            <a:custGeom>
              <a:avLst/>
              <a:gdLst>
                <a:gd name="T0" fmla="*/ 0 w 2219"/>
                <a:gd name="T1" fmla="*/ 0 h 3834"/>
                <a:gd name="T2" fmla="*/ 1 w 2219"/>
                <a:gd name="T3" fmla="*/ 46 h 3834"/>
                <a:gd name="T4" fmla="*/ 3 w 2219"/>
                <a:gd name="T5" fmla="*/ 91 h 3834"/>
                <a:gd name="T6" fmla="*/ 6 w 2219"/>
                <a:gd name="T7" fmla="*/ 136 h 3834"/>
                <a:gd name="T8" fmla="*/ 11 w 2219"/>
                <a:gd name="T9" fmla="*/ 181 h 3834"/>
                <a:gd name="T10" fmla="*/ 17 w 2219"/>
                <a:gd name="T11" fmla="*/ 225 h 3834"/>
                <a:gd name="T12" fmla="*/ 25 w 2219"/>
                <a:gd name="T13" fmla="*/ 268 h 3834"/>
                <a:gd name="T14" fmla="*/ 33 w 2219"/>
                <a:gd name="T15" fmla="*/ 311 h 3834"/>
                <a:gd name="T16" fmla="*/ 44 w 2219"/>
                <a:gd name="T17" fmla="*/ 353 h 3834"/>
                <a:gd name="T18" fmla="*/ 55 w 2219"/>
                <a:gd name="T19" fmla="*/ 394 h 3834"/>
                <a:gd name="T20" fmla="*/ 67 w 2219"/>
                <a:gd name="T21" fmla="*/ 435 h 3834"/>
                <a:gd name="T22" fmla="*/ 81 w 2219"/>
                <a:gd name="T23" fmla="*/ 473 h 3834"/>
                <a:gd name="T24" fmla="*/ 96 w 2219"/>
                <a:gd name="T25" fmla="*/ 511 h 3834"/>
                <a:gd name="T26" fmla="*/ 112 w 2219"/>
                <a:gd name="T27" fmla="*/ 547 h 3834"/>
                <a:gd name="T28" fmla="*/ 129 w 2219"/>
                <a:gd name="T29" fmla="*/ 581 h 3834"/>
                <a:gd name="T30" fmla="*/ 147 w 2219"/>
                <a:gd name="T31" fmla="*/ 614 h 3834"/>
                <a:gd name="T32" fmla="*/ 166 w 2219"/>
                <a:gd name="T33" fmla="*/ 646 h 3834"/>
                <a:gd name="T34" fmla="*/ 186 w 2219"/>
                <a:gd name="T35" fmla="*/ 675 h 3834"/>
                <a:gd name="T36" fmla="*/ 207 w 2219"/>
                <a:gd name="T37" fmla="*/ 703 h 3834"/>
                <a:gd name="T38" fmla="*/ 229 w 2219"/>
                <a:gd name="T39" fmla="*/ 729 h 3834"/>
                <a:gd name="T40" fmla="*/ 251 w 2219"/>
                <a:gd name="T41" fmla="*/ 752 h 3834"/>
                <a:gd name="T42" fmla="*/ 275 w 2219"/>
                <a:gd name="T43" fmla="*/ 774 h 3834"/>
                <a:gd name="T44" fmla="*/ 298 w 2219"/>
                <a:gd name="T45" fmla="*/ 794 h 3834"/>
                <a:gd name="T46" fmla="*/ 323 w 2219"/>
                <a:gd name="T47" fmla="*/ 811 h 3834"/>
                <a:gd name="T48" fmla="*/ 347 w 2219"/>
                <a:gd name="T49" fmla="*/ 826 h 3834"/>
                <a:gd name="T50" fmla="*/ 373 w 2219"/>
                <a:gd name="T51" fmla="*/ 839 h 3834"/>
                <a:gd name="T52" fmla="*/ 398 w 2219"/>
                <a:gd name="T53" fmla="*/ 850 h 3834"/>
                <a:gd name="T54" fmla="*/ 424 w 2219"/>
                <a:gd name="T55" fmla="*/ 858 h 3834"/>
                <a:gd name="T56" fmla="*/ 450 w 2219"/>
                <a:gd name="T57" fmla="*/ 864 h 3834"/>
                <a:gd name="T58" fmla="*/ 476 w 2219"/>
                <a:gd name="T59" fmla="*/ 868 h 3834"/>
                <a:gd name="T60" fmla="*/ 503 w 2219"/>
                <a:gd name="T61" fmla="*/ 869 h 38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19"/>
                <a:gd name="T94" fmla="*/ 0 h 3834"/>
                <a:gd name="T95" fmla="*/ 2219 w 2219"/>
                <a:gd name="T96" fmla="*/ 3834 h 38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19" h="3834">
                  <a:moveTo>
                    <a:pt x="0" y="0"/>
                  </a:moveTo>
                  <a:lnTo>
                    <a:pt x="3" y="201"/>
                  </a:lnTo>
                  <a:lnTo>
                    <a:pt x="12" y="401"/>
                  </a:lnTo>
                  <a:lnTo>
                    <a:pt x="27" y="600"/>
                  </a:lnTo>
                  <a:lnTo>
                    <a:pt x="48" y="797"/>
                  </a:lnTo>
                  <a:lnTo>
                    <a:pt x="76" y="992"/>
                  </a:lnTo>
                  <a:lnTo>
                    <a:pt x="109" y="1184"/>
                  </a:lnTo>
                  <a:lnTo>
                    <a:pt x="147" y="1374"/>
                  </a:lnTo>
                  <a:lnTo>
                    <a:pt x="192" y="1559"/>
                  </a:lnTo>
                  <a:lnTo>
                    <a:pt x="242" y="1740"/>
                  </a:lnTo>
                  <a:lnTo>
                    <a:pt x="297" y="1917"/>
                  </a:lnTo>
                  <a:lnTo>
                    <a:pt x="358" y="2088"/>
                  </a:lnTo>
                  <a:lnTo>
                    <a:pt x="424" y="2253"/>
                  </a:lnTo>
                  <a:lnTo>
                    <a:pt x="494" y="2412"/>
                  </a:lnTo>
                  <a:lnTo>
                    <a:pt x="570" y="2565"/>
                  </a:lnTo>
                  <a:lnTo>
                    <a:pt x="650" y="2710"/>
                  </a:lnTo>
                  <a:lnTo>
                    <a:pt x="734" y="2848"/>
                  </a:lnTo>
                  <a:lnTo>
                    <a:pt x="822" y="2979"/>
                  </a:lnTo>
                  <a:lnTo>
                    <a:pt x="914" y="3101"/>
                  </a:lnTo>
                  <a:lnTo>
                    <a:pt x="1010" y="3215"/>
                  </a:lnTo>
                  <a:lnTo>
                    <a:pt x="1109" y="3319"/>
                  </a:lnTo>
                  <a:lnTo>
                    <a:pt x="1211" y="3415"/>
                  </a:lnTo>
                  <a:lnTo>
                    <a:pt x="1316" y="3502"/>
                  </a:lnTo>
                  <a:lnTo>
                    <a:pt x="1423" y="3578"/>
                  </a:lnTo>
                  <a:lnTo>
                    <a:pt x="1533" y="3645"/>
                  </a:lnTo>
                  <a:lnTo>
                    <a:pt x="1644" y="3702"/>
                  </a:lnTo>
                  <a:lnTo>
                    <a:pt x="1757" y="3749"/>
                  </a:lnTo>
                  <a:lnTo>
                    <a:pt x="1871" y="3786"/>
                  </a:lnTo>
                  <a:lnTo>
                    <a:pt x="1986" y="3812"/>
                  </a:lnTo>
                  <a:lnTo>
                    <a:pt x="2102" y="3828"/>
                  </a:lnTo>
                  <a:lnTo>
                    <a:pt x="2218" y="3833"/>
                  </a:lnTo>
                </a:path>
              </a:pathLst>
            </a:custGeom>
            <a:noFill/>
            <a:ln w="50760">
              <a:solidFill>
                <a:srgbClr val="FF8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112" name="Group 51"/>
          <p:cNvGrpSpPr>
            <a:grpSpLocks/>
          </p:cNvGrpSpPr>
          <p:nvPr/>
        </p:nvGrpSpPr>
        <p:grpSpPr bwMode="auto">
          <a:xfrm>
            <a:off x="4862513" y="2868613"/>
            <a:ext cx="1050925" cy="1122362"/>
            <a:chOff x="3063" y="1807"/>
            <a:chExt cx="662" cy="707"/>
          </a:xfrm>
        </p:grpSpPr>
        <p:sp>
          <p:nvSpPr>
            <p:cNvPr id="46114" name="AutoShape 52"/>
            <p:cNvSpPr>
              <a:spLocks noChangeArrowheads="1"/>
            </p:cNvSpPr>
            <p:nvPr/>
          </p:nvSpPr>
          <p:spPr bwMode="auto">
            <a:xfrm>
              <a:off x="3063" y="1807"/>
              <a:ext cx="663" cy="708"/>
            </a:xfrm>
            <a:prstGeom prst="roundRect">
              <a:avLst>
                <a:gd name="adj" fmla="val 14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760">
                  <a:solidFill>
                    <a:srgbClr val="000000"/>
                  </a:solidFill>
                  <a:round/>
                  <a:headEnd/>
                  <a:tailEnd type="triangle" w="med" len="med"/>
                </a14:hiddenLine>
              </a:ext>
            </a:extLst>
          </p:spPr>
          <p:txBody>
            <a:bodyPr wrap="none" anchor="ctr"/>
            <a:lstStyle>
              <a:lvl1pPr>
                <a:spcBef>
                  <a:spcPts val="800"/>
                </a:spcBef>
                <a:buClr>
                  <a:srgbClr val="00CECE"/>
                </a:buClr>
                <a:buSzPct val="75000"/>
                <a:buFont typeface="Monotype Sorts" charset="2"/>
                <a:buChar char=""/>
                <a:defRPr sz="3200">
                  <a:solidFill>
                    <a:srgbClr val="E0E0E0"/>
                  </a:solidFill>
                  <a:latin typeface="Times New Roman" panose="02020603050405020304" pitchFamily="18" charset="0"/>
                  <a:cs typeface="Arial Unicode MS" charset="0"/>
                </a:defRPr>
              </a:lvl1pPr>
              <a:lvl2pPr marL="742950" indent="-285750">
                <a:spcBef>
                  <a:spcPts val="700"/>
                </a:spcBef>
                <a:buClr>
                  <a:srgbClr val="00CECE"/>
                </a:buClr>
                <a:buSzPct val="75000"/>
                <a:buFont typeface="Monotype Sorts" charset="2"/>
                <a:buChar char=""/>
                <a:defRPr sz="2800">
                  <a:solidFill>
                    <a:srgbClr val="E0E0E0"/>
                  </a:solidFill>
                  <a:latin typeface="Times New Roman" panose="02020603050405020304" pitchFamily="18" charset="0"/>
                  <a:cs typeface="Arial Unicode MS" charset="0"/>
                </a:defRPr>
              </a:lvl2pPr>
              <a:lvl3pPr marL="1143000" indent="-228600">
                <a:spcBef>
                  <a:spcPts val="600"/>
                </a:spcBef>
                <a:buClr>
                  <a:srgbClr val="00CECE"/>
                </a:buClr>
                <a:buSzPct val="65000"/>
                <a:buFont typeface="Monotype Sorts" charset="2"/>
                <a:buChar char=""/>
                <a:defRPr sz="2400">
                  <a:solidFill>
                    <a:srgbClr val="E0E0E0"/>
                  </a:solidFill>
                  <a:latin typeface="Times New Roman" panose="02020603050405020304" pitchFamily="18" charset="0"/>
                  <a:cs typeface="Arial Unicode MS" charset="0"/>
                </a:defRPr>
              </a:lvl3pPr>
              <a:lvl4pPr marL="16002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4pPr>
              <a:lvl5pPr marL="2057400" indent="-228600">
                <a:spcBef>
                  <a:spcPts val="500"/>
                </a:spcBef>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5pPr>
              <a:lvl6pPr marL="25146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6pPr>
              <a:lvl7pPr marL="29718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7pPr>
              <a:lvl8pPr marL="34290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8pPr>
              <a:lvl9pPr marL="3886200" indent="-228600" eaLnBrk="0" fontAlgn="base" hangingPunct="0">
                <a:spcBef>
                  <a:spcPts val="500"/>
                </a:spcBef>
                <a:spcAft>
                  <a:spcPct val="0"/>
                </a:spcAft>
                <a:buClr>
                  <a:srgbClr val="00CECE"/>
                </a:buClr>
                <a:buSzPct val="65000"/>
                <a:buFont typeface="Monotype Sorts" charset="2"/>
                <a:buChar char=""/>
                <a:defRPr sz="2000">
                  <a:solidFill>
                    <a:srgbClr val="E0E0E0"/>
                  </a:solidFill>
                  <a:latin typeface="Times New Roman" panose="02020603050405020304" pitchFamily="18" charset="0"/>
                  <a:cs typeface="Arial Unicode MS" charset="0"/>
                </a:defRPr>
              </a:lvl9pPr>
            </a:lstStyle>
            <a:p>
              <a:pPr>
                <a:spcBef>
                  <a:spcPct val="0"/>
                </a:spcBef>
                <a:buClrTx/>
                <a:buSzTx/>
                <a:buFontTx/>
                <a:buNone/>
              </a:pPr>
              <a:endParaRPr lang="en-US" altLang="en-US" sz="1800">
                <a:solidFill>
                  <a:schemeClr val="bg1"/>
                </a:solidFill>
              </a:endParaRPr>
            </a:p>
          </p:txBody>
        </p:sp>
        <p:sp>
          <p:nvSpPr>
            <p:cNvPr id="46115" name="Freeform 53"/>
            <p:cNvSpPr>
              <a:spLocks/>
            </p:cNvSpPr>
            <p:nvPr/>
          </p:nvSpPr>
          <p:spPr bwMode="auto">
            <a:xfrm>
              <a:off x="3063" y="1807"/>
              <a:ext cx="663" cy="708"/>
            </a:xfrm>
            <a:custGeom>
              <a:avLst/>
              <a:gdLst>
                <a:gd name="T0" fmla="*/ 663 w 2922"/>
                <a:gd name="T1" fmla="*/ 0 h 3123"/>
                <a:gd name="T2" fmla="*/ 628 w 2922"/>
                <a:gd name="T3" fmla="*/ 1 h 3123"/>
                <a:gd name="T4" fmla="*/ 594 w 2922"/>
                <a:gd name="T5" fmla="*/ 4 h 3123"/>
                <a:gd name="T6" fmla="*/ 559 w 2922"/>
                <a:gd name="T7" fmla="*/ 9 h 3123"/>
                <a:gd name="T8" fmla="*/ 525 w 2922"/>
                <a:gd name="T9" fmla="*/ 15 h 3123"/>
                <a:gd name="T10" fmla="*/ 491 w 2922"/>
                <a:gd name="T11" fmla="*/ 24 h 3123"/>
                <a:gd name="T12" fmla="*/ 458 w 2922"/>
                <a:gd name="T13" fmla="*/ 35 h 3123"/>
                <a:gd name="T14" fmla="*/ 425 w 2922"/>
                <a:gd name="T15" fmla="*/ 47 h 3123"/>
                <a:gd name="T16" fmla="*/ 393 w 2922"/>
                <a:gd name="T17" fmla="*/ 61 h 3123"/>
                <a:gd name="T18" fmla="*/ 362 w 2922"/>
                <a:gd name="T19" fmla="*/ 77 h 3123"/>
                <a:gd name="T20" fmla="*/ 332 w 2922"/>
                <a:gd name="T21" fmla="*/ 95 h 3123"/>
                <a:gd name="T22" fmla="*/ 302 w 2922"/>
                <a:gd name="T23" fmla="*/ 114 h 3123"/>
                <a:gd name="T24" fmla="*/ 273 w 2922"/>
                <a:gd name="T25" fmla="*/ 135 h 3123"/>
                <a:gd name="T26" fmla="*/ 246 w 2922"/>
                <a:gd name="T27" fmla="*/ 158 h 3123"/>
                <a:gd name="T28" fmla="*/ 219 w 2922"/>
                <a:gd name="T29" fmla="*/ 182 h 3123"/>
                <a:gd name="T30" fmla="*/ 194 w 2922"/>
                <a:gd name="T31" fmla="*/ 207 h 3123"/>
                <a:gd name="T32" fmla="*/ 170 w 2922"/>
                <a:gd name="T33" fmla="*/ 234 h 3123"/>
                <a:gd name="T34" fmla="*/ 148 w 2922"/>
                <a:gd name="T35" fmla="*/ 262 h 3123"/>
                <a:gd name="T36" fmla="*/ 127 w 2922"/>
                <a:gd name="T37" fmla="*/ 292 h 3123"/>
                <a:gd name="T38" fmla="*/ 107 w 2922"/>
                <a:gd name="T39" fmla="*/ 322 h 3123"/>
                <a:gd name="T40" fmla="*/ 89 w 2922"/>
                <a:gd name="T41" fmla="*/ 354 h 3123"/>
                <a:gd name="T42" fmla="*/ 72 w 2922"/>
                <a:gd name="T43" fmla="*/ 387 h 3123"/>
                <a:gd name="T44" fmla="*/ 57 w 2922"/>
                <a:gd name="T45" fmla="*/ 420 h 3123"/>
                <a:gd name="T46" fmla="*/ 44 w 2922"/>
                <a:gd name="T47" fmla="*/ 454 h 3123"/>
                <a:gd name="T48" fmla="*/ 32 w 2922"/>
                <a:gd name="T49" fmla="*/ 489 h 3123"/>
                <a:gd name="T50" fmla="*/ 23 w 2922"/>
                <a:gd name="T51" fmla="*/ 525 h 3123"/>
                <a:gd name="T52" fmla="*/ 15 w 2922"/>
                <a:gd name="T53" fmla="*/ 561 h 3123"/>
                <a:gd name="T54" fmla="*/ 8 w 2922"/>
                <a:gd name="T55" fmla="*/ 597 h 3123"/>
                <a:gd name="T56" fmla="*/ 4 w 2922"/>
                <a:gd name="T57" fmla="*/ 634 h 3123"/>
                <a:gd name="T58" fmla="*/ 1 w 2922"/>
                <a:gd name="T59" fmla="*/ 671 h 3123"/>
                <a:gd name="T60" fmla="*/ 0 w 2922"/>
                <a:gd name="T61" fmla="*/ 708 h 3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922"/>
                <a:gd name="T94" fmla="*/ 0 h 3123"/>
                <a:gd name="T95" fmla="*/ 2922 w 2922"/>
                <a:gd name="T96" fmla="*/ 3123 h 3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922" h="3123">
                  <a:moveTo>
                    <a:pt x="2921" y="0"/>
                  </a:moveTo>
                  <a:lnTo>
                    <a:pt x="2768" y="4"/>
                  </a:lnTo>
                  <a:lnTo>
                    <a:pt x="2616" y="17"/>
                  </a:lnTo>
                  <a:lnTo>
                    <a:pt x="2464" y="38"/>
                  </a:lnTo>
                  <a:lnTo>
                    <a:pt x="2314" y="68"/>
                  </a:lnTo>
                  <a:lnTo>
                    <a:pt x="2165" y="106"/>
                  </a:lnTo>
                  <a:lnTo>
                    <a:pt x="2018" y="153"/>
                  </a:lnTo>
                  <a:lnTo>
                    <a:pt x="1874" y="207"/>
                  </a:lnTo>
                  <a:lnTo>
                    <a:pt x="1733" y="270"/>
                  </a:lnTo>
                  <a:lnTo>
                    <a:pt x="1595" y="340"/>
                  </a:lnTo>
                  <a:lnTo>
                    <a:pt x="1461" y="418"/>
                  </a:lnTo>
                  <a:lnTo>
                    <a:pt x="1330" y="504"/>
                  </a:lnTo>
                  <a:lnTo>
                    <a:pt x="1204" y="596"/>
                  </a:lnTo>
                  <a:lnTo>
                    <a:pt x="1083" y="696"/>
                  </a:lnTo>
                  <a:lnTo>
                    <a:pt x="966" y="802"/>
                  </a:lnTo>
                  <a:lnTo>
                    <a:pt x="856" y="914"/>
                  </a:lnTo>
                  <a:lnTo>
                    <a:pt x="750" y="1033"/>
                  </a:lnTo>
                  <a:lnTo>
                    <a:pt x="651" y="1157"/>
                  </a:lnTo>
                  <a:lnTo>
                    <a:pt x="558" y="1287"/>
                  </a:lnTo>
                  <a:lnTo>
                    <a:pt x="471" y="1422"/>
                  </a:lnTo>
                  <a:lnTo>
                    <a:pt x="391" y="1561"/>
                  </a:lnTo>
                  <a:lnTo>
                    <a:pt x="318" y="1705"/>
                  </a:lnTo>
                  <a:lnTo>
                    <a:pt x="253" y="1852"/>
                  </a:lnTo>
                  <a:lnTo>
                    <a:pt x="194" y="2003"/>
                  </a:lnTo>
                  <a:lnTo>
                    <a:pt x="143" y="2157"/>
                  </a:lnTo>
                  <a:lnTo>
                    <a:pt x="100" y="2314"/>
                  </a:lnTo>
                  <a:lnTo>
                    <a:pt x="64" y="2473"/>
                  </a:lnTo>
                  <a:lnTo>
                    <a:pt x="36" y="2634"/>
                  </a:lnTo>
                  <a:lnTo>
                    <a:pt x="16" y="2796"/>
                  </a:lnTo>
                  <a:lnTo>
                    <a:pt x="4" y="2959"/>
                  </a:lnTo>
                  <a:lnTo>
                    <a:pt x="0" y="3122"/>
                  </a:lnTo>
                </a:path>
              </a:pathLst>
            </a:custGeom>
            <a:noFill/>
            <a:ln w="50760">
              <a:solidFill>
                <a:srgbClr val="FF8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grpSp>
      <p:pic>
        <p:nvPicPr>
          <p:cNvPr id="46113" name="Picture 5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400" y="1558925"/>
            <a:ext cx="187325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8540647"/>
      </p:ext>
    </p:extLst>
  </p:cSld>
  <p:clrMapOvr>
    <a:masterClrMapping/>
  </p:clrMapOvr>
  <p:transition>
    <p:checke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Question ?</a:t>
            </a:r>
            <a:endParaRPr lang="en-US" dirty="0"/>
          </a:p>
        </p:txBody>
      </p:sp>
      <p:sp>
        <p:nvSpPr>
          <p:cNvPr id="6" name="Content Placeholder 5"/>
          <p:cNvSpPr>
            <a:spLocks noGrp="1"/>
          </p:cNvSpPr>
          <p:nvPr>
            <p:ph idx="1"/>
          </p:nvPr>
        </p:nvSpPr>
        <p:spPr/>
        <p:txBody>
          <a:bodyPr/>
          <a:lstStyle/>
          <a:p>
            <a:r>
              <a:rPr lang="en-US" dirty="0"/>
              <a:t>The keys 12, 18, 13, 2, 3, 23, 5 and 15 are inserted into an initially empty hash table of length 10 using open addressing with hash function h(k) = k mod 10 and linear probing. What is the resultant hash table?</a:t>
            </a:r>
          </a:p>
        </p:txBody>
      </p:sp>
    </p:spTree>
    <p:extLst>
      <p:ext uri="{BB962C8B-B14F-4D97-AF65-F5344CB8AC3E}">
        <p14:creationId xmlns:p14="http://schemas.microsoft.com/office/powerpoint/2010/main" val="333084053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28600"/>
            <a:ext cx="8229600" cy="5897563"/>
          </a:xfrm>
        </p:spPr>
        <p:txBody>
          <a:bodyPr>
            <a:normAutofit/>
          </a:bodyPr>
          <a:lstStyle/>
          <a:p>
            <a:r>
              <a:rPr lang="en-US" sz="2000" dirty="0"/>
              <a:t>Keys 12, 18, 13, 2, 3, 23, 5 and 15 are inserted in hash table as:</a:t>
            </a:r>
          </a:p>
          <a:p>
            <a:r>
              <a:rPr lang="en-US" sz="2000" dirty="0"/>
              <a:t>For key 12, h(12) is 12%10 = 2. Therefore, 12 is placed at </a:t>
            </a:r>
            <a:r>
              <a:rPr lang="en-US" sz="2000" b="1" dirty="0"/>
              <a:t>2nd</a:t>
            </a:r>
            <a:r>
              <a:rPr lang="en-US" sz="2000" dirty="0"/>
              <a:t> index in the hash table.</a:t>
            </a:r>
            <a:br>
              <a:rPr lang="en-US" sz="2000" dirty="0"/>
            </a:br>
            <a:r>
              <a:rPr lang="en-US" sz="2000" dirty="0"/>
              <a:t>For key 18, h(18) is 18%10 = 8. Therefore, 18 is placed at </a:t>
            </a:r>
            <a:r>
              <a:rPr lang="en-US" sz="2000" b="1" dirty="0"/>
              <a:t>8th</a:t>
            </a:r>
            <a:r>
              <a:rPr lang="en-US" sz="2000" dirty="0"/>
              <a:t> index in the hash table.</a:t>
            </a:r>
            <a:br>
              <a:rPr lang="en-US" sz="2000" dirty="0"/>
            </a:br>
            <a:r>
              <a:rPr lang="en-US" sz="2000" dirty="0"/>
              <a:t>For key 13, h(13) is 13%10 = 3. Therefore, 13 is placed at </a:t>
            </a:r>
            <a:r>
              <a:rPr lang="en-US" sz="2000" b="1" dirty="0"/>
              <a:t>3rd</a:t>
            </a:r>
            <a:r>
              <a:rPr lang="en-US" sz="2000" dirty="0"/>
              <a:t> index in the hash table.</a:t>
            </a:r>
            <a:br>
              <a:rPr lang="en-US" sz="2000" dirty="0"/>
            </a:br>
            <a:r>
              <a:rPr lang="en-US" sz="2000" dirty="0"/>
              <a:t>For key 2, h(2) is 2%10 = 2. However, index 2 is already occupied with 12. Therefore, using linear probing, 2 will be placed at </a:t>
            </a:r>
            <a:r>
              <a:rPr lang="en-US" sz="2000" b="1" dirty="0" smtClean="0"/>
              <a:t>4th</a:t>
            </a:r>
            <a:r>
              <a:rPr lang="en-US" sz="2000" dirty="0" smtClean="0"/>
              <a:t> index as </a:t>
            </a:r>
            <a:r>
              <a:rPr lang="en-US" sz="2000" dirty="0"/>
              <a:t>index 2 and 3 are already occupied.</a:t>
            </a:r>
            <a:br>
              <a:rPr lang="en-US" sz="2000" dirty="0"/>
            </a:br>
            <a:r>
              <a:rPr lang="en-US" sz="2000" dirty="0"/>
              <a:t>For key 3, h(3) is 3%10 = 3. However, index 3 is already occupied with 13. Therefore, using linear probing, 3 will be placed at index </a:t>
            </a:r>
            <a:r>
              <a:rPr lang="en-US" sz="2000" b="1" dirty="0" smtClean="0"/>
              <a:t>5th</a:t>
            </a:r>
            <a:r>
              <a:rPr lang="en-US" sz="2000" dirty="0" smtClean="0"/>
              <a:t> </a:t>
            </a:r>
            <a:r>
              <a:rPr lang="en-US" sz="2000" dirty="0"/>
              <a:t>as index 3 and 4 are already occupied.</a:t>
            </a:r>
            <a:br>
              <a:rPr lang="en-US" sz="2000" dirty="0"/>
            </a:br>
            <a:r>
              <a:rPr lang="en-US" sz="2000" dirty="0"/>
              <a:t>Similarly, 23, 5 and 15 will be placed at index </a:t>
            </a:r>
            <a:r>
              <a:rPr lang="en-US" sz="2000" b="1" dirty="0"/>
              <a:t>6, 7, 9 </a:t>
            </a:r>
            <a:r>
              <a:rPr lang="en-US" sz="2000" dirty="0"/>
              <a:t>respectively.</a:t>
            </a:r>
          </a:p>
          <a:p>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1550864909"/>
              </p:ext>
            </p:extLst>
          </p:nvPr>
        </p:nvGraphicFramePr>
        <p:xfrm>
          <a:off x="1371600" y="5257799"/>
          <a:ext cx="6096000" cy="7366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149475402"/>
                    </a:ext>
                  </a:extLst>
                </a:gridCol>
                <a:gridCol w="609600">
                  <a:extLst>
                    <a:ext uri="{9D8B030D-6E8A-4147-A177-3AD203B41FA5}">
                      <a16:colId xmlns:a16="http://schemas.microsoft.com/office/drawing/2014/main" val="2482971831"/>
                    </a:ext>
                  </a:extLst>
                </a:gridCol>
                <a:gridCol w="609600">
                  <a:extLst>
                    <a:ext uri="{9D8B030D-6E8A-4147-A177-3AD203B41FA5}">
                      <a16:colId xmlns:a16="http://schemas.microsoft.com/office/drawing/2014/main" val="2126959413"/>
                    </a:ext>
                  </a:extLst>
                </a:gridCol>
                <a:gridCol w="609600">
                  <a:extLst>
                    <a:ext uri="{9D8B030D-6E8A-4147-A177-3AD203B41FA5}">
                      <a16:colId xmlns:a16="http://schemas.microsoft.com/office/drawing/2014/main" val="3593040504"/>
                    </a:ext>
                  </a:extLst>
                </a:gridCol>
                <a:gridCol w="609600">
                  <a:extLst>
                    <a:ext uri="{9D8B030D-6E8A-4147-A177-3AD203B41FA5}">
                      <a16:colId xmlns:a16="http://schemas.microsoft.com/office/drawing/2014/main" val="3834675098"/>
                    </a:ext>
                  </a:extLst>
                </a:gridCol>
                <a:gridCol w="609600">
                  <a:extLst>
                    <a:ext uri="{9D8B030D-6E8A-4147-A177-3AD203B41FA5}">
                      <a16:colId xmlns:a16="http://schemas.microsoft.com/office/drawing/2014/main" val="2318037413"/>
                    </a:ext>
                  </a:extLst>
                </a:gridCol>
                <a:gridCol w="609600">
                  <a:extLst>
                    <a:ext uri="{9D8B030D-6E8A-4147-A177-3AD203B41FA5}">
                      <a16:colId xmlns:a16="http://schemas.microsoft.com/office/drawing/2014/main" val="592654353"/>
                    </a:ext>
                  </a:extLst>
                </a:gridCol>
                <a:gridCol w="609600">
                  <a:extLst>
                    <a:ext uri="{9D8B030D-6E8A-4147-A177-3AD203B41FA5}">
                      <a16:colId xmlns:a16="http://schemas.microsoft.com/office/drawing/2014/main" val="1807681020"/>
                    </a:ext>
                  </a:extLst>
                </a:gridCol>
                <a:gridCol w="609600">
                  <a:extLst>
                    <a:ext uri="{9D8B030D-6E8A-4147-A177-3AD203B41FA5}">
                      <a16:colId xmlns:a16="http://schemas.microsoft.com/office/drawing/2014/main" val="4244073728"/>
                    </a:ext>
                  </a:extLst>
                </a:gridCol>
                <a:gridCol w="609600">
                  <a:extLst>
                    <a:ext uri="{9D8B030D-6E8A-4147-A177-3AD203B41FA5}">
                      <a16:colId xmlns:a16="http://schemas.microsoft.com/office/drawing/2014/main" val="4011199448"/>
                    </a:ext>
                  </a:extLst>
                </a:gridCol>
              </a:tblGrid>
              <a:tr h="294640">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3</a:t>
                      </a:r>
                      <a:endParaRPr lang="en-US" dirty="0"/>
                    </a:p>
                  </a:txBody>
                  <a:tcPr/>
                </a:tc>
                <a:tc>
                  <a:txBody>
                    <a:bodyPr/>
                    <a:lstStyle/>
                    <a:p>
                      <a:r>
                        <a:rPr lang="en-US" dirty="0" smtClean="0"/>
                        <a:t>4</a:t>
                      </a:r>
                      <a:endParaRPr lang="en-US" dirty="0"/>
                    </a:p>
                  </a:txBody>
                  <a:tcPr/>
                </a:tc>
                <a:tc>
                  <a:txBody>
                    <a:bodyPr/>
                    <a:lstStyle/>
                    <a:p>
                      <a:r>
                        <a:rPr lang="en-US" dirty="0" smtClean="0"/>
                        <a:t>5</a:t>
                      </a:r>
                      <a:endParaRPr lang="en-US" dirty="0"/>
                    </a:p>
                  </a:txBody>
                  <a:tcPr/>
                </a:tc>
                <a:tc>
                  <a:txBody>
                    <a:bodyPr/>
                    <a:lstStyle/>
                    <a:p>
                      <a:r>
                        <a:rPr lang="en-US" dirty="0" smtClean="0"/>
                        <a:t>6</a:t>
                      </a:r>
                      <a:endParaRPr lang="en-US" dirty="0"/>
                    </a:p>
                  </a:txBody>
                  <a:tcPr/>
                </a:tc>
                <a:tc>
                  <a:txBody>
                    <a:bodyPr/>
                    <a:lstStyle/>
                    <a:p>
                      <a:r>
                        <a:rPr lang="en-US" dirty="0" smtClean="0"/>
                        <a:t>7</a:t>
                      </a:r>
                      <a:endParaRPr lang="en-US" dirty="0"/>
                    </a:p>
                  </a:txBody>
                  <a:tcPr/>
                </a:tc>
                <a:tc>
                  <a:txBody>
                    <a:bodyPr/>
                    <a:lstStyle/>
                    <a:p>
                      <a:r>
                        <a:rPr lang="en-US" dirty="0" smtClean="0"/>
                        <a:t>8</a:t>
                      </a:r>
                      <a:endParaRPr lang="en-US" dirty="0"/>
                    </a:p>
                  </a:txBody>
                  <a:tcPr/>
                </a:tc>
                <a:tc>
                  <a:txBody>
                    <a:bodyPr/>
                    <a:lstStyle/>
                    <a:p>
                      <a:r>
                        <a:rPr lang="en-US" dirty="0" smtClean="0"/>
                        <a:t>9</a:t>
                      </a:r>
                      <a:endParaRPr lang="en-US" dirty="0"/>
                    </a:p>
                  </a:txBody>
                  <a:tcPr/>
                </a:tc>
                <a:extLst>
                  <a:ext uri="{0D108BD9-81ED-4DB2-BD59-A6C34878D82A}">
                    <a16:rowId xmlns:a16="http://schemas.microsoft.com/office/drawing/2014/main" val="1275605698"/>
                  </a:ext>
                </a:extLst>
              </a:tr>
              <a:tr h="370840">
                <a:tc>
                  <a:txBody>
                    <a:bodyPr/>
                    <a:lstStyle/>
                    <a:p>
                      <a:endParaRPr lang="en-US" dirty="0"/>
                    </a:p>
                  </a:txBody>
                  <a:tcPr/>
                </a:tc>
                <a:tc>
                  <a:txBody>
                    <a:bodyPr/>
                    <a:lstStyle/>
                    <a:p>
                      <a:endParaRPr lang="en-US" dirty="0"/>
                    </a:p>
                  </a:txBody>
                  <a:tcPr/>
                </a:tc>
                <a:tc>
                  <a:txBody>
                    <a:bodyPr/>
                    <a:lstStyle/>
                    <a:p>
                      <a:r>
                        <a:rPr lang="en-US" b="1" dirty="0" smtClean="0"/>
                        <a:t>12</a:t>
                      </a:r>
                      <a:endParaRPr lang="en-US" b="1" dirty="0"/>
                    </a:p>
                  </a:txBody>
                  <a:tcPr/>
                </a:tc>
                <a:tc>
                  <a:txBody>
                    <a:bodyPr/>
                    <a:lstStyle/>
                    <a:p>
                      <a:r>
                        <a:rPr lang="en-US" b="1" dirty="0" smtClean="0"/>
                        <a:t>13</a:t>
                      </a:r>
                      <a:endParaRPr lang="en-US" b="1" dirty="0"/>
                    </a:p>
                  </a:txBody>
                  <a:tcPr/>
                </a:tc>
                <a:tc>
                  <a:txBody>
                    <a:bodyPr/>
                    <a:lstStyle/>
                    <a:p>
                      <a:r>
                        <a:rPr lang="en-US" b="1" dirty="0" smtClean="0"/>
                        <a:t>2</a:t>
                      </a:r>
                      <a:endParaRPr lang="en-US" b="1" dirty="0"/>
                    </a:p>
                  </a:txBody>
                  <a:tcPr/>
                </a:tc>
                <a:tc>
                  <a:txBody>
                    <a:bodyPr/>
                    <a:lstStyle/>
                    <a:p>
                      <a:r>
                        <a:rPr lang="en-US" b="1" dirty="0" smtClean="0"/>
                        <a:t>3</a:t>
                      </a:r>
                      <a:endParaRPr lang="en-US" b="1" dirty="0"/>
                    </a:p>
                  </a:txBody>
                  <a:tcPr/>
                </a:tc>
                <a:tc>
                  <a:txBody>
                    <a:bodyPr/>
                    <a:lstStyle/>
                    <a:p>
                      <a:r>
                        <a:rPr lang="en-US" b="1" dirty="0" smtClean="0"/>
                        <a:t>23</a:t>
                      </a:r>
                      <a:endParaRPr lang="en-US" b="1" dirty="0"/>
                    </a:p>
                  </a:txBody>
                  <a:tcPr/>
                </a:tc>
                <a:tc>
                  <a:txBody>
                    <a:bodyPr/>
                    <a:lstStyle/>
                    <a:p>
                      <a:r>
                        <a:rPr lang="en-US" b="1" dirty="0" smtClean="0"/>
                        <a:t>5</a:t>
                      </a:r>
                      <a:endParaRPr lang="en-US" b="1" dirty="0"/>
                    </a:p>
                  </a:txBody>
                  <a:tcPr/>
                </a:tc>
                <a:tc>
                  <a:txBody>
                    <a:bodyPr/>
                    <a:lstStyle/>
                    <a:p>
                      <a:r>
                        <a:rPr lang="en-US" b="1" dirty="0" smtClean="0"/>
                        <a:t>18</a:t>
                      </a:r>
                      <a:endParaRPr lang="en-US" b="1" dirty="0"/>
                    </a:p>
                  </a:txBody>
                  <a:tcPr/>
                </a:tc>
                <a:tc>
                  <a:txBody>
                    <a:bodyPr/>
                    <a:lstStyle/>
                    <a:p>
                      <a:r>
                        <a:rPr lang="en-US" b="1" dirty="0" smtClean="0"/>
                        <a:t>15</a:t>
                      </a:r>
                      <a:endParaRPr lang="en-US" b="1" dirty="0"/>
                    </a:p>
                  </a:txBody>
                  <a:tcPr/>
                </a:tc>
                <a:extLst>
                  <a:ext uri="{0D108BD9-81ED-4DB2-BD59-A6C34878D82A}">
                    <a16:rowId xmlns:a16="http://schemas.microsoft.com/office/drawing/2014/main" val="3645372009"/>
                  </a:ext>
                </a:extLst>
              </a:tr>
            </a:tbl>
          </a:graphicData>
        </a:graphic>
      </p:graphicFrame>
    </p:spTree>
    <p:extLst>
      <p:ext uri="{BB962C8B-B14F-4D97-AF65-F5344CB8AC3E}">
        <p14:creationId xmlns:p14="http://schemas.microsoft.com/office/powerpoint/2010/main" val="338602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4525963"/>
          </a:xfrm>
        </p:spPr>
        <p:txBody>
          <a:bodyPr>
            <a:normAutofit/>
          </a:bodyPr>
          <a:lstStyle/>
          <a:p>
            <a:pPr marL="0" indent="0">
              <a:buNone/>
            </a:pPr>
            <a:r>
              <a:rPr lang="en-US" sz="2000" b="1" dirty="0" smtClean="0"/>
              <a:t>Q. </a:t>
            </a:r>
            <a:r>
              <a:rPr lang="en-US" sz="2000" dirty="0" smtClean="0"/>
              <a:t>A </a:t>
            </a:r>
            <a:r>
              <a:rPr lang="en-US" sz="2000" dirty="0"/>
              <a:t>hash table of length 10 uses open addressing with hash </a:t>
            </a:r>
            <a:r>
              <a:rPr lang="en-US" sz="2000" dirty="0" smtClean="0"/>
              <a:t>function </a:t>
            </a:r>
          </a:p>
          <a:p>
            <a:pPr marL="0" indent="0">
              <a:buNone/>
            </a:pPr>
            <a:r>
              <a:rPr lang="en-US" sz="2000" b="1" dirty="0" smtClean="0"/>
              <a:t>h(k</a:t>
            </a:r>
            <a:r>
              <a:rPr lang="en-US" sz="2000" b="1" dirty="0"/>
              <a:t>)=k mod 10</a:t>
            </a:r>
            <a:r>
              <a:rPr lang="en-US" sz="2000" dirty="0" smtClean="0"/>
              <a:t>, and </a:t>
            </a:r>
            <a:r>
              <a:rPr lang="en-US" sz="2000" b="1" dirty="0" smtClean="0"/>
              <a:t>linear probing. </a:t>
            </a:r>
            <a:r>
              <a:rPr lang="en-US" sz="2000" dirty="0"/>
              <a:t>After inserting 6 values into an empty hash table, the table is as shown below</a:t>
            </a:r>
            <a:r>
              <a:rPr lang="en-US" sz="2000" dirty="0" smtClean="0"/>
              <a:t>.(GATE – 2014)</a:t>
            </a:r>
            <a:endParaRPr lang="en-US" sz="2000" dirty="0"/>
          </a:p>
        </p:txBody>
      </p:sp>
      <p:pic>
        <p:nvPicPr>
          <p:cNvPr id="4" name="Picture 3"/>
          <p:cNvPicPr>
            <a:picLocks noChangeAspect="1"/>
          </p:cNvPicPr>
          <p:nvPr/>
        </p:nvPicPr>
        <p:blipFill>
          <a:blip r:embed="rId2"/>
          <a:stretch>
            <a:fillRect/>
          </a:stretch>
        </p:blipFill>
        <p:spPr>
          <a:xfrm>
            <a:off x="762000" y="1234281"/>
            <a:ext cx="1295400" cy="2362200"/>
          </a:xfrm>
          <a:prstGeom prst="rect">
            <a:avLst/>
          </a:prstGeom>
        </p:spPr>
      </p:pic>
      <p:sp>
        <p:nvSpPr>
          <p:cNvPr id="5" name="Rectangle 4"/>
          <p:cNvSpPr/>
          <p:nvPr/>
        </p:nvSpPr>
        <p:spPr>
          <a:xfrm>
            <a:off x="609600" y="3747464"/>
            <a:ext cx="8001000" cy="2031325"/>
          </a:xfrm>
          <a:prstGeom prst="rect">
            <a:avLst/>
          </a:prstGeom>
        </p:spPr>
        <p:txBody>
          <a:bodyPr wrap="square">
            <a:spAutoFit/>
          </a:bodyPr>
          <a:lstStyle/>
          <a:p>
            <a:r>
              <a:rPr lang="en-US" dirty="0"/>
              <a:t>Which one of the following choices gives a possible order in which the key values could have been inserted in the table</a:t>
            </a:r>
            <a:r>
              <a:rPr lang="en-US" dirty="0" smtClean="0"/>
              <a:t>?</a:t>
            </a:r>
          </a:p>
          <a:p>
            <a:r>
              <a:rPr lang="en-US" dirty="0"/>
              <a:t/>
            </a:r>
            <a:br>
              <a:rPr lang="en-US" dirty="0"/>
            </a:br>
            <a:r>
              <a:rPr lang="en-US" dirty="0"/>
              <a:t>(A) 46, 42, 34, 52, 23, 33</a:t>
            </a:r>
            <a:br>
              <a:rPr lang="en-US" dirty="0"/>
            </a:br>
            <a:r>
              <a:rPr lang="en-US" dirty="0"/>
              <a:t>(B) 34, 42, 23, 52, 33, 46</a:t>
            </a:r>
            <a:br>
              <a:rPr lang="en-US" dirty="0"/>
            </a:br>
            <a:r>
              <a:rPr lang="en-US" dirty="0"/>
              <a:t>(C) 46, 34, 42, 23, 52, 33</a:t>
            </a:r>
            <a:br>
              <a:rPr lang="en-US" dirty="0"/>
            </a:br>
            <a:r>
              <a:rPr lang="en-US" dirty="0"/>
              <a:t>(D) 42, 46, 33, 23, 34, 52</a:t>
            </a:r>
          </a:p>
        </p:txBody>
      </p:sp>
    </p:spTree>
    <p:extLst>
      <p:ext uri="{BB962C8B-B14F-4D97-AF65-F5344CB8AC3E}">
        <p14:creationId xmlns:p14="http://schemas.microsoft.com/office/powerpoint/2010/main" val="3484838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457200"/>
            <a:ext cx="8686800" cy="5632311"/>
          </a:xfrm>
          <a:prstGeom prst="rect">
            <a:avLst/>
          </a:prstGeom>
        </p:spPr>
        <p:txBody>
          <a:bodyPr wrap="square">
            <a:spAutoFit/>
          </a:bodyPr>
          <a:lstStyle/>
          <a:p>
            <a:r>
              <a:rPr lang="en-US" sz="2000" b="1" dirty="0" smtClean="0"/>
              <a:t>Ans. </a:t>
            </a:r>
            <a:r>
              <a:rPr lang="en-US" sz="2000" dirty="0" smtClean="0"/>
              <a:t>We </a:t>
            </a:r>
            <a:r>
              <a:rPr lang="en-US" sz="2000" dirty="0"/>
              <a:t>will check whether sequence given in option A can lead to hash table given in question. Option A inserts 46, 42, 34, 52, 23, 33 as</a:t>
            </a:r>
            <a:r>
              <a:rPr lang="en-US" sz="2000" dirty="0" smtClean="0"/>
              <a:t>:</a:t>
            </a:r>
          </a:p>
          <a:p>
            <a:endParaRPr lang="en-US" sz="2000" dirty="0"/>
          </a:p>
          <a:p>
            <a:r>
              <a:rPr lang="en-US" sz="2000" dirty="0"/>
              <a:t>For key 46, h(46) is 46%10 = 6. Therefore, 46 is placed at 6th index in the hash table.</a:t>
            </a:r>
            <a:br>
              <a:rPr lang="en-US" sz="2000" dirty="0"/>
            </a:br>
            <a:r>
              <a:rPr lang="en-US" sz="2000" dirty="0"/>
              <a:t>For key 42, h(42) is 42%10 = 2. Therefore, 42 is placed at 2nd index in the hash table.</a:t>
            </a:r>
            <a:br>
              <a:rPr lang="en-US" sz="2000" dirty="0"/>
            </a:br>
            <a:r>
              <a:rPr lang="en-US" sz="2000" dirty="0"/>
              <a:t>For key 34, h(34) is 34%10 = 4. Therefore, 34 is placed at 4th index in the hash table.</a:t>
            </a:r>
            <a:br>
              <a:rPr lang="en-US" sz="2000" dirty="0"/>
            </a:br>
            <a:r>
              <a:rPr lang="en-US" sz="2000" dirty="0"/>
              <a:t>For key 52, h(52) is 52%10 = 2. However, index 2 is occupied with 42. </a:t>
            </a:r>
            <a:endParaRPr lang="en-US" sz="2000" dirty="0" smtClean="0"/>
          </a:p>
          <a:p>
            <a:endParaRPr lang="en-US" sz="2000" dirty="0" smtClean="0"/>
          </a:p>
          <a:p>
            <a:r>
              <a:rPr lang="en-US" sz="2000" dirty="0" smtClean="0"/>
              <a:t>Therefore</a:t>
            </a:r>
            <a:r>
              <a:rPr lang="en-US" sz="2000" dirty="0"/>
              <a:t>, 52 is placed at 3rd index in the hash table. But in given hash table, 52 is placed at 5th index. </a:t>
            </a:r>
            <a:endParaRPr lang="en-US" sz="2000" dirty="0" smtClean="0"/>
          </a:p>
          <a:p>
            <a:endParaRPr lang="en-US" sz="2000" dirty="0" smtClean="0"/>
          </a:p>
          <a:p>
            <a:r>
              <a:rPr lang="en-US" sz="2000" dirty="0" smtClean="0"/>
              <a:t>Therefore</a:t>
            </a:r>
            <a:r>
              <a:rPr lang="en-US" sz="2000" dirty="0"/>
              <a:t>, sequence in option A can’t generate hash table given in question</a:t>
            </a:r>
            <a:r>
              <a:rPr lang="en-US" sz="2000" dirty="0" smtClean="0"/>
              <a:t>.</a:t>
            </a:r>
          </a:p>
          <a:p>
            <a:endParaRPr lang="en-US" sz="2000" dirty="0"/>
          </a:p>
          <a:p>
            <a:r>
              <a:rPr lang="en-US" sz="2000" b="1" dirty="0"/>
              <a:t>In the similar way, we can check for other options as well which leads to answer as (C).</a:t>
            </a:r>
          </a:p>
        </p:txBody>
      </p:sp>
    </p:spTree>
    <p:extLst>
      <p:ext uri="{BB962C8B-B14F-4D97-AF65-F5344CB8AC3E}">
        <p14:creationId xmlns:p14="http://schemas.microsoft.com/office/powerpoint/2010/main" val="5768151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Drawback of linear probing</a:t>
            </a:r>
            <a:endParaRPr lang="en-US" dirty="0"/>
          </a:p>
        </p:txBody>
      </p:sp>
      <p:sp>
        <p:nvSpPr>
          <p:cNvPr id="3" name="Content Placeholder 2"/>
          <p:cNvSpPr>
            <a:spLocks noGrp="1"/>
          </p:cNvSpPr>
          <p:nvPr>
            <p:ph idx="1"/>
          </p:nvPr>
        </p:nvSpPr>
        <p:spPr/>
        <p:txBody>
          <a:bodyPr/>
          <a:lstStyle/>
          <a:p>
            <a:r>
              <a:rPr lang="en-US" sz="2000" b="1" dirty="0" smtClean="0"/>
              <a:t>Primary clustering (forming group)</a:t>
            </a:r>
          </a:p>
          <a:p>
            <a:r>
              <a:rPr lang="en-US" sz="2000" dirty="0" smtClean="0"/>
              <a:t>Now if we want to insert 39</a:t>
            </a:r>
          </a:p>
          <a:p>
            <a:r>
              <a:rPr lang="en-US" sz="2000" dirty="0"/>
              <a:t>Insert – </a:t>
            </a:r>
            <a:r>
              <a:rPr lang="en-US" sz="2000" dirty="0" smtClean="0"/>
              <a:t>39  </a:t>
            </a:r>
            <a:r>
              <a:rPr lang="en-US" sz="2000" dirty="0"/>
              <a:t>= </a:t>
            </a:r>
            <a:r>
              <a:rPr lang="en-US" sz="2000" dirty="0" smtClean="0"/>
              <a:t>[(39 </a:t>
            </a:r>
            <a:r>
              <a:rPr lang="en-US" sz="2000" dirty="0"/>
              <a:t>% 13) + 0 ] % 13  = </a:t>
            </a:r>
            <a:r>
              <a:rPr lang="en-US" sz="2000" b="1" dirty="0" smtClean="0">
                <a:solidFill>
                  <a:srgbClr val="FF0000"/>
                </a:solidFill>
              </a:rPr>
              <a:t>0 (collision)</a:t>
            </a:r>
          </a:p>
          <a:p>
            <a:r>
              <a:rPr lang="en-US" sz="2000" dirty="0"/>
              <a:t>Insert – 39  = [(39 % 13) + </a:t>
            </a:r>
            <a:r>
              <a:rPr lang="en-US" sz="2000" dirty="0" smtClean="0"/>
              <a:t>1 </a:t>
            </a:r>
            <a:r>
              <a:rPr lang="en-US" sz="2000" dirty="0"/>
              <a:t>] % 13  = </a:t>
            </a:r>
            <a:r>
              <a:rPr lang="en-US" sz="2000" b="1" dirty="0" smtClean="0">
                <a:solidFill>
                  <a:srgbClr val="FF0000"/>
                </a:solidFill>
              </a:rPr>
              <a:t>1 </a:t>
            </a:r>
            <a:r>
              <a:rPr lang="en-US" sz="2000" b="1" dirty="0">
                <a:solidFill>
                  <a:srgbClr val="FF0000"/>
                </a:solidFill>
              </a:rPr>
              <a:t>(collision)</a:t>
            </a:r>
          </a:p>
          <a:p>
            <a:r>
              <a:rPr lang="en-US" sz="2000" dirty="0"/>
              <a:t>Insert – 39  = [(39 % 13) + </a:t>
            </a:r>
            <a:r>
              <a:rPr lang="en-US" sz="2000" dirty="0" smtClean="0"/>
              <a:t>2 </a:t>
            </a:r>
            <a:r>
              <a:rPr lang="en-US" sz="2000" dirty="0"/>
              <a:t>] % 13  = </a:t>
            </a:r>
            <a:r>
              <a:rPr lang="en-US" sz="2000" b="1" dirty="0" smtClean="0">
                <a:solidFill>
                  <a:srgbClr val="FF0000"/>
                </a:solidFill>
              </a:rPr>
              <a:t>2 </a:t>
            </a:r>
            <a:r>
              <a:rPr lang="en-US" sz="2000" b="1" dirty="0">
                <a:solidFill>
                  <a:srgbClr val="FF0000"/>
                </a:solidFill>
              </a:rPr>
              <a:t>(collision)</a:t>
            </a:r>
          </a:p>
          <a:p>
            <a:r>
              <a:rPr lang="en-US" sz="2000" dirty="0"/>
              <a:t>Insert – 39  = [(39 % 13) + </a:t>
            </a:r>
            <a:r>
              <a:rPr lang="en-US" sz="2000" dirty="0" smtClean="0"/>
              <a:t>3 </a:t>
            </a:r>
            <a:r>
              <a:rPr lang="en-US" sz="2000" dirty="0"/>
              <a:t>] % 13  = </a:t>
            </a:r>
            <a:r>
              <a:rPr lang="en-US" sz="2000" b="1" dirty="0" smtClean="0">
                <a:solidFill>
                  <a:srgbClr val="FF0000"/>
                </a:solidFill>
              </a:rPr>
              <a:t>3 </a:t>
            </a:r>
            <a:r>
              <a:rPr lang="en-US" sz="2000" b="1" dirty="0">
                <a:solidFill>
                  <a:srgbClr val="FF0000"/>
                </a:solidFill>
              </a:rPr>
              <a:t>(collision)</a:t>
            </a:r>
          </a:p>
          <a:p>
            <a:r>
              <a:rPr lang="en-US" sz="2000" dirty="0"/>
              <a:t>Insert – 39  = [(39 % 13) + </a:t>
            </a:r>
            <a:r>
              <a:rPr lang="en-US" sz="2000" dirty="0" smtClean="0"/>
              <a:t>4 </a:t>
            </a:r>
            <a:r>
              <a:rPr lang="en-US" sz="2000" dirty="0"/>
              <a:t>] % 13  = </a:t>
            </a:r>
            <a:r>
              <a:rPr lang="en-US" sz="2000" b="1" dirty="0" smtClean="0">
                <a:solidFill>
                  <a:srgbClr val="FF0000"/>
                </a:solidFill>
              </a:rPr>
              <a:t>4 </a:t>
            </a:r>
            <a:r>
              <a:rPr lang="en-US" sz="2000" b="1" dirty="0">
                <a:solidFill>
                  <a:srgbClr val="FF0000"/>
                </a:solidFill>
              </a:rPr>
              <a:t>(collision)</a:t>
            </a:r>
          </a:p>
          <a:p>
            <a:r>
              <a:rPr lang="en-US" sz="2000" dirty="0"/>
              <a:t>Insert – 39  = [(39 % 13) + </a:t>
            </a:r>
            <a:r>
              <a:rPr lang="en-US" sz="2000" dirty="0" smtClean="0"/>
              <a:t>5 </a:t>
            </a:r>
            <a:r>
              <a:rPr lang="en-US" sz="2000" dirty="0"/>
              <a:t>] % 13  = </a:t>
            </a:r>
            <a:r>
              <a:rPr lang="en-US" sz="2000" b="1" dirty="0">
                <a:solidFill>
                  <a:srgbClr val="FF0000"/>
                </a:solidFill>
              </a:rPr>
              <a:t>5</a:t>
            </a:r>
            <a:r>
              <a:rPr lang="en-US" sz="2000" b="1" dirty="0" smtClean="0">
                <a:solidFill>
                  <a:srgbClr val="FF0000"/>
                </a:solidFill>
              </a:rPr>
              <a:t> </a:t>
            </a:r>
            <a:r>
              <a:rPr lang="en-US" sz="2000" b="1" dirty="0">
                <a:solidFill>
                  <a:srgbClr val="FF0000"/>
                </a:solidFill>
              </a:rPr>
              <a:t>(collision)</a:t>
            </a:r>
          </a:p>
          <a:p>
            <a:r>
              <a:rPr lang="en-US" sz="2000" dirty="0"/>
              <a:t>Insert – 39  = [(39 % 13) + </a:t>
            </a:r>
            <a:r>
              <a:rPr lang="en-US" sz="2000" dirty="0" smtClean="0"/>
              <a:t>6 </a:t>
            </a:r>
            <a:r>
              <a:rPr lang="en-US" sz="2000" dirty="0"/>
              <a:t>] % 13  = </a:t>
            </a:r>
            <a:r>
              <a:rPr lang="en-US" sz="2000" b="1" dirty="0" smtClean="0">
                <a:solidFill>
                  <a:srgbClr val="FF0000"/>
                </a:solidFill>
              </a:rPr>
              <a:t>6 </a:t>
            </a:r>
            <a:r>
              <a:rPr lang="en-US" sz="2000" b="1" dirty="0">
                <a:solidFill>
                  <a:srgbClr val="FF0000"/>
                </a:solidFill>
              </a:rPr>
              <a:t>(collision</a:t>
            </a:r>
            <a:r>
              <a:rPr lang="en-US" sz="2000" b="1" dirty="0" smtClean="0">
                <a:solidFill>
                  <a:srgbClr val="FF0000"/>
                </a:solidFill>
              </a:rPr>
              <a:t>)</a:t>
            </a:r>
          </a:p>
          <a:p>
            <a:r>
              <a:rPr lang="en-US" sz="2000" dirty="0"/>
              <a:t>Insert – 39  = [(39 % 13) + </a:t>
            </a:r>
            <a:r>
              <a:rPr lang="en-US" sz="2000" dirty="0" smtClean="0"/>
              <a:t>7 </a:t>
            </a:r>
            <a:r>
              <a:rPr lang="en-US" sz="2000" dirty="0"/>
              <a:t>] % 13  = </a:t>
            </a:r>
            <a:r>
              <a:rPr lang="en-US" sz="2000" b="1" dirty="0">
                <a:solidFill>
                  <a:srgbClr val="002060"/>
                </a:solidFill>
              </a:rPr>
              <a:t>7</a:t>
            </a:r>
          </a:p>
          <a:p>
            <a:endParaRPr lang="en-US" sz="2000" b="1" dirty="0">
              <a:solidFill>
                <a:srgbClr val="FF0000"/>
              </a:solidFill>
            </a:endParaRPr>
          </a:p>
          <a:p>
            <a:endParaRPr lang="en-US" sz="2000" b="1" dirty="0" smtClean="0">
              <a:solidFill>
                <a:srgbClr val="FF0000"/>
              </a:solidFill>
            </a:endParaRPr>
          </a:p>
          <a:p>
            <a:endParaRPr lang="en-US" sz="2000" b="1" dirty="0" smtClean="0">
              <a:solidFill>
                <a:srgbClr val="002060"/>
              </a:solidFill>
            </a:endParaRP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02557554"/>
              </p:ext>
            </p:extLst>
          </p:nvPr>
        </p:nvGraphicFramePr>
        <p:xfrm>
          <a:off x="7162800" y="1627909"/>
          <a:ext cx="1124585" cy="4820920"/>
        </p:xfrm>
        <a:graphic>
          <a:graphicData uri="http://schemas.openxmlformats.org/drawingml/2006/table">
            <a:tbl>
              <a:tblPr firstRow="1" bandRow="1">
                <a:tableStyleId>{5C22544A-7EE6-4342-B048-85BDC9FD1C3A}</a:tableStyleId>
              </a:tblPr>
              <a:tblGrid>
                <a:gridCol w="533400">
                  <a:extLst>
                    <a:ext uri="{9D8B030D-6E8A-4147-A177-3AD203B41FA5}">
                      <a16:colId xmlns:a16="http://schemas.microsoft.com/office/drawing/2014/main" val="231827904"/>
                    </a:ext>
                  </a:extLst>
                </a:gridCol>
                <a:gridCol w="591185">
                  <a:extLst>
                    <a:ext uri="{9D8B030D-6E8A-4147-A177-3AD203B41FA5}">
                      <a16:colId xmlns:a16="http://schemas.microsoft.com/office/drawing/2014/main" val="4212245394"/>
                    </a:ext>
                  </a:extLst>
                </a:gridCol>
              </a:tblGrid>
              <a:tr h="370840">
                <a:tc>
                  <a:txBody>
                    <a:bodyPr/>
                    <a:lstStyle/>
                    <a:p>
                      <a:r>
                        <a:rPr lang="en-US" b="0" dirty="0" smtClean="0">
                          <a:solidFill>
                            <a:srgbClr val="002060"/>
                          </a:solidFill>
                        </a:rPr>
                        <a:t>0</a:t>
                      </a:r>
                      <a:endParaRPr lang="en-US" b="0" dirty="0">
                        <a:solidFill>
                          <a:srgbClr val="002060"/>
                        </a:solidFill>
                      </a:endParaRPr>
                    </a:p>
                  </a:txBody>
                  <a:tcPr/>
                </a:tc>
                <a:tc>
                  <a:txBody>
                    <a:bodyPr/>
                    <a:lstStyle/>
                    <a:p>
                      <a:r>
                        <a:rPr lang="en-US" b="0" dirty="0" smtClean="0">
                          <a:solidFill>
                            <a:srgbClr val="002060"/>
                          </a:solidFill>
                        </a:rPr>
                        <a:t>10</a:t>
                      </a:r>
                      <a:endParaRPr lang="en-US" b="0" dirty="0">
                        <a:solidFill>
                          <a:srgbClr val="002060"/>
                        </a:solidFill>
                      </a:endParaRPr>
                    </a:p>
                  </a:txBody>
                  <a:tcPr/>
                </a:tc>
                <a:extLst>
                  <a:ext uri="{0D108BD9-81ED-4DB2-BD59-A6C34878D82A}">
                    <a16:rowId xmlns:a16="http://schemas.microsoft.com/office/drawing/2014/main" val="27746879"/>
                  </a:ext>
                </a:extLst>
              </a:tr>
              <a:tr h="370840">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3371390816"/>
                  </a:ext>
                </a:extLst>
              </a:tr>
              <a:tr h="370840">
                <a:tc>
                  <a:txBody>
                    <a:bodyPr/>
                    <a:lstStyle/>
                    <a:p>
                      <a:r>
                        <a:rPr lang="en-US" dirty="0" smtClean="0"/>
                        <a:t>2</a:t>
                      </a:r>
                      <a:endParaRPr lang="en-US" dirty="0"/>
                    </a:p>
                  </a:txBody>
                  <a:tcPr/>
                </a:tc>
                <a:tc>
                  <a:txBody>
                    <a:bodyPr/>
                    <a:lstStyle/>
                    <a:p>
                      <a:r>
                        <a:rPr lang="en-US" dirty="0" smtClean="0"/>
                        <a:t>45</a:t>
                      </a:r>
                      <a:endParaRPr lang="en-US" dirty="0"/>
                    </a:p>
                  </a:txBody>
                  <a:tcPr/>
                </a:tc>
                <a:extLst>
                  <a:ext uri="{0D108BD9-81ED-4DB2-BD59-A6C34878D82A}">
                    <a16:rowId xmlns:a16="http://schemas.microsoft.com/office/drawing/2014/main" val="51451551"/>
                  </a:ext>
                </a:extLst>
              </a:tr>
              <a:tr h="370840">
                <a:tc>
                  <a:txBody>
                    <a:bodyPr/>
                    <a:lstStyle/>
                    <a:p>
                      <a:r>
                        <a:rPr lang="en-US" dirty="0" smtClean="0"/>
                        <a:t>3</a:t>
                      </a:r>
                      <a:endParaRPr lang="en-US" dirty="0"/>
                    </a:p>
                  </a:txBody>
                  <a:tcPr/>
                </a:tc>
                <a:tc>
                  <a:txBody>
                    <a:bodyPr/>
                    <a:lstStyle/>
                    <a:p>
                      <a:r>
                        <a:rPr lang="en-US" dirty="0" smtClean="0"/>
                        <a:t>16</a:t>
                      </a:r>
                      <a:endParaRPr lang="en-US" dirty="0"/>
                    </a:p>
                  </a:txBody>
                  <a:tcPr/>
                </a:tc>
                <a:extLst>
                  <a:ext uri="{0D108BD9-81ED-4DB2-BD59-A6C34878D82A}">
                    <a16:rowId xmlns:a16="http://schemas.microsoft.com/office/drawing/2014/main" val="2038710331"/>
                  </a:ext>
                </a:extLst>
              </a:tr>
              <a:tr h="370840">
                <a:tc>
                  <a:txBody>
                    <a:bodyPr/>
                    <a:lstStyle/>
                    <a:p>
                      <a:r>
                        <a:rPr lang="en-US" dirty="0" smtClean="0"/>
                        <a:t>4</a:t>
                      </a:r>
                      <a:endParaRPr lang="en-US" dirty="0"/>
                    </a:p>
                  </a:txBody>
                  <a:tcPr/>
                </a:tc>
                <a:tc>
                  <a:txBody>
                    <a:bodyPr/>
                    <a:lstStyle/>
                    <a:p>
                      <a:r>
                        <a:rPr lang="en-US" dirty="0" smtClean="0"/>
                        <a:t>13</a:t>
                      </a:r>
                      <a:endParaRPr lang="en-US" dirty="0"/>
                    </a:p>
                  </a:txBody>
                  <a:tcPr/>
                </a:tc>
                <a:extLst>
                  <a:ext uri="{0D108BD9-81ED-4DB2-BD59-A6C34878D82A}">
                    <a16:rowId xmlns:a16="http://schemas.microsoft.com/office/drawing/2014/main" val="1821741659"/>
                  </a:ext>
                </a:extLst>
              </a:tr>
              <a:tr h="370840">
                <a:tc>
                  <a:txBody>
                    <a:bodyPr/>
                    <a:lstStyle/>
                    <a:p>
                      <a:r>
                        <a:rPr lang="en-US" dirty="0" smtClean="0"/>
                        <a:t>5</a:t>
                      </a:r>
                      <a:endParaRPr lang="en-US" dirty="0"/>
                    </a:p>
                  </a:txBody>
                  <a:tcPr/>
                </a:tc>
                <a:tc>
                  <a:txBody>
                    <a:bodyPr/>
                    <a:lstStyle/>
                    <a:p>
                      <a:r>
                        <a:rPr lang="en-US" dirty="0" smtClean="0"/>
                        <a:t>81</a:t>
                      </a:r>
                      <a:endParaRPr lang="en-US" dirty="0"/>
                    </a:p>
                  </a:txBody>
                  <a:tcPr/>
                </a:tc>
                <a:extLst>
                  <a:ext uri="{0D108BD9-81ED-4DB2-BD59-A6C34878D82A}">
                    <a16:rowId xmlns:a16="http://schemas.microsoft.com/office/drawing/2014/main" val="869688497"/>
                  </a:ext>
                </a:extLst>
              </a:tr>
              <a:tr h="370840">
                <a:tc>
                  <a:txBody>
                    <a:bodyPr/>
                    <a:lstStyle/>
                    <a:p>
                      <a:r>
                        <a:rPr lang="en-US" dirty="0" smtClean="0"/>
                        <a:t>6</a:t>
                      </a:r>
                      <a:endParaRPr lang="en-US" dirty="0"/>
                    </a:p>
                  </a:txBody>
                  <a:tcPr/>
                </a:tc>
                <a:tc>
                  <a:txBody>
                    <a:bodyPr/>
                    <a:lstStyle/>
                    <a:p>
                      <a:r>
                        <a:rPr lang="en-US" dirty="0" smtClean="0"/>
                        <a:t>45</a:t>
                      </a:r>
                      <a:endParaRPr lang="en-US" dirty="0"/>
                    </a:p>
                  </a:txBody>
                  <a:tcPr/>
                </a:tc>
                <a:extLst>
                  <a:ext uri="{0D108BD9-81ED-4DB2-BD59-A6C34878D82A}">
                    <a16:rowId xmlns:a16="http://schemas.microsoft.com/office/drawing/2014/main" val="2043697092"/>
                  </a:ext>
                </a:extLst>
              </a:tr>
              <a:tr h="370840">
                <a:tc>
                  <a:txBody>
                    <a:bodyPr/>
                    <a:lstStyle/>
                    <a:p>
                      <a:r>
                        <a:rPr lang="en-US" dirty="0" smtClean="0"/>
                        <a:t>7</a:t>
                      </a:r>
                      <a:endParaRPr lang="en-US" dirty="0"/>
                    </a:p>
                  </a:txBody>
                  <a:tcPr/>
                </a:tc>
                <a:tc>
                  <a:txBody>
                    <a:bodyPr/>
                    <a:lstStyle/>
                    <a:p>
                      <a:endParaRPr lang="en-US" dirty="0"/>
                    </a:p>
                  </a:txBody>
                  <a:tcPr/>
                </a:tc>
                <a:extLst>
                  <a:ext uri="{0D108BD9-81ED-4DB2-BD59-A6C34878D82A}">
                    <a16:rowId xmlns:a16="http://schemas.microsoft.com/office/drawing/2014/main" val="3366331265"/>
                  </a:ext>
                </a:extLst>
              </a:tr>
              <a:tr h="370840">
                <a:tc>
                  <a:txBody>
                    <a:bodyPr/>
                    <a:lstStyle/>
                    <a:p>
                      <a:r>
                        <a:rPr lang="en-US" dirty="0" smtClean="0"/>
                        <a:t>8</a:t>
                      </a:r>
                      <a:endParaRPr lang="en-US" dirty="0"/>
                    </a:p>
                  </a:txBody>
                  <a:tcPr/>
                </a:tc>
                <a:tc>
                  <a:txBody>
                    <a:bodyPr/>
                    <a:lstStyle/>
                    <a:p>
                      <a:endParaRPr lang="en-US" dirty="0"/>
                    </a:p>
                  </a:txBody>
                  <a:tcPr/>
                </a:tc>
                <a:extLst>
                  <a:ext uri="{0D108BD9-81ED-4DB2-BD59-A6C34878D82A}">
                    <a16:rowId xmlns:a16="http://schemas.microsoft.com/office/drawing/2014/main" val="582776408"/>
                  </a:ext>
                </a:extLst>
              </a:tr>
              <a:tr h="370840">
                <a:tc>
                  <a:txBody>
                    <a:bodyPr/>
                    <a:lstStyle/>
                    <a:p>
                      <a:r>
                        <a:rPr lang="en-US" dirty="0" smtClean="0"/>
                        <a:t>9</a:t>
                      </a:r>
                      <a:endParaRPr lang="en-US" dirty="0"/>
                    </a:p>
                  </a:txBody>
                  <a:tcPr/>
                </a:tc>
                <a:tc>
                  <a:txBody>
                    <a:bodyPr/>
                    <a:lstStyle/>
                    <a:p>
                      <a:r>
                        <a:rPr lang="en-US" dirty="0" smtClean="0"/>
                        <a:t>33</a:t>
                      </a:r>
                      <a:endParaRPr lang="en-US" dirty="0"/>
                    </a:p>
                  </a:txBody>
                  <a:tcPr/>
                </a:tc>
                <a:extLst>
                  <a:ext uri="{0D108BD9-81ED-4DB2-BD59-A6C34878D82A}">
                    <a16:rowId xmlns:a16="http://schemas.microsoft.com/office/drawing/2014/main" val="2020106284"/>
                  </a:ext>
                </a:extLst>
              </a:tr>
              <a:tr h="370840">
                <a:tc>
                  <a:txBody>
                    <a:bodyPr/>
                    <a:lstStyle/>
                    <a:p>
                      <a:r>
                        <a:rPr lang="en-US" dirty="0" smtClean="0"/>
                        <a:t>10</a:t>
                      </a:r>
                      <a:endParaRPr lang="en-US" dirty="0"/>
                    </a:p>
                  </a:txBody>
                  <a:tcPr/>
                </a:tc>
                <a:tc>
                  <a:txBody>
                    <a:bodyPr/>
                    <a:lstStyle/>
                    <a:p>
                      <a:r>
                        <a:rPr lang="en-US" dirty="0" smtClean="0"/>
                        <a:t>21</a:t>
                      </a:r>
                      <a:endParaRPr lang="en-US" dirty="0"/>
                    </a:p>
                  </a:txBody>
                  <a:tcPr/>
                </a:tc>
                <a:extLst>
                  <a:ext uri="{0D108BD9-81ED-4DB2-BD59-A6C34878D82A}">
                    <a16:rowId xmlns:a16="http://schemas.microsoft.com/office/drawing/2014/main" val="3211279247"/>
                  </a:ext>
                </a:extLst>
              </a:tr>
              <a:tr h="370840">
                <a:tc>
                  <a:txBody>
                    <a:bodyPr/>
                    <a:lstStyle/>
                    <a:p>
                      <a:r>
                        <a:rPr lang="en-US" dirty="0" smtClean="0"/>
                        <a:t>11</a:t>
                      </a:r>
                      <a:endParaRPr lang="en-US" dirty="0"/>
                    </a:p>
                  </a:txBody>
                  <a:tcPr/>
                </a:tc>
                <a:tc>
                  <a:txBody>
                    <a:bodyPr/>
                    <a:lstStyle/>
                    <a:p>
                      <a:r>
                        <a:rPr lang="en-US" dirty="0" smtClean="0"/>
                        <a:t>37</a:t>
                      </a:r>
                      <a:endParaRPr lang="en-US" dirty="0"/>
                    </a:p>
                  </a:txBody>
                  <a:tcPr/>
                </a:tc>
                <a:extLst>
                  <a:ext uri="{0D108BD9-81ED-4DB2-BD59-A6C34878D82A}">
                    <a16:rowId xmlns:a16="http://schemas.microsoft.com/office/drawing/2014/main" val="3876232066"/>
                  </a:ext>
                </a:extLst>
              </a:tr>
              <a:tr h="370840">
                <a:tc>
                  <a:txBody>
                    <a:bodyPr/>
                    <a:lstStyle/>
                    <a:p>
                      <a:r>
                        <a:rPr lang="en-US" dirty="0" smtClean="0"/>
                        <a:t>12</a:t>
                      </a:r>
                      <a:endParaRPr lang="en-US" dirty="0"/>
                    </a:p>
                  </a:txBody>
                  <a:tcPr/>
                </a:tc>
                <a:tc>
                  <a:txBody>
                    <a:bodyPr/>
                    <a:lstStyle/>
                    <a:p>
                      <a:endParaRPr lang="en-US" dirty="0"/>
                    </a:p>
                  </a:txBody>
                  <a:tcPr/>
                </a:tc>
                <a:extLst>
                  <a:ext uri="{0D108BD9-81ED-4DB2-BD59-A6C34878D82A}">
                    <a16:rowId xmlns:a16="http://schemas.microsoft.com/office/drawing/2014/main" val="3810709936"/>
                  </a:ext>
                </a:extLst>
              </a:tr>
            </a:tbl>
          </a:graphicData>
        </a:graphic>
      </p:graphicFrame>
      <p:sp>
        <p:nvSpPr>
          <p:cNvPr id="5" name="Up-Down Arrow 4"/>
          <p:cNvSpPr/>
          <p:nvPr/>
        </p:nvSpPr>
        <p:spPr>
          <a:xfrm>
            <a:off x="8458200" y="1627909"/>
            <a:ext cx="76200" cy="25630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Down Arrow 5"/>
          <p:cNvSpPr/>
          <p:nvPr/>
        </p:nvSpPr>
        <p:spPr>
          <a:xfrm>
            <a:off x="8435340" y="4980709"/>
            <a:ext cx="45719" cy="103909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7631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Quadratic probing </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229599"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781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 Questions</a:t>
            </a:r>
            <a:endParaRPr lang="en-US" dirty="0"/>
          </a:p>
        </p:txBody>
      </p:sp>
      <p:pic>
        <p:nvPicPr>
          <p:cNvPr id="4" name="Content Placeholder 3"/>
          <p:cNvPicPr>
            <a:picLocks noGrp="1" noChangeAspect="1"/>
          </p:cNvPicPr>
          <p:nvPr>
            <p:ph idx="1"/>
          </p:nvPr>
        </p:nvPicPr>
        <p:blipFill>
          <a:blip r:embed="rId2"/>
          <a:stretch>
            <a:fillRect/>
          </a:stretch>
        </p:blipFill>
        <p:spPr>
          <a:xfrm>
            <a:off x="484909" y="1417638"/>
            <a:ext cx="7820891" cy="723900"/>
          </a:xfrm>
          <a:prstGeom prst="rect">
            <a:avLst/>
          </a:prstGeom>
        </p:spPr>
      </p:pic>
      <p:sp>
        <p:nvSpPr>
          <p:cNvPr id="5" name="TextBox 4"/>
          <p:cNvSpPr txBox="1"/>
          <p:nvPr/>
        </p:nvSpPr>
        <p:spPr>
          <a:xfrm>
            <a:off x="484909" y="2667000"/>
            <a:ext cx="7960897" cy="646331"/>
          </a:xfrm>
          <a:prstGeom prst="rect">
            <a:avLst/>
          </a:prstGeom>
          <a:noFill/>
        </p:spPr>
        <p:txBody>
          <a:bodyPr wrap="none" rtlCol="0">
            <a:spAutoFit/>
          </a:bodyPr>
          <a:lstStyle/>
          <a:p>
            <a:r>
              <a:rPr lang="en-US" dirty="0" smtClean="0"/>
              <a:t>Load factor (</a:t>
            </a:r>
            <a:r>
              <a:rPr lang="el-GR" dirty="0" smtClean="0"/>
              <a:t>α</a:t>
            </a:r>
            <a:r>
              <a:rPr lang="en-US" dirty="0" smtClean="0"/>
              <a:t>) = n/m where n is the number of keys and m is the size of hash table.</a:t>
            </a:r>
          </a:p>
          <a:p>
            <a:r>
              <a:rPr lang="en-US" b="1" dirty="0" err="1" smtClean="0"/>
              <a:t>Ans</a:t>
            </a:r>
            <a:r>
              <a:rPr lang="en-US" b="1" dirty="0" smtClean="0"/>
              <a:t> = 80.</a:t>
            </a:r>
            <a:endParaRPr lang="en-US" b="1" dirty="0"/>
          </a:p>
        </p:txBody>
      </p:sp>
    </p:spTree>
    <p:extLst>
      <p:ext uri="{BB962C8B-B14F-4D97-AF65-F5344CB8AC3E}">
        <p14:creationId xmlns:p14="http://schemas.microsoft.com/office/powerpoint/2010/main" val="33438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Operator overloading</a:t>
            </a:r>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2819400"/>
            <a:ext cx="6246473" cy="1410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797421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67000"/>
            <a:ext cx="8229600" cy="3459163"/>
          </a:xfrm>
        </p:spPr>
        <p:txBody>
          <a:bodyPr/>
          <a:lstStyle/>
          <a:p>
            <a:r>
              <a:rPr lang="en-US" dirty="0" err="1" smtClean="0"/>
              <a:t>Ans</a:t>
            </a:r>
            <a:r>
              <a:rPr lang="en-US" dirty="0" smtClean="0"/>
              <a:t> - A</a:t>
            </a:r>
            <a:endParaRPr lang="en-US" dirty="0"/>
          </a:p>
        </p:txBody>
      </p:sp>
      <p:pic>
        <p:nvPicPr>
          <p:cNvPr id="4" name="Picture 3"/>
          <p:cNvPicPr>
            <a:picLocks noChangeAspect="1"/>
          </p:cNvPicPr>
          <p:nvPr/>
        </p:nvPicPr>
        <p:blipFill>
          <a:blip r:embed="rId2"/>
          <a:stretch>
            <a:fillRect/>
          </a:stretch>
        </p:blipFill>
        <p:spPr>
          <a:xfrm>
            <a:off x="457200" y="304800"/>
            <a:ext cx="8229600" cy="2247900"/>
          </a:xfrm>
          <a:prstGeom prst="rect">
            <a:avLst/>
          </a:prstGeom>
        </p:spPr>
      </p:pic>
    </p:spTree>
    <p:extLst>
      <p:ext uri="{BB962C8B-B14F-4D97-AF65-F5344CB8AC3E}">
        <p14:creationId xmlns:p14="http://schemas.microsoft.com/office/powerpoint/2010/main" val="227138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838200"/>
            <a:ext cx="8001000" cy="2590800"/>
          </a:xfrm>
          <a:prstGeom prst="rect">
            <a:avLst/>
          </a:prstGeom>
        </p:spPr>
      </p:pic>
      <p:pic>
        <p:nvPicPr>
          <p:cNvPr id="5" name="Picture 4"/>
          <p:cNvPicPr>
            <a:picLocks noChangeAspect="1"/>
          </p:cNvPicPr>
          <p:nvPr/>
        </p:nvPicPr>
        <p:blipFill>
          <a:blip r:embed="rId3"/>
          <a:stretch>
            <a:fillRect/>
          </a:stretch>
        </p:blipFill>
        <p:spPr>
          <a:xfrm>
            <a:off x="533400" y="3408218"/>
            <a:ext cx="4419600" cy="3228975"/>
          </a:xfrm>
          <a:prstGeom prst="rect">
            <a:avLst/>
          </a:prstGeom>
        </p:spPr>
      </p:pic>
      <p:sp>
        <p:nvSpPr>
          <p:cNvPr id="6" name="TextBox 5"/>
          <p:cNvSpPr txBox="1"/>
          <p:nvPr/>
        </p:nvSpPr>
        <p:spPr>
          <a:xfrm>
            <a:off x="5105400" y="4114800"/>
            <a:ext cx="3407279" cy="923330"/>
          </a:xfrm>
          <a:prstGeom prst="rect">
            <a:avLst/>
          </a:prstGeom>
          <a:noFill/>
        </p:spPr>
        <p:txBody>
          <a:bodyPr wrap="none" rtlCol="0">
            <a:spAutoFit/>
          </a:bodyPr>
          <a:lstStyle/>
          <a:p>
            <a:r>
              <a:rPr lang="en-US" dirty="0" smtClean="0"/>
              <a:t>Min = 0</a:t>
            </a:r>
          </a:p>
          <a:p>
            <a:r>
              <a:rPr lang="en-US" dirty="0" smtClean="0"/>
              <a:t>Max = 3</a:t>
            </a:r>
          </a:p>
          <a:p>
            <a:r>
              <a:rPr lang="en-US" dirty="0" err="1" smtClean="0"/>
              <a:t>Avg</a:t>
            </a:r>
            <a:r>
              <a:rPr lang="en-US" dirty="0" smtClean="0"/>
              <a:t> = (0+3+1+1+0+1+2+0+1)/9 = 1</a:t>
            </a:r>
            <a:endParaRPr lang="en-US" dirty="0"/>
          </a:p>
        </p:txBody>
      </p:sp>
    </p:spTree>
    <p:extLst>
      <p:ext uri="{BB962C8B-B14F-4D97-AF65-F5344CB8AC3E}">
        <p14:creationId xmlns:p14="http://schemas.microsoft.com/office/powerpoint/2010/main" val="77524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685800"/>
            <a:ext cx="8382000" cy="5287962"/>
          </a:xfrm>
          <a:prstGeom prst="rect">
            <a:avLst/>
          </a:prstGeom>
        </p:spPr>
      </p:pic>
    </p:spTree>
    <p:extLst>
      <p:ext uri="{BB962C8B-B14F-4D97-AF65-F5344CB8AC3E}">
        <p14:creationId xmlns:p14="http://schemas.microsoft.com/office/powerpoint/2010/main" val="326546273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Tree</a:t>
            </a:r>
            <a:endParaRPr lang="en-US" dirty="0"/>
          </a:p>
        </p:txBody>
      </p:sp>
      <p:sp>
        <p:nvSpPr>
          <p:cNvPr id="4" name="TextBox 3"/>
          <p:cNvSpPr txBox="1"/>
          <p:nvPr/>
        </p:nvSpPr>
        <p:spPr>
          <a:xfrm>
            <a:off x="990600" y="1600200"/>
            <a:ext cx="184731" cy="369332"/>
          </a:xfrm>
          <a:prstGeom prst="rect">
            <a:avLst/>
          </a:prstGeom>
          <a:noFill/>
        </p:spPr>
        <p:txBody>
          <a:bodyPr wrap="none" rtlCol="0">
            <a:spAutoFit/>
          </a:bodyPr>
          <a:lstStyle/>
          <a:p>
            <a:endParaRPr lang="en-US" dirty="0"/>
          </a:p>
        </p:txBody>
      </p:sp>
      <p:sp>
        <p:nvSpPr>
          <p:cNvPr id="3" name="TextBox 2"/>
          <p:cNvSpPr txBox="1"/>
          <p:nvPr/>
        </p:nvSpPr>
        <p:spPr>
          <a:xfrm>
            <a:off x="734045" y="1485423"/>
            <a:ext cx="7952755" cy="3970318"/>
          </a:xfrm>
          <a:prstGeom prst="rect">
            <a:avLst/>
          </a:prstGeom>
          <a:noFill/>
        </p:spPr>
        <p:txBody>
          <a:bodyPr wrap="none" rtlCol="0">
            <a:spAutoFit/>
          </a:bodyPr>
          <a:lstStyle/>
          <a:p>
            <a:r>
              <a:rPr lang="en-US" dirty="0" smtClean="0"/>
              <a:t>A binary tree T is defined as a set of elements, called nodes, such that :</a:t>
            </a:r>
          </a:p>
          <a:p>
            <a:r>
              <a:rPr lang="en-US" dirty="0" smtClean="0"/>
              <a:t>1. T is empty (called null tree or empty tree), or</a:t>
            </a:r>
          </a:p>
          <a:p>
            <a:r>
              <a:rPr lang="en-US" dirty="0" smtClean="0"/>
              <a:t>2. T contains a distinguished node R, called root of T, and the remaining nodes of T </a:t>
            </a:r>
          </a:p>
          <a:p>
            <a:r>
              <a:rPr lang="en-US" dirty="0" smtClean="0"/>
              <a:t>form an ordered pair of disjoint binary trees T1 and T2.</a:t>
            </a:r>
          </a:p>
          <a:p>
            <a:r>
              <a:rPr lang="en-US" dirty="0" smtClean="0"/>
              <a:t>3. </a:t>
            </a:r>
            <a:r>
              <a:rPr lang="en-US" altLang="en-US" dirty="0"/>
              <a:t>Maximum number of children of a node is </a:t>
            </a:r>
            <a:r>
              <a:rPr lang="en-US" altLang="en-US" dirty="0" smtClean="0"/>
              <a:t>2, it can be 0,1, or 2.</a:t>
            </a:r>
          </a:p>
          <a:p>
            <a:r>
              <a:rPr lang="en-US" altLang="en-US" dirty="0" smtClean="0"/>
              <a:t>4. </a:t>
            </a:r>
            <a:r>
              <a:rPr lang="en-US" altLang="en-US" dirty="0"/>
              <a:t>A binary tree with n nodes has n-1 edges. </a:t>
            </a:r>
          </a:p>
          <a:p>
            <a:r>
              <a:rPr lang="en-US" altLang="en-US" dirty="0" smtClean="0"/>
              <a:t>5. </a:t>
            </a:r>
            <a:r>
              <a:rPr lang="en-US" altLang="en-US" dirty="0"/>
              <a:t>Any node has exactly one </a:t>
            </a:r>
            <a:r>
              <a:rPr lang="en-US" altLang="en-US" dirty="0" smtClean="0"/>
              <a:t>parent (except the root node).</a:t>
            </a:r>
          </a:p>
          <a:p>
            <a:r>
              <a:rPr lang="en-US" dirty="0" smtClean="0"/>
              <a:t>6. The </a:t>
            </a:r>
            <a:r>
              <a:rPr lang="en-US" dirty="0"/>
              <a:t>root node of a tree is the node with no parents</a:t>
            </a:r>
            <a:r>
              <a:rPr lang="en-US" dirty="0" smtClean="0"/>
              <a:t>.</a:t>
            </a:r>
          </a:p>
          <a:p>
            <a:r>
              <a:rPr lang="en-US" dirty="0" smtClean="0"/>
              <a:t>7. There </a:t>
            </a:r>
            <a:r>
              <a:rPr lang="en-US" dirty="0"/>
              <a:t>is at most one root node in a rooted </a:t>
            </a:r>
            <a:r>
              <a:rPr lang="en-US" dirty="0" smtClean="0"/>
              <a:t>tree.</a:t>
            </a:r>
          </a:p>
          <a:p>
            <a:r>
              <a:rPr lang="en-US" dirty="0" smtClean="0"/>
              <a:t>8. A </a:t>
            </a:r>
            <a:r>
              <a:rPr lang="en-US" dirty="0"/>
              <a:t>leaf node has no children.</a:t>
            </a:r>
            <a:endParaRPr lang="en-US" altLang="en-US" dirty="0"/>
          </a:p>
          <a:p>
            <a:endParaRPr lang="en-US" altLang="en-US" dirty="0"/>
          </a:p>
          <a:p>
            <a:endParaRPr lang="en-US" dirty="0" smtClean="0"/>
          </a:p>
          <a:p>
            <a:pPr marL="342900" indent="-342900">
              <a:buAutoNum type="arabicPeriod"/>
            </a:pPr>
            <a:endParaRPr lang="en-US" dirty="0" smtClean="0"/>
          </a:p>
          <a:p>
            <a:pPr marL="342900" indent="-342900">
              <a:buFont typeface="+mj-lt"/>
              <a:buAutoNum type="arabicPeriod"/>
            </a:pPr>
            <a:endParaRPr lang="en-US" dirty="0"/>
          </a:p>
        </p:txBody>
      </p:sp>
      <p:pic>
        <p:nvPicPr>
          <p:cNvPr id="7" name="Picture 6"/>
          <p:cNvPicPr>
            <a:picLocks noChangeAspect="1"/>
          </p:cNvPicPr>
          <p:nvPr/>
        </p:nvPicPr>
        <p:blipFill>
          <a:blip r:embed="rId2"/>
          <a:stretch>
            <a:fillRect/>
          </a:stretch>
        </p:blipFill>
        <p:spPr>
          <a:xfrm>
            <a:off x="2295525" y="4270988"/>
            <a:ext cx="4552950" cy="2505075"/>
          </a:xfrm>
          <a:prstGeom prst="rect">
            <a:avLst/>
          </a:prstGeom>
        </p:spPr>
      </p:pic>
    </p:spTree>
    <p:extLst>
      <p:ext uri="{BB962C8B-B14F-4D97-AF65-F5344CB8AC3E}">
        <p14:creationId xmlns:p14="http://schemas.microsoft.com/office/powerpoint/2010/main" val="9742896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tree..</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smtClean="0"/>
              <a:t>9. Each node in the binary tree is assigned a level number starting from 0. The root R is at level 0 and every other node is assigned a level number which is 1 more than the level number of its parent.</a:t>
            </a:r>
          </a:p>
          <a:p>
            <a:pPr marL="0" indent="0">
              <a:buNone/>
            </a:pPr>
            <a:r>
              <a:rPr lang="en-US" sz="1800" dirty="0" smtClean="0"/>
              <a:t>10. The depth or height of tree T is turns out to be the 1 more than the largest level number of tree T.</a:t>
            </a:r>
            <a:endParaRPr lang="en-US" sz="1800" dirty="0"/>
          </a:p>
        </p:txBody>
      </p:sp>
      <p:pic>
        <p:nvPicPr>
          <p:cNvPr id="5" name="Picture 4"/>
          <p:cNvPicPr>
            <a:picLocks noChangeAspect="1"/>
          </p:cNvPicPr>
          <p:nvPr/>
        </p:nvPicPr>
        <p:blipFill>
          <a:blip r:embed="rId2"/>
          <a:stretch>
            <a:fillRect/>
          </a:stretch>
        </p:blipFill>
        <p:spPr>
          <a:xfrm>
            <a:off x="2324446" y="3429000"/>
            <a:ext cx="4209704" cy="2247900"/>
          </a:xfrm>
          <a:prstGeom prst="rect">
            <a:avLst/>
          </a:prstGeom>
        </p:spPr>
      </p:pic>
    </p:spTree>
    <p:extLst>
      <p:ext uri="{BB962C8B-B14F-4D97-AF65-F5344CB8AC3E}">
        <p14:creationId xmlns:p14="http://schemas.microsoft.com/office/powerpoint/2010/main" val="940213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tree</a:t>
            </a:r>
            <a:endParaRPr lang="en-US" dirty="0"/>
          </a:p>
        </p:txBody>
      </p:sp>
      <p:sp>
        <p:nvSpPr>
          <p:cNvPr id="3" name="Content Placeholder 2"/>
          <p:cNvSpPr>
            <a:spLocks noGrp="1"/>
          </p:cNvSpPr>
          <p:nvPr>
            <p:ph idx="1"/>
          </p:nvPr>
        </p:nvSpPr>
        <p:spPr>
          <a:xfrm>
            <a:off x="457200" y="4343400"/>
            <a:ext cx="8229600" cy="1782763"/>
          </a:xfrm>
        </p:spPr>
        <p:txBody>
          <a:bodyPr/>
          <a:lstStyle/>
          <a:p>
            <a:r>
              <a:rPr lang="en-US" dirty="0" smtClean="0"/>
              <a:t>Any node N in binary tree T has either 0,1 or 2 successors.</a:t>
            </a:r>
          </a:p>
          <a:p>
            <a:r>
              <a:rPr lang="en-US" dirty="0" smtClean="0"/>
              <a:t>D, F, G, L, K are terminal nodes (leaf nodes).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771650"/>
            <a:ext cx="50292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58076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tree</a:t>
            </a:r>
            <a:endParaRPr lang="en-US" dirty="0"/>
          </a:p>
        </p:txBody>
      </p:sp>
      <p:sp>
        <p:nvSpPr>
          <p:cNvPr id="3" name="Content Placeholder 2"/>
          <p:cNvSpPr>
            <a:spLocks noGrp="1"/>
          </p:cNvSpPr>
          <p:nvPr>
            <p:ph idx="1"/>
          </p:nvPr>
        </p:nvSpPr>
        <p:spPr>
          <a:xfrm>
            <a:off x="457200" y="4343400"/>
            <a:ext cx="8229600" cy="1782763"/>
          </a:xfrm>
        </p:spPr>
        <p:txBody>
          <a:bodyPr/>
          <a:lstStyle/>
          <a:p>
            <a:r>
              <a:rPr lang="en-US" dirty="0" smtClean="0"/>
              <a:t>(a), (c), (d) are similar trees</a:t>
            </a:r>
          </a:p>
          <a:p>
            <a:r>
              <a:rPr lang="en-US" dirty="0" smtClean="0"/>
              <a:t>(a) and (c) are copies.</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752600"/>
            <a:ext cx="73914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34106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 </a:t>
            </a:r>
            <a:endParaRPr lang="en-US" dirty="0"/>
          </a:p>
        </p:txBody>
      </p:sp>
      <p:pic>
        <p:nvPicPr>
          <p:cNvPr id="6" name="Picture 5"/>
          <p:cNvPicPr>
            <a:picLocks noChangeAspect="1"/>
          </p:cNvPicPr>
          <p:nvPr/>
        </p:nvPicPr>
        <p:blipFill>
          <a:blip r:embed="rId2"/>
          <a:stretch>
            <a:fillRect/>
          </a:stretch>
        </p:blipFill>
        <p:spPr>
          <a:xfrm>
            <a:off x="1219200" y="1384589"/>
            <a:ext cx="6857999" cy="4406611"/>
          </a:xfrm>
          <a:prstGeom prst="rect">
            <a:avLst/>
          </a:prstGeom>
        </p:spPr>
      </p:pic>
    </p:spTree>
    <p:extLst>
      <p:ext uri="{BB962C8B-B14F-4D97-AF65-F5344CB8AC3E}">
        <p14:creationId xmlns:p14="http://schemas.microsoft.com/office/powerpoint/2010/main" val="133480833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binary tree</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371600"/>
            <a:ext cx="5448300" cy="216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85800" y="4038600"/>
            <a:ext cx="8001000" cy="304698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tree T is said to be complete if all its levels, except  Possibly the last , have maximum number of possible nodes. </a:t>
            </a:r>
          </a:p>
          <a:p>
            <a:pPr marL="285750" indent="-285750">
              <a:buFont typeface="Arial" panose="020B0604020202020204" pitchFamily="34" charset="0"/>
              <a:buChar char="•"/>
            </a:pPr>
            <a:r>
              <a:rPr lang="en-US" dirty="0" smtClean="0"/>
              <a:t>Left child of node K = 2*K (</a:t>
            </a:r>
            <a:r>
              <a:rPr lang="en-US" dirty="0" err="1" smtClean="0"/>
              <a:t>eg</a:t>
            </a:r>
            <a:r>
              <a:rPr lang="en-US" dirty="0" smtClean="0"/>
              <a:t>. node 2 is having left child as node 4)</a:t>
            </a:r>
          </a:p>
          <a:p>
            <a:pPr marL="285750" indent="-285750">
              <a:buFont typeface="Arial" panose="020B0604020202020204" pitchFamily="34" charset="0"/>
              <a:buChar char="•"/>
            </a:pPr>
            <a:r>
              <a:rPr lang="en-US" dirty="0" smtClean="0"/>
              <a:t>Right </a:t>
            </a:r>
            <a:r>
              <a:rPr lang="en-US" dirty="0"/>
              <a:t>child of node K = </a:t>
            </a:r>
            <a:r>
              <a:rPr lang="en-US" dirty="0" smtClean="0"/>
              <a:t>2*K + 1 </a:t>
            </a:r>
            <a:r>
              <a:rPr lang="en-US" dirty="0"/>
              <a:t>(</a:t>
            </a:r>
            <a:r>
              <a:rPr lang="en-US" dirty="0" err="1" smtClean="0"/>
              <a:t>eg</a:t>
            </a:r>
            <a:r>
              <a:rPr lang="en-US" dirty="0" smtClean="0"/>
              <a:t>. </a:t>
            </a:r>
            <a:r>
              <a:rPr lang="en-US" dirty="0"/>
              <a:t>node 2 is having </a:t>
            </a:r>
            <a:r>
              <a:rPr lang="en-US" dirty="0" smtClean="0"/>
              <a:t>right </a:t>
            </a:r>
            <a:r>
              <a:rPr lang="en-US" dirty="0"/>
              <a:t>child as node </a:t>
            </a:r>
            <a:r>
              <a:rPr lang="en-US" dirty="0" smtClean="0"/>
              <a:t>5)</a:t>
            </a:r>
          </a:p>
          <a:p>
            <a:pPr marL="285750" indent="-285750">
              <a:buFont typeface="Arial" panose="020B0604020202020204" pitchFamily="34" charset="0"/>
              <a:buChar char="•"/>
            </a:pPr>
            <a:r>
              <a:rPr lang="en-US" dirty="0" smtClean="0"/>
              <a:t>Parent of node K =            (floor value) (</a:t>
            </a:r>
            <a:r>
              <a:rPr lang="en-US" dirty="0" err="1" smtClean="0"/>
              <a:t>eg</a:t>
            </a:r>
            <a:r>
              <a:rPr lang="en-US" dirty="0" smtClean="0"/>
              <a:t>, node 2 is having parent node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Depth D</a:t>
            </a:r>
            <a:r>
              <a:rPr lang="en-US" baseline="-25000" dirty="0" smtClean="0"/>
              <a:t>n</a:t>
            </a:r>
            <a:r>
              <a:rPr lang="en-US" dirty="0" smtClean="0"/>
              <a:t> , where n is the total number of nodes in tree T.</a:t>
            </a:r>
          </a:p>
          <a:p>
            <a:r>
              <a:rPr lang="en-US" dirty="0"/>
              <a:t>	</a:t>
            </a:r>
            <a:endParaRPr lang="en-US" dirty="0" smtClean="0"/>
          </a:p>
          <a:p>
            <a:r>
              <a:rPr lang="en-US" dirty="0"/>
              <a:t>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baseline="30000" dirty="0" smtClean="0"/>
          </a:p>
        </p:txBody>
      </p:sp>
      <p:pic>
        <p:nvPicPr>
          <p:cNvPr id="6" name="Picture 5"/>
          <p:cNvPicPr>
            <a:picLocks noChangeAspect="1"/>
          </p:cNvPicPr>
          <p:nvPr/>
        </p:nvPicPr>
        <p:blipFill>
          <a:blip r:embed="rId3"/>
          <a:stretch>
            <a:fillRect/>
          </a:stretch>
        </p:blipFill>
        <p:spPr>
          <a:xfrm>
            <a:off x="2819400" y="5200650"/>
            <a:ext cx="561975" cy="361950"/>
          </a:xfrm>
          <a:prstGeom prst="rect">
            <a:avLst/>
          </a:prstGeom>
        </p:spPr>
      </p:pic>
      <p:pic>
        <p:nvPicPr>
          <p:cNvPr id="7" name="Picture 6"/>
          <p:cNvPicPr>
            <a:picLocks noChangeAspect="1"/>
          </p:cNvPicPr>
          <p:nvPr/>
        </p:nvPicPr>
        <p:blipFill>
          <a:blip r:embed="rId4"/>
          <a:stretch>
            <a:fillRect/>
          </a:stretch>
        </p:blipFill>
        <p:spPr>
          <a:xfrm>
            <a:off x="2514600" y="6067425"/>
            <a:ext cx="1476375" cy="371475"/>
          </a:xfrm>
          <a:prstGeom prst="rect">
            <a:avLst/>
          </a:prstGeom>
        </p:spPr>
      </p:pic>
      <p:pic>
        <p:nvPicPr>
          <p:cNvPr id="8" name="Picture 7"/>
          <p:cNvPicPr>
            <a:picLocks noChangeAspect="1"/>
          </p:cNvPicPr>
          <p:nvPr/>
        </p:nvPicPr>
        <p:blipFill>
          <a:blip r:embed="rId5"/>
          <a:stretch>
            <a:fillRect/>
          </a:stretch>
        </p:blipFill>
        <p:spPr>
          <a:xfrm>
            <a:off x="6553200" y="5545137"/>
            <a:ext cx="2266950" cy="1219200"/>
          </a:xfrm>
          <a:prstGeom prst="rect">
            <a:avLst/>
          </a:prstGeom>
        </p:spPr>
      </p:pic>
    </p:spTree>
    <p:extLst>
      <p:ext uri="{BB962C8B-B14F-4D97-AF65-F5344CB8AC3E}">
        <p14:creationId xmlns:p14="http://schemas.microsoft.com/office/powerpoint/2010/main" val="262144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t>Extended Binary tree ( 2 – tree)</a:t>
            </a:r>
            <a:endParaRPr lang="en-US" dirty="0"/>
          </a:p>
        </p:txBody>
      </p:sp>
      <p:pic>
        <p:nvPicPr>
          <p:cNvPr id="3" name="Picture 2"/>
          <p:cNvPicPr>
            <a:picLocks noChangeAspect="1"/>
          </p:cNvPicPr>
          <p:nvPr/>
        </p:nvPicPr>
        <p:blipFill>
          <a:blip r:embed="rId2"/>
          <a:stretch>
            <a:fillRect/>
          </a:stretch>
        </p:blipFill>
        <p:spPr>
          <a:xfrm>
            <a:off x="838201" y="990600"/>
            <a:ext cx="7543799" cy="1219199"/>
          </a:xfrm>
          <a:prstGeom prst="rect">
            <a:avLst/>
          </a:prstGeom>
        </p:spPr>
      </p:pic>
      <p:pic>
        <p:nvPicPr>
          <p:cNvPr id="4" name="Picture 3"/>
          <p:cNvPicPr>
            <a:picLocks noChangeAspect="1"/>
          </p:cNvPicPr>
          <p:nvPr/>
        </p:nvPicPr>
        <p:blipFill>
          <a:blip r:embed="rId3"/>
          <a:stretch>
            <a:fillRect/>
          </a:stretch>
        </p:blipFill>
        <p:spPr>
          <a:xfrm>
            <a:off x="845128" y="2209799"/>
            <a:ext cx="7629524" cy="4343400"/>
          </a:xfrm>
          <a:prstGeom prst="rect">
            <a:avLst/>
          </a:prstGeom>
        </p:spPr>
      </p:pic>
    </p:spTree>
    <p:extLst>
      <p:ext uri="{BB962C8B-B14F-4D97-AF65-F5344CB8AC3E}">
        <p14:creationId xmlns:p14="http://schemas.microsoft.com/office/powerpoint/2010/main" val="26617320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46991</TotalTime>
  <Words>16035</Words>
  <Application>Microsoft Office PowerPoint</Application>
  <PresentationFormat>On-screen Show (4:3)</PresentationFormat>
  <Paragraphs>3277</Paragraphs>
  <Slides>289</Slides>
  <Notes>104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289</vt:i4>
      </vt:variant>
    </vt:vector>
  </HeadingPairs>
  <TitlesOfParts>
    <vt:vector size="298" baseType="lpstr">
      <vt:lpstr>ＭＳ Ｐゴシック</vt:lpstr>
      <vt:lpstr>Arial</vt:lpstr>
      <vt:lpstr>Arial Unicode MS</vt:lpstr>
      <vt:lpstr>Calibri</vt:lpstr>
      <vt:lpstr>Courier New</vt:lpstr>
      <vt:lpstr>Monotype Corsiva</vt:lpstr>
      <vt:lpstr>Symbol</vt:lpstr>
      <vt:lpstr>Times New Roman</vt:lpstr>
      <vt:lpstr>Office Theme</vt:lpstr>
      <vt:lpstr>inheritance</vt:lpstr>
      <vt:lpstr>inheritance</vt:lpstr>
      <vt:lpstr>PowerPoint Presentation</vt:lpstr>
      <vt:lpstr>Types </vt:lpstr>
      <vt:lpstr>Function overloading </vt:lpstr>
      <vt:lpstr>Friend function</vt:lpstr>
      <vt:lpstr>Function pointer</vt:lpstr>
      <vt:lpstr>Friend function</vt:lpstr>
      <vt:lpstr>Operator overloading</vt:lpstr>
      <vt:lpstr>Operator overloading</vt:lpstr>
      <vt:lpstr>overloading</vt:lpstr>
      <vt:lpstr>Pre/post increment </vt:lpstr>
      <vt:lpstr>Restrictions</vt:lpstr>
      <vt:lpstr>Operator overloading with friend function </vt:lpstr>
      <vt:lpstr>Example </vt:lpstr>
      <vt:lpstr>Polymorphism </vt:lpstr>
      <vt:lpstr>Virtual Function</vt:lpstr>
      <vt:lpstr>Virtual function </vt:lpstr>
      <vt:lpstr>Example </vt:lpstr>
      <vt:lpstr>Virtual functions</vt:lpstr>
      <vt:lpstr>Pure virtual function</vt:lpstr>
      <vt:lpstr>Abstract class</vt:lpstr>
      <vt:lpstr>Generic Functions</vt:lpstr>
      <vt:lpstr>Syntax </vt:lpstr>
      <vt:lpstr>Example </vt:lpstr>
      <vt:lpstr>Generic classes</vt:lpstr>
      <vt:lpstr>PowerPoint Presentation</vt:lpstr>
      <vt:lpstr>Example</vt:lpstr>
      <vt:lpstr>Copy constructor </vt:lpstr>
      <vt:lpstr>Exception handling</vt:lpstr>
      <vt:lpstr>General form of try and catch</vt:lpstr>
      <vt:lpstr>example</vt:lpstr>
      <vt:lpstr>Example </vt:lpstr>
      <vt:lpstr>Example </vt:lpstr>
      <vt:lpstr>Direct Address Tables</vt:lpstr>
      <vt:lpstr>Direct Address Table</vt:lpstr>
      <vt:lpstr>Example </vt:lpstr>
      <vt:lpstr>Hash Tables</vt:lpstr>
      <vt:lpstr>Hash Table</vt:lpstr>
      <vt:lpstr>Hash table</vt:lpstr>
      <vt:lpstr>Collision resolution by chaining</vt:lpstr>
      <vt:lpstr>Example </vt:lpstr>
      <vt:lpstr>Collision resolution by chaining</vt:lpstr>
      <vt:lpstr>Hash function</vt:lpstr>
      <vt:lpstr>Division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vt:lpstr>
      <vt:lpstr>Open addressing</vt:lpstr>
      <vt:lpstr>Open addressing </vt:lpstr>
      <vt:lpstr>Open addressing </vt:lpstr>
      <vt:lpstr>PowerPoint Presentation</vt:lpstr>
      <vt:lpstr>Linear probing </vt:lpstr>
      <vt:lpstr>Example linear probing insert</vt:lpstr>
      <vt:lpstr>Example linear probing search </vt:lpstr>
      <vt:lpstr>What is a Hash Table ?</vt:lpstr>
      <vt:lpstr>What is a Hash Table ?</vt:lpstr>
      <vt:lpstr>What is a Hash Table ?</vt:lpstr>
      <vt:lpstr>What is a Hash Table ?</vt:lpstr>
      <vt:lpstr>Inserting a New Record</vt:lpstr>
      <vt:lpstr>Inserting a New Record</vt:lpstr>
      <vt:lpstr>Inserting a New Record</vt:lpstr>
      <vt:lpstr>Inserting a New Record</vt:lpstr>
      <vt:lpstr>Inserting a New Record</vt:lpstr>
      <vt:lpstr>Collisions</vt:lpstr>
      <vt:lpstr>Collisions</vt:lpstr>
      <vt:lpstr>Collisions</vt:lpstr>
      <vt:lpstr>Collisions</vt:lpstr>
      <vt:lpstr>Collisions</vt:lpstr>
      <vt:lpstr>Searching for a Key</vt:lpstr>
      <vt:lpstr>Searching for a Key</vt:lpstr>
      <vt:lpstr>Searching for a Key</vt:lpstr>
      <vt:lpstr>Searching for a Key</vt:lpstr>
      <vt:lpstr>Searching for a Key</vt:lpstr>
      <vt:lpstr>Searching for a Key</vt:lpstr>
      <vt:lpstr>Question ?</vt:lpstr>
      <vt:lpstr>PowerPoint Presentation</vt:lpstr>
      <vt:lpstr>PowerPoint Presentation</vt:lpstr>
      <vt:lpstr>PowerPoint Presentation</vt:lpstr>
      <vt:lpstr>Drawback of linear probing</vt:lpstr>
      <vt:lpstr>Quadratic probing </vt:lpstr>
      <vt:lpstr>GATE Questions</vt:lpstr>
      <vt:lpstr>PowerPoint Presentation</vt:lpstr>
      <vt:lpstr>PowerPoint Presentation</vt:lpstr>
      <vt:lpstr>PowerPoint Presentation</vt:lpstr>
      <vt:lpstr>Binary Tree</vt:lpstr>
      <vt:lpstr>Binary tree..</vt:lpstr>
      <vt:lpstr>Binary tree</vt:lpstr>
      <vt:lpstr>Binary tree</vt:lpstr>
      <vt:lpstr>Terminology </vt:lpstr>
      <vt:lpstr>Complete binary tree</vt:lpstr>
      <vt:lpstr>Extended Binary tree ( 2 – tree)</vt:lpstr>
      <vt:lpstr>PowerPoint Presentation</vt:lpstr>
      <vt:lpstr>Threaded Binary tree</vt:lpstr>
      <vt:lpstr>PowerPoint Presentation</vt:lpstr>
      <vt:lpstr>Right threaded tree or right threaded binary tree. (one-way)</vt:lpstr>
      <vt:lpstr>Left threaded tree or right threaded binary tree. </vt:lpstr>
      <vt:lpstr>Two – way threaded binary tree. </vt:lpstr>
      <vt:lpstr>Linked representation of the binary tree</vt:lpstr>
      <vt:lpstr>Linked representation of the binary tree…</vt:lpstr>
      <vt:lpstr>Traversing of Binary tree</vt:lpstr>
      <vt:lpstr>Traversing </vt:lpstr>
      <vt:lpstr>PowerPoint Presentation</vt:lpstr>
      <vt:lpstr>PowerPoint Presentation</vt:lpstr>
      <vt:lpstr>PowerPoint Presentation</vt:lpstr>
      <vt:lpstr>Binary Search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vt:lpstr>
      <vt:lpstr>Searching </vt:lpstr>
      <vt:lpstr>Finding the Correct Location</vt:lpstr>
      <vt:lpstr>Finding the Correct Location</vt:lpstr>
      <vt:lpstr>Finding the Correct Location</vt:lpstr>
      <vt:lpstr>Finding the Correct Location</vt:lpstr>
      <vt:lpstr>Finding the Correct Location</vt:lpstr>
      <vt:lpstr>Finding the Correct Location</vt:lpstr>
      <vt:lpstr>Finding the Correct 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Deleting from a Binary Search Tree (BST)</vt:lpstr>
      <vt:lpstr>The Scenario</vt:lpstr>
      <vt:lpstr>BST Deletion</vt:lpstr>
      <vt:lpstr>Four Cases for Deletion</vt:lpstr>
      <vt:lpstr>Delete a Leaf Node</vt:lpstr>
      <vt:lpstr>Delete a Leaf Node</vt:lpstr>
      <vt:lpstr>Delete a Leaf Node</vt:lpstr>
      <vt:lpstr>Delete a Leaf Node</vt:lpstr>
      <vt:lpstr>Delete a Node with One Child</vt:lpstr>
      <vt:lpstr>Delete a Node with One Child</vt:lpstr>
      <vt:lpstr>Delete a Node with One Child</vt:lpstr>
      <vt:lpstr>Delete a Node with One Child</vt:lpstr>
      <vt:lpstr>Delete a Node with One Child</vt:lpstr>
      <vt:lpstr>Delete a Node with One Child</vt:lpstr>
      <vt:lpstr>Delete a Node with One Child</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Delete a Node with Two Children</vt:lpstr>
      <vt:lpstr>Summary</vt:lpstr>
      <vt:lpstr>Height balance tree</vt:lpstr>
      <vt:lpstr>AVL Tree</vt:lpstr>
      <vt:lpstr>Insertion in AVL tree</vt:lpstr>
      <vt:lpstr>Example of insertion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64, 1, 44, 26, 13, 110, 98, 85</vt:lpstr>
      <vt:lpstr>PowerPoint Presentation</vt:lpstr>
      <vt:lpstr>Question </vt:lpstr>
      <vt:lpstr>Deletion in AVL tree</vt:lpstr>
      <vt:lpstr>PowerPoint Presentation</vt:lpstr>
      <vt:lpstr>R1 rotation </vt:lpstr>
      <vt:lpstr>R-1 rotation</vt:lpstr>
      <vt:lpstr>M-way tree</vt:lpstr>
      <vt:lpstr>m-way Search Tree</vt:lpstr>
      <vt:lpstr>m-way search tree and its properties </vt:lpstr>
      <vt:lpstr>PowerPoint Presentation</vt:lpstr>
      <vt:lpstr>PowerPoint Presentation</vt:lpstr>
      <vt:lpstr>PowerPoint Presentation</vt:lpstr>
      <vt:lpstr>PowerPoint Presentation</vt:lpstr>
      <vt:lpstr>PowerPoint Presentation</vt:lpstr>
      <vt:lpstr>PowerPoint Presentation</vt:lpstr>
      <vt:lpstr>B-Trees, Properties and advantages</vt:lpstr>
      <vt:lpstr>Not a B-Tree, Why???</vt:lpstr>
      <vt:lpstr>3 way B-Tree containing the same values</vt:lpstr>
      <vt:lpstr>5-way B-tree (each node other than the root must contain between 2 and 4 values):</vt:lpstr>
      <vt:lpstr>A B-tree (Bayer &amp; McCreight 1972) of order 5 (Knuth 1998).</vt:lpstr>
      <vt:lpstr>Heap sort</vt:lpstr>
      <vt:lpstr>PowerPoint Presentation</vt:lpstr>
      <vt:lpstr>Heap sort</vt:lpstr>
      <vt:lpstr>PowerPoint Presentation</vt:lpstr>
      <vt:lpstr>PowerPoint Presentation</vt:lpstr>
      <vt:lpstr>PowerPoint Presentation</vt:lpstr>
      <vt:lpstr>PowerPoint Presentation</vt:lpstr>
      <vt:lpstr>PowerPoint Presentation</vt:lpstr>
      <vt:lpstr>PowerPoint Presentation</vt:lpstr>
      <vt:lpstr>Topics</vt:lpstr>
      <vt:lpstr>Introduction</vt:lpstr>
      <vt:lpstr>Directed and Undirected Graph</vt:lpstr>
      <vt:lpstr>Graphs</vt:lpstr>
      <vt:lpstr>PowerPoint Presentation</vt:lpstr>
      <vt:lpstr>Graph Terminology</vt:lpstr>
      <vt:lpstr>PowerPoint Presentation</vt:lpstr>
      <vt:lpstr>PowerPoint Presentation</vt:lpstr>
      <vt:lpstr>PowerPoint Presentation</vt:lpstr>
      <vt:lpstr>PowerPoint Presentation</vt:lpstr>
      <vt:lpstr>Graph Terminology</vt:lpstr>
      <vt:lpstr>PowerPoint Presentation</vt:lpstr>
      <vt:lpstr>PowerPoint Presentation</vt:lpstr>
      <vt:lpstr>REPRESENTATION OF A GRAPH</vt:lpstr>
      <vt:lpstr>Paths</vt:lpstr>
      <vt:lpstr>Loops and cycles</vt:lpstr>
      <vt:lpstr>Graphs </vt:lpstr>
      <vt:lpstr>PowerPoint Presentation</vt:lpstr>
      <vt:lpstr>Breadth-first search</vt:lpstr>
      <vt:lpstr>PowerPoint Presentation</vt:lpstr>
      <vt:lpstr>Breadth-First Search: Example</vt:lpstr>
      <vt:lpstr>Breadth-First Search: Example</vt:lpstr>
      <vt:lpstr>Breadth-First Search: Example</vt:lpstr>
      <vt:lpstr>Breadth-First Search: Example</vt:lpstr>
      <vt:lpstr>Breadth-First Search: Example</vt:lpstr>
      <vt:lpstr>Breadth-First Search: Example</vt:lpstr>
      <vt:lpstr>Breadth-First Search: Example</vt:lpstr>
      <vt:lpstr>Breadth-First Search: Example</vt:lpstr>
      <vt:lpstr>Breadth-First Search: Example</vt:lpstr>
      <vt:lpstr>Breadth-First Search: Example</vt:lpstr>
      <vt:lpstr>Breadth-First Search: Properties</vt:lpstr>
      <vt:lpstr>Depth-First Search</vt:lpstr>
      <vt:lpstr>Depth first search</vt:lpstr>
      <vt:lpstr>Depth First Search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inheritance</dc:title>
  <dc:creator>Amit Verma</dc:creator>
  <cp:lastModifiedBy>Amit Verma</cp:lastModifiedBy>
  <cp:revision>150</cp:revision>
  <dcterms:created xsi:type="dcterms:W3CDTF">2006-08-16T00:00:00Z</dcterms:created>
  <dcterms:modified xsi:type="dcterms:W3CDTF">2019-04-23T08:52:08Z</dcterms:modified>
</cp:coreProperties>
</file>